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13"/>
  </p:notesMasterIdLst>
  <p:handoutMasterIdLst>
    <p:handoutMasterId r:id="rId14"/>
  </p:handoutMasterIdLst>
  <p:sldIdLst>
    <p:sldId id="298" r:id="rId2"/>
    <p:sldId id="351" r:id="rId3"/>
    <p:sldId id="348" r:id="rId4"/>
    <p:sldId id="335" r:id="rId5"/>
    <p:sldId id="302" r:id="rId6"/>
    <p:sldId id="360" r:id="rId7"/>
    <p:sldId id="357" r:id="rId8"/>
    <p:sldId id="300" r:id="rId9"/>
    <p:sldId id="358" r:id="rId10"/>
    <p:sldId id="359" r:id="rId11"/>
    <p:sldId id="336" r:id="rId12"/>
  </p:sldIdLst>
  <p:sldSz cx="9504363" cy="5364163"/>
  <p:notesSz cx="10233025" cy="7102475"/>
  <p:defaultTextStyle>
    <a:defPPr>
      <a:defRPr lang="ru-RU"/>
    </a:defPPr>
    <a:lvl1pPr algn="l" defTabSz="5207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260350" indent="-31750" algn="l" defTabSz="5207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520700" indent="-63500" algn="l" defTabSz="5207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782638" indent="-95250" algn="l" defTabSz="5207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042988" indent="-127000" algn="l" defTabSz="520700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349" userDrawn="1">
          <p15:clr>
            <a:srgbClr val="A4A3A4"/>
          </p15:clr>
        </p15:guide>
        <p15:guide id="2" pos="29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CC01"/>
    <a:srgbClr val="FFCC00"/>
    <a:srgbClr val="FF0066"/>
    <a:srgbClr val="CC0066"/>
    <a:srgbClr val="99FF33"/>
    <a:srgbClr val="66FF33"/>
    <a:srgbClr val="00CC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2308" autoAdjust="0"/>
  </p:normalViewPr>
  <p:slideViewPr>
    <p:cSldViewPr snapToGrid="0">
      <p:cViewPr varScale="1">
        <p:scale>
          <a:sx n="102" d="100"/>
          <a:sy n="102" d="100"/>
        </p:scale>
        <p:origin x="710" y="72"/>
      </p:cViewPr>
      <p:guideLst>
        <p:guide orient="horz" pos="1349"/>
        <p:guide pos="2993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2130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795963" y="0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21303">
              <a:defRPr sz="1200"/>
            </a:lvl1pPr>
          </a:lstStyle>
          <a:p>
            <a:pPr>
              <a:defRPr/>
            </a:pPr>
            <a:fld id="{7D13DE76-6B6F-44C4-BA25-06ECD119C004}" type="datetimeFigureOut">
              <a:rPr lang="ru-RU"/>
              <a:pPr>
                <a:defRPr/>
              </a:pPr>
              <a:t>07.06.2017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746875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21303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795963" y="6746875"/>
            <a:ext cx="4435475" cy="355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521303">
              <a:defRPr sz="1200"/>
            </a:lvl1pPr>
          </a:lstStyle>
          <a:p>
            <a:pPr>
              <a:defRPr/>
            </a:pPr>
            <a:fld id="{18CD96C0-14F1-4EB0-8FEC-E9019646F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061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5475" cy="355600"/>
          </a:xfrm>
          <a:prstGeom prst="rect">
            <a:avLst/>
          </a:prstGeom>
        </p:spPr>
        <p:txBody>
          <a:bodyPr vert="horz" lIns="99028" tIns="49514" rIns="99028" bIns="49514" rtlCol="0"/>
          <a:lstStyle>
            <a:lvl1pPr algn="l" defTabSz="1042774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795963" y="0"/>
            <a:ext cx="4435475" cy="355600"/>
          </a:xfrm>
          <a:prstGeom prst="rect">
            <a:avLst/>
          </a:prstGeom>
        </p:spPr>
        <p:txBody>
          <a:bodyPr vert="horz" lIns="99028" tIns="49514" rIns="99028" bIns="49514" rtlCol="0"/>
          <a:lstStyle>
            <a:lvl1pPr algn="r" defTabSz="1042774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5F1312A9-1A2E-4E15-9487-F864AF7CB59E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94025" y="887413"/>
            <a:ext cx="424656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28" tIns="49514" rIns="99028" bIns="49514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3938" y="3417888"/>
            <a:ext cx="8185150" cy="2797175"/>
          </a:xfrm>
          <a:prstGeom prst="rect">
            <a:avLst/>
          </a:prstGeom>
        </p:spPr>
        <p:txBody>
          <a:bodyPr vert="horz" lIns="99028" tIns="49514" rIns="99028" bIns="49514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746875"/>
            <a:ext cx="4435475" cy="355600"/>
          </a:xfrm>
          <a:prstGeom prst="rect">
            <a:avLst/>
          </a:prstGeom>
        </p:spPr>
        <p:txBody>
          <a:bodyPr vert="horz" lIns="99028" tIns="49514" rIns="99028" bIns="49514" rtlCol="0" anchor="b"/>
          <a:lstStyle>
            <a:lvl1pPr algn="l" defTabSz="1042774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795963" y="6746875"/>
            <a:ext cx="4435475" cy="355600"/>
          </a:xfrm>
          <a:prstGeom prst="rect">
            <a:avLst/>
          </a:prstGeom>
        </p:spPr>
        <p:txBody>
          <a:bodyPr vert="horz" lIns="99028" tIns="49514" rIns="99028" bIns="49514" rtlCol="0" anchor="b"/>
          <a:lstStyle>
            <a:lvl1pPr algn="r" defTabSz="1042774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AC21C098-4A84-4643-A02A-D50DFF91D1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121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20700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60350" algn="l" defTabSz="520700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520700" algn="l" defTabSz="520700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782638" algn="l" defTabSz="520700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1042988" algn="l" defTabSz="520700" rtl="0" eaLnBrk="0" fontAlgn="base" hangingPunct="0">
      <a:spcBef>
        <a:spcPct val="30000"/>
      </a:spcBef>
      <a:spcAft>
        <a:spcPct val="0"/>
      </a:spcAft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304979" algn="l" defTabSz="521992" rtl="0" eaLnBrk="1" latinLnBrk="0" hangingPunct="1">
      <a:defRPr sz="685" kern="1200">
        <a:solidFill>
          <a:schemeClr val="tx1"/>
        </a:solidFill>
        <a:latin typeface="+mn-lt"/>
        <a:ea typeface="+mn-ea"/>
        <a:cs typeface="+mn-cs"/>
      </a:defRPr>
    </a:lvl6pPr>
    <a:lvl7pPr marL="1565974" algn="l" defTabSz="521992" rtl="0" eaLnBrk="1" latinLnBrk="0" hangingPunct="1">
      <a:defRPr sz="685" kern="1200">
        <a:solidFill>
          <a:schemeClr val="tx1"/>
        </a:solidFill>
        <a:latin typeface="+mn-lt"/>
        <a:ea typeface="+mn-ea"/>
        <a:cs typeface="+mn-cs"/>
      </a:defRPr>
    </a:lvl7pPr>
    <a:lvl8pPr marL="1826969" algn="l" defTabSz="521992" rtl="0" eaLnBrk="1" latinLnBrk="0" hangingPunct="1">
      <a:defRPr sz="685" kern="1200">
        <a:solidFill>
          <a:schemeClr val="tx1"/>
        </a:solidFill>
        <a:latin typeface="+mn-lt"/>
        <a:ea typeface="+mn-ea"/>
        <a:cs typeface="+mn-cs"/>
      </a:defRPr>
    </a:lvl8pPr>
    <a:lvl9pPr marL="2087966" algn="l" defTabSz="521992" rtl="0" eaLnBrk="1" latinLnBrk="0" hangingPunct="1">
      <a:defRPr sz="68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21303">
              <a:defRPr/>
            </a:pPr>
            <a:endParaRPr lang="ru-RU" sz="65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40DA64-CFD8-4CEF-912D-2C6034D9EB58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844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21303">
              <a:defRPr/>
            </a:pPr>
            <a:endParaRPr lang="ru-RU" sz="65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40DA64-CFD8-4CEF-912D-2C6034D9EB58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89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521303">
              <a:defRPr/>
            </a:pPr>
            <a:endParaRPr lang="ru-RU" sz="65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40DA64-CFD8-4CEF-912D-2C6034D9EB58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791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21C098-4A84-4643-A02A-D50DFF91D118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42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014" y="476815"/>
            <a:ext cx="6763612" cy="2503276"/>
          </a:xfrm>
        </p:spPr>
        <p:txBody>
          <a:bodyPr anchor="b"/>
          <a:lstStyle>
            <a:lvl1pPr algn="ctr">
              <a:defRPr sz="3742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014" y="3039693"/>
            <a:ext cx="6763612" cy="1490045"/>
          </a:xfrm>
        </p:spPr>
        <p:txBody>
          <a:bodyPr anchor="t"/>
          <a:lstStyle>
            <a:lvl1pPr marL="0" indent="0" algn="ctr">
              <a:buNone/>
              <a:defRPr sz="1637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5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5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2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1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9693C-C024-40F3-8305-430E7BD48890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E2C6-5A25-46C9-8192-69910435D1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97" y="3701933"/>
            <a:ext cx="7722295" cy="443289"/>
          </a:xfrm>
        </p:spPr>
        <p:txBody>
          <a:bodyPr anchor="b"/>
          <a:lstStyle>
            <a:lvl1pPr algn="l">
              <a:defRPr sz="1871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43221" y="729076"/>
            <a:ext cx="6412595" cy="247556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247"/>
            </a:lvl1pPr>
            <a:lvl2pPr marL="356433" indent="0">
              <a:buNone/>
              <a:defRPr sz="1247"/>
            </a:lvl2pPr>
            <a:lvl3pPr marL="712866" indent="0">
              <a:buNone/>
              <a:defRPr sz="1247"/>
            </a:lvl3pPr>
            <a:lvl4pPr marL="1069299" indent="0">
              <a:buNone/>
              <a:defRPr sz="1247"/>
            </a:lvl4pPr>
            <a:lvl5pPr marL="1425732" indent="0">
              <a:buNone/>
              <a:defRPr sz="1247"/>
            </a:lvl5pPr>
            <a:lvl6pPr marL="1782166" indent="0">
              <a:buNone/>
              <a:defRPr sz="1247"/>
            </a:lvl6pPr>
            <a:lvl7pPr marL="2138599" indent="0">
              <a:buNone/>
              <a:defRPr sz="1247"/>
            </a:lvl7pPr>
            <a:lvl8pPr marL="2495032" indent="0">
              <a:buNone/>
              <a:defRPr sz="1247"/>
            </a:lvl8pPr>
            <a:lvl9pPr marL="2851465" indent="0">
              <a:buNone/>
              <a:defRPr sz="1247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797" y="4145222"/>
            <a:ext cx="7722295" cy="386170"/>
          </a:xfrm>
        </p:spPr>
        <p:txBody>
          <a:bodyPr/>
          <a:lstStyle>
            <a:lvl1pPr marL="0" indent="0">
              <a:buNone/>
              <a:defRPr sz="1091"/>
            </a:lvl1pPr>
            <a:lvl2pPr marL="356433" indent="0">
              <a:buNone/>
              <a:defRPr sz="936"/>
            </a:lvl2pPr>
            <a:lvl3pPr marL="712866" indent="0">
              <a:buNone/>
              <a:defRPr sz="780"/>
            </a:lvl3pPr>
            <a:lvl4pPr marL="1069299" indent="0">
              <a:buNone/>
              <a:defRPr sz="702"/>
            </a:lvl4pPr>
            <a:lvl5pPr marL="1425732" indent="0">
              <a:buNone/>
              <a:defRPr sz="702"/>
            </a:lvl5pPr>
            <a:lvl6pPr marL="1782166" indent="0">
              <a:buNone/>
              <a:defRPr sz="702"/>
            </a:lvl6pPr>
            <a:lvl7pPr marL="2138599" indent="0">
              <a:buNone/>
              <a:defRPr sz="702"/>
            </a:lvl7pPr>
            <a:lvl8pPr marL="2495032" indent="0">
              <a:buNone/>
              <a:defRPr sz="702"/>
            </a:lvl8pPr>
            <a:lvl9pPr marL="2851465" indent="0">
              <a:buNone/>
              <a:defRPr sz="7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2C19E-8CF0-4AD5-95B5-7BC739BFAC47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83C9-1F26-4EED-8944-25D9ADBFFF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97" y="476816"/>
            <a:ext cx="7722294" cy="2443673"/>
          </a:xfrm>
        </p:spPr>
        <p:txBody>
          <a:bodyPr/>
          <a:lstStyle>
            <a:lvl1pPr algn="l">
              <a:defRPr sz="2495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795" y="3397303"/>
            <a:ext cx="7722295" cy="1132434"/>
          </a:xfrm>
        </p:spPr>
        <p:txBody>
          <a:bodyPr/>
          <a:lstStyle>
            <a:lvl1pPr marL="0" indent="0" algn="l">
              <a:buNone/>
              <a:defRPr sz="1559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5643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2pPr>
            <a:lvl3pPr marL="71286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3pPr>
            <a:lvl4pPr marL="1069299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4pPr>
            <a:lvl5pPr marL="142573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5pPr>
            <a:lvl6pPr marL="1782166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6pPr>
            <a:lvl7pPr marL="2138599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7pPr>
            <a:lvl8pPr marL="249503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8pPr>
            <a:lvl9pPr marL="2851465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FD4A3-FAB3-4A79-8050-F24932FF1997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87C4D-9F5A-426C-9448-E7CF4496D5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652463" y="615950"/>
            <a:ext cx="474662" cy="457200"/>
          </a:xfrm>
          <a:prstGeom prst="rect">
            <a:avLst/>
          </a:prstGeom>
        </p:spPr>
        <p:txBody>
          <a:bodyPr lIns="71283" tIns="35641" rIns="71283" bIns="35641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21303">
              <a:defRPr/>
            </a:pPr>
            <a:r>
              <a:rPr lang="en-US" sz="6237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137525" y="2146300"/>
            <a:ext cx="474663" cy="457200"/>
          </a:xfrm>
          <a:prstGeom prst="rect">
            <a:avLst/>
          </a:prstGeom>
        </p:spPr>
        <p:txBody>
          <a:bodyPr lIns="71283" tIns="35641" rIns="71283" bIns="35641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21303">
              <a:defRPr/>
            </a:pPr>
            <a:r>
              <a:rPr lang="en-US" sz="6237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06" y="476816"/>
            <a:ext cx="7247075" cy="2145664"/>
          </a:xfrm>
        </p:spPr>
        <p:txBody>
          <a:bodyPr/>
          <a:lstStyle>
            <a:lvl1pPr algn="l">
              <a:defRPr sz="2495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05612" y="2622480"/>
            <a:ext cx="6890665" cy="298009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56433" indent="0">
              <a:buFontTx/>
              <a:buNone/>
              <a:defRPr/>
            </a:lvl2pPr>
            <a:lvl3pPr marL="712866" indent="0">
              <a:buFontTx/>
              <a:buNone/>
              <a:defRPr/>
            </a:lvl3pPr>
            <a:lvl4pPr marL="1069299" indent="0">
              <a:buFontTx/>
              <a:buNone/>
              <a:defRPr/>
            </a:lvl4pPr>
            <a:lvl5pPr marL="1425732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795" y="3397303"/>
            <a:ext cx="7722295" cy="1132434"/>
          </a:xfrm>
        </p:spPr>
        <p:txBody>
          <a:bodyPr/>
          <a:lstStyle>
            <a:lvl1pPr>
              <a:buNone/>
              <a:defRPr lang="en-US" sz="1559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90E17-ED1A-4F8A-8B31-EB1038515B74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A8642-8A08-4D1B-9B32-5DDBBEBADC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96" y="2587893"/>
            <a:ext cx="7722295" cy="1148860"/>
          </a:xfrm>
        </p:spPr>
        <p:txBody>
          <a:bodyPr anchor="b"/>
          <a:lstStyle>
            <a:lvl1pPr algn="l">
              <a:defRPr sz="2495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795" y="3736753"/>
            <a:ext cx="7722296" cy="672984"/>
          </a:xfrm>
        </p:spPr>
        <p:txBody>
          <a:bodyPr anchor="t"/>
          <a:lstStyle>
            <a:lvl1pPr>
              <a:defRPr lang="en-US" sz="1559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97C3A-EEBF-4056-919C-DFEFDD89EEEA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27192-41BE-4214-BAC2-4DA12425CD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652463" y="615950"/>
            <a:ext cx="474662" cy="457200"/>
          </a:xfrm>
          <a:prstGeom prst="rect">
            <a:avLst/>
          </a:prstGeom>
        </p:spPr>
        <p:txBody>
          <a:bodyPr lIns="71283" tIns="35641" rIns="71283" bIns="35641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21303">
              <a:defRPr/>
            </a:pPr>
            <a:r>
              <a:rPr lang="en-US" sz="6237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137525" y="2146300"/>
            <a:ext cx="474663" cy="457200"/>
          </a:xfrm>
          <a:prstGeom prst="rect">
            <a:avLst/>
          </a:prstGeom>
        </p:spPr>
        <p:txBody>
          <a:bodyPr lIns="71283" tIns="35641" rIns="71283" bIns="35641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21303">
              <a:defRPr/>
            </a:pPr>
            <a:r>
              <a:rPr lang="en-US" sz="6237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06" y="476816"/>
            <a:ext cx="7247075" cy="2145664"/>
          </a:xfrm>
        </p:spPr>
        <p:txBody>
          <a:bodyPr/>
          <a:lstStyle>
            <a:lvl1pPr algn="l">
              <a:defRPr sz="2495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89796" y="3039693"/>
            <a:ext cx="7722295" cy="695354"/>
          </a:xfrm>
        </p:spPr>
        <p:txBody>
          <a:bodyPr anchor="b"/>
          <a:lstStyle>
            <a:lvl1pPr>
              <a:buNone/>
              <a:defRPr lang="en-US" sz="1871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795" y="3735047"/>
            <a:ext cx="7722295" cy="794691"/>
          </a:xfrm>
        </p:spPr>
        <p:txBody>
          <a:bodyPr anchor="t"/>
          <a:lstStyle>
            <a:lvl1pPr marL="0" indent="0" algn="l">
              <a:buNone/>
              <a:defRPr sz="1403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5643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2pPr>
            <a:lvl3pPr marL="71286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3pPr>
            <a:lvl4pPr marL="1069299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4pPr>
            <a:lvl5pPr marL="142573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5pPr>
            <a:lvl6pPr marL="1782166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6pPr>
            <a:lvl7pPr marL="2138599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7pPr>
            <a:lvl8pPr marL="249503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8pPr>
            <a:lvl9pPr marL="2851465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E8C41-DC1E-4FB0-AA48-BCE151AA0DC6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95FF7-7B97-4E83-92D5-BEDDF38F1E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97" y="476816"/>
            <a:ext cx="7722294" cy="2145664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89796" y="2741683"/>
            <a:ext cx="7722295" cy="655620"/>
          </a:xfrm>
        </p:spPr>
        <p:txBody>
          <a:bodyPr anchor="b"/>
          <a:lstStyle>
            <a:lvl1pPr>
              <a:buNone/>
              <a:defRPr lang="en-US" sz="2183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795" y="3397303"/>
            <a:ext cx="7722295" cy="1132434"/>
          </a:xfrm>
        </p:spPr>
        <p:txBody>
          <a:bodyPr anchor="t"/>
          <a:lstStyle>
            <a:lvl1pPr marL="0" indent="0" algn="l">
              <a:buNone/>
              <a:defRPr sz="1403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5643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2pPr>
            <a:lvl3pPr marL="71286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3pPr>
            <a:lvl4pPr marL="1069299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4pPr>
            <a:lvl5pPr marL="142573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5pPr>
            <a:lvl6pPr marL="1782166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6pPr>
            <a:lvl7pPr marL="2138599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7pPr>
            <a:lvl8pPr marL="249503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8pPr>
            <a:lvl9pPr marL="2851465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AEB-6675-45DC-8221-A638AFE90AEF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C0956-C4EF-4EE3-8B23-7E10777DAC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89797" y="476815"/>
            <a:ext cx="7722293" cy="149004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85AB0-B1B0-46B9-91A3-D67100DD478F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5B292-852F-4113-8954-3F9F90B9C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8869" y="476814"/>
            <a:ext cx="1723222" cy="405292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796" y="476815"/>
            <a:ext cx="5880825" cy="405292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81A13-E8AB-465E-BBAE-2AAE496B0BA2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7DAB8-F358-4D90-9918-51F4864F89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2180-2E80-48CF-A206-8E31FBF88209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04EBE-42AE-4D11-B56A-AE8BED7062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015" y="2587893"/>
            <a:ext cx="6771859" cy="1148860"/>
          </a:xfrm>
        </p:spPr>
        <p:txBody>
          <a:bodyPr anchor="b"/>
          <a:lstStyle>
            <a:lvl1pPr algn="r">
              <a:defRPr sz="3118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14" y="3736753"/>
            <a:ext cx="6771859" cy="672984"/>
          </a:xfrm>
        </p:spPr>
        <p:txBody>
          <a:bodyPr anchor="t"/>
          <a:lstStyle>
            <a:lvl1pPr marL="0" indent="0" algn="r">
              <a:buNone/>
              <a:defRPr sz="1559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5643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2pPr>
            <a:lvl3pPr marL="712866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3pPr>
            <a:lvl4pPr marL="1069299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4pPr>
            <a:lvl5pPr marL="142573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5pPr>
            <a:lvl6pPr marL="1782166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6pPr>
            <a:lvl7pPr marL="2138599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7pPr>
            <a:lvl8pPr marL="2495032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8pPr>
            <a:lvl9pPr marL="2851465" indent="0">
              <a:buNone/>
              <a:defRPr sz="10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EDFAB-0EB7-427A-8B9E-D63BCEA50B9B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C2E8-0543-4967-A98D-96C885F9B8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796" y="2086063"/>
            <a:ext cx="3801745" cy="2443675"/>
          </a:xfrm>
        </p:spPr>
        <p:txBody>
          <a:bodyPr/>
          <a:lstStyle>
            <a:lvl1pPr>
              <a:defRPr sz="1403"/>
            </a:lvl1pPr>
            <a:lvl2pPr>
              <a:defRPr sz="1247"/>
            </a:lvl2pPr>
            <a:lvl3pPr>
              <a:defRPr sz="1091"/>
            </a:lvl3pPr>
            <a:lvl4pPr>
              <a:defRPr sz="936"/>
            </a:lvl4pPr>
            <a:lvl5pPr>
              <a:defRPr sz="936"/>
            </a:lvl5pPr>
            <a:lvl6pPr>
              <a:defRPr sz="936"/>
            </a:lvl6pPr>
            <a:lvl7pPr>
              <a:defRPr sz="936"/>
            </a:lvl7pPr>
            <a:lvl8pPr>
              <a:defRPr sz="936"/>
            </a:lvl8pPr>
            <a:lvl9pPr>
              <a:defRPr sz="93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46" y="2086064"/>
            <a:ext cx="3801745" cy="2443674"/>
          </a:xfrm>
        </p:spPr>
        <p:txBody>
          <a:bodyPr/>
          <a:lstStyle>
            <a:lvl1pPr>
              <a:defRPr sz="1403"/>
            </a:lvl1pPr>
            <a:lvl2pPr>
              <a:defRPr sz="1247"/>
            </a:lvl2pPr>
            <a:lvl3pPr>
              <a:defRPr sz="1091"/>
            </a:lvl3pPr>
            <a:lvl4pPr>
              <a:defRPr sz="936"/>
            </a:lvl4pPr>
            <a:lvl5pPr>
              <a:defRPr sz="936"/>
            </a:lvl5pPr>
            <a:lvl6pPr>
              <a:defRPr sz="936"/>
            </a:lvl6pPr>
            <a:lvl7pPr>
              <a:defRPr sz="936"/>
            </a:lvl7pPr>
            <a:lvl8pPr>
              <a:defRPr sz="936"/>
            </a:lvl8pPr>
            <a:lvl9pPr>
              <a:defRPr sz="93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EBC32-A9D3-41FE-B784-B4E0CDC36A8D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49B37-B433-4F36-8752-041D12F5D7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206" y="2079441"/>
            <a:ext cx="3577335" cy="450738"/>
          </a:xfrm>
        </p:spPr>
        <p:txBody>
          <a:bodyPr anchor="b">
            <a:noAutofit/>
          </a:bodyPr>
          <a:lstStyle>
            <a:lvl1pPr marL="0" indent="0">
              <a:buNone/>
              <a:defRPr sz="2183" b="0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9796" y="2536802"/>
            <a:ext cx="3801745" cy="1992935"/>
          </a:xfrm>
        </p:spPr>
        <p:txBody>
          <a:bodyPr anchor="t"/>
          <a:lstStyle>
            <a:lvl1pPr>
              <a:defRPr sz="1403"/>
            </a:lvl1pPr>
            <a:lvl2pPr>
              <a:defRPr sz="1247"/>
            </a:lvl2pPr>
            <a:lvl3pPr>
              <a:defRPr sz="1091"/>
            </a:lvl3pPr>
            <a:lvl4pPr>
              <a:defRPr sz="936"/>
            </a:lvl4pPr>
            <a:lvl5pPr>
              <a:defRPr sz="936"/>
            </a:lvl5pPr>
            <a:lvl6pPr>
              <a:defRPr sz="936"/>
            </a:lvl6pPr>
            <a:lvl7pPr>
              <a:defRPr sz="936"/>
            </a:lvl7pPr>
            <a:lvl8pPr>
              <a:defRPr sz="936"/>
            </a:lvl8pPr>
            <a:lvl9pPr>
              <a:defRPr sz="93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2792" y="2086064"/>
            <a:ext cx="3589300" cy="450738"/>
          </a:xfrm>
        </p:spPr>
        <p:txBody>
          <a:bodyPr anchor="b">
            <a:noAutofit/>
          </a:bodyPr>
          <a:lstStyle>
            <a:lvl1pPr marL="0" indent="0">
              <a:buNone/>
              <a:defRPr sz="2183" b="0"/>
            </a:lvl1pPr>
            <a:lvl2pPr marL="356433" indent="0">
              <a:buNone/>
              <a:defRPr sz="1559" b="1"/>
            </a:lvl2pPr>
            <a:lvl3pPr marL="712866" indent="0">
              <a:buNone/>
              <a:defRPr sz="1403" b="1"/>
            </a:lvl3pPr>
            <a:lvl4pPr marL="1069299" indent="0">
              <a:buNone/>
              <a:defRPr sz="1247" b="1"/>
            </a:lvl4pPr>
            <a:lvl5pPr marL="1425732" indent="0">
              <a:buNone/>
              <a:defRPr sz="1247" b="1"/>
            </a:lvl5pPr>
            <a:lvl6pPr marL="1782166" indent="0">
              <a:buNone/>
              <a:defRPr sz="1247" b="1"/>
            </a:lvl6pPr>
            <a:lvl7pPr marL="2138599" indent="0">
              <a:buNone/>
              <a:defRPr sz="1247" b="1"/>
            </a:lvl7pPr>
            <a:lvl8pPr marL="2495032" indent="0">
              <a:buNone/>
              <a:defRPr sz="1247" b="1"/>
            </a:lvl8pPr>
            <a:lvl9pPr marL="2851465" indent="0">
              <a:buNone/>
              <a:defRPr sz="124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0346" y="2536802"/>
            <a:ext cx="3801746" cy="1992935"/>
          </a:xfrm>
        </p:spPr>
        <p:txBody>
          <a:bodyPr anchor="t"/>
          <a:lstStyle>
            <a:lvl1pPr>
              <a:defRPr sz="1403"/>
            </a:lvl1pPr>
            <a:lvl2pPr>
              <a:defRPr sz="1247"/>
            </a:lvl2pPr>
            <a:lvl3pPr>
              <a:defRPr sz="1091"/>
            </a:lvl3pPr>
            <a:lvl4pPr>
              <a:defRPr sz="936"/>
            </a:lvl4pPr>
            <a:lvl5pPr>
              <a:defRPr sz="936"/>
            </a:lvl5pPr>
            <a:lvl6pPr>
              <a:defRPr sz="936"/>
            </a:lvl6pPr>
            <a:lvl7pPr>
              <a:defRPr sz="936"/>
            </a:lvl7pPr>
            <a:lvl8pPr>
              <a:defRPr sz="936"/>
            </a:lvl8pPr>
            <a:lvl9pPr>
              <a:defRPr sz="93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92B01-646C-4784-A186-A812DB52689B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26567-815E-4457-8AAB-7764BEA2B0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603CA-CF54-4F8B-958A-C808C2CB07FA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549B8-50AA-43FF-B078-BCCD979DDC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5A07-5267-450B-9890-E0DFCDB7FB33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58AAB-0A3C-4B53-A759-EC07EC0AF5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96" y="1251638"/>
            <a:ext cx="2766743" cy="1072833"/>
          </a:xfrm>
        </p:spPr>
        <p:txBody>
          <a:bodyPr anchor="b"/>
          <a:lstStyle>
            <a:lvl1pPr algn="l">
              <a:defRPr sz="1871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8714" y="476815"/>
            <a:ext cx="4633378" cy="4052923"/>
          </a:xfrm>
        </p:spPr>
        <p:txBody>
          <a:bodyPr/>
          <a:lstStyle>
            <a:lvl1pPr>
              <a:defRPr sz="1559"/>
            </a:lvl1pPr>
            <a:lvl2pPr>
              <a:defRPr sz="1403"/>
            </a:lvl2pPr>
            <a:lvl3pPr>
              <a:defRPr sz="1247"/>
            </a:lvl3pPr>
            <a:lvl4pPr>
              <a:defRPr sz="1091"/>
            </a:lvl4pPr>
            <a:lvl5pPr>
              <a:defRPr sz="1091"/>
            </a:lvl5pPr>
            <a:lvl6pPr>
              <a:defRPr sz="1091"/>
            </a:lvl6pPr>
            <a:lvl7pPr>
              <a:defRPr sz="1091"/>
            </a:lvl7pPr>
            <a:lvl8pPr>
              <a:defRPr sz="1091"/>
            </a:lvl8pPr>
            <a:lvl9pPr>
              <a:defRPr sz="109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796" y="2324471"/>
            <a:ext cx="2766743" cy="1430443"/>
          </a:xfrm>
        </p:spPr>
        <p:txBody>
          <a:bodyPr/>
          <a:lstStyle>
            <a:lvl1pPr marL="0" indent="0">
              <a:buNone/>
              <a:defRPr sz="1247"/>
            </a:lvl1pPr>
            <a:lvl2pPr marL="356433" indent="0">
              <a:buNone/>
              <a:defRPr sz="936"/>
            </a:lvl2pPr>
            <a:lvl3pPr marL="712866" indent="0">
              <a:buNone/>
              <a:defRPr sz="780"/>
            </a:lvl3pPr>
            <a:lvl4pPr marL="1069299" indent="0">
              <a:buNone/>
              <a:defRPr sz="702"/>
            </a:lvl4pPr>
            <a:lvl5pPr marL="1425732" indent="0">
              <a:buNone/>
              <a:defRPr sz="702"/>
            </a:lvl5pPr>
            <a:lvl6pPr marL="1782166" indent="0">
              <a:buNone/>
              <a:defRPr sz="702"/>
            </a:lvl6pPr>
            <a:lvl7pPr marL="2138599" indent="0">
              <a:buNone/>
              <a:defRPr sz="702"/>
            </a:lvl7pPr>
            <a:lvl8pPr marL="2495032" indent="0">
              <a:buNone/>
              <a:defRPr sz="702"/>
            </a:lvl8pPr>
            <a:lvl9pPr marL="2851465" indent="0">
              <a:buNone/>
              <a:defRPr sz="7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951D2-EF24-4B7C-84DA-6DB6F7188EF5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E5E17-BF25-4260-A726-1C449C939E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96" y="1251638"/>
            <a:ext cx="4158160" cy="1072833"/>
          </a:xfrm>
        </p:spPr>
        <p:txBody>
          <a:bodyPr anchor="b"/>
          <a:lstStyle>
            <a:lvl1pPr algn="l">
              <a:defRPr sz="2183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95021" y="-14304"/>
            <a:ext cx="2554297" cy="5399924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247"/>
            </a:lvl1pPr>
            <a:lvl2pPr marL="356433" indent="0">
              <a:buNone/>
              <a:defRPr sz="1247"/>
            </a:lvl2pPr>
            <a:lvl3pPr marL="712866" indent="0">
              <a:buNone/>
              <a:defRPr sz="1247"/>
            </a:lvl3pPr>
            <a:lvl4pPr marL="1069299" indent="0">
              <a:buNone/>
              <a:defRPr sz="1247"/>
            </a:lvl4pPr>
            <a:lvl5pPr marL="1425732" indent="0">
              <a:buNone/>
              <a:defRPr sz="1247"/>
            </a:lvl5pPr>
            <a:lvl6pPr marL="1782166" indent="0">
              <a:buNone/>
              <a:defRPr sz="1247"/>
            </a:lvl6pPr>
            <a:lvl7pPr marL="2138599" indent="0">
              <a:buNone/>
              <a:defRPr sz="1247"/>
            </a:lvl7pPr>
            <a:lvl8pPr marL="2495032" indent="0">
              <a:buNone/>
              <a:defRPr sz="1247"/>
            </a:lvl8pPr>
            <a:lvl9pPr marL="2851465" indent="0">
              <a:buNone/>
              <a:defRPr sz="1247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9796" y="2324471"/>
            <a:ext cx="4158160" cy="1430443"/>
          </a:xfrm>
        </p:spPr>
        <p:txBody>
          <a:bodyPr/>
          <a:lstStyle>
            <a:lvl1pPr marL="0" indent="0">
              <a:buNone/>
              <a:defRPr sz="1403"/>
            </a:lvl1pPr>
            <a:lvl2pPr marL="356433" indent="0">
              <a:buNone/>
              <a:defRPr sz="936"/>
            </a:lvl2pPr>
            <a:lvl3pPr marL="712866" indent="0">
              <a:buNone/>
              <a:defRPr sz="780"/>
            </a:lvl3pPr>
            <a:lvl4pPr marL="1069299" indent="0">
              <a:buNone/>
              <a:defRPr sz="702"/>
            </a:lvl4pPr>
            <a:lvl5pPr marL="1425732" indent="0">
              <a:buNone/>
              <a:defRPr sz="702"/>
            </a:lvl5pPr>
            <a:lvl6pPr marL="1782166" indent="0">
              <a:buNone/>
              <a:defRPr sz="702"/>
            </a:lvl6pPr>
            <a:lvl7pPr marL="2138599" indent="0">
              <a:buNone/>
              <a:defRPr sz="702"/>
            </a:lvl7pPr>
            <a:lvl8pPr marL="2495032" indent="0">
              <a:buNone/>
              <a:defRPr sz="702"/>
            </a:lvl8pPr>
            <a:lvl9pPr marL="2851465" indent="0">
              <a:buNone/>
              <a:defRPr sz="7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87925" y="4602163"/>
            <a:ext cx="712788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CB126-6BD4-4704-A86A-A3E96BE75339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90588" y="4602163"/>
            <a:ext cx="3979862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74063" y="4602163"/>
            <a:ext cx="252412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BA3E4-67CA-42C8-8DEF-4F878A165F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0588" y="476250"/>
            <a:ext cx="7721600" cy="1490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0588" y="2085975"/>
            <a:ext cx="7721600" cy="2443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9750" y="4602163"/>
            <a:ext cx="1247775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521303">
              <a:defRPr sz="702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51AB13F5-06E3-48A6-9EA5-8BD46F4C7F65}" type="datetimeFigureOut">
              <a:rPr lang="ru-RU"/>
              <a:pPr>
                <a:defRPr/>
              </a:pPr>
              <a:t>07.06.2017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0588" y="4602163"/>
            <a:ext cx="5880100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521303">
              <a:defRPr sz="702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6263" y="4602163"/>
            <a:ext cx="430212" cy="285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521303">
              <a:defRPr sz="702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BB219C3-A863-44AB-970D-E83E5D2C06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54" r:id="rId9"/>
    <p:sldLayoutId id="2147483848" r:id="rId10"/>
    <p:sldLayoutId id="2147483849" r:id="rId11"/>
    <p:sldLayoutId id="2147483855" r:id="rId12"/>
    <p:sldLayoutId id="2147483850" r:id="rId13"/>
    <p:sldLayoutId id="2147483856" r:id="rId14"/>
    <p:sldLayoutId id="2147483851" r:id="rId15"/>
    <p:sldLayoutId id="2147483852" r:id="rId16"/>
    <p:sldLayoutId id="2147483853" r:id="rId17"/>
  </p:sldLayoutIdLst>
  <p:txStyles>
    <p:titleStyle>
      <a:lvl1pPr algn="l" defTabSz="355600" rtl="0" eaLnBrk="0" fontAlgn="base" hangingPunct="0">
        <a:spcBef>
          <a:spcPct val="0"/>
        </a:spcBef>
        <a:spcAft>
          <a:spcPct val="0"/>
        </a:spcAft>
        <a:defRPr sz="24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defTabSz="3556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entury Gothic" pitchFamily="34" charset="0"/>
        </a:defRPr>
      </a:lvl2pPr>
      <a:lvl3pPr algn="l" defTabSz="3556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entury Gothic" pitchFamily="34" charset="0"/>
        </a:defRPr>
      </a:lvl3pPr>
      <a:lvl4pPr algn="l" defTabSz="3556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entury Gothic" pitchFamily="34" charset="0"/>
        </a:defRPr>
      </a:lvl4pPr>
      <a:lvl5pPr algn="l" defTabSz="355600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2250" indent="-222250" algn="l" defTabSz="355600" rtl="0" eaLnBrk="0" fontAlgn="base" hangingPunct="0">
        <a:spcBef>
          <a:spcPct val="20000"/>
        </a:spcBef>
        <a:spcAft>
          <a:spcPts val="463"/>
        </a:spcAft>
        <a:buClr>
          <a:schemeClr val="tx1"/>
        </a:buClr>
        <a:buSzPct val="100000"/>
        <a:buFont typeface="Arial" charset="0"/>
        <a:buChar char="•"/>
        <a:defRPr sz="15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577850" indent="-222250" algn="l" defTabSz="355600" rtl="0" eaLnBrk="0" fontAlgn="base" hangingPunct="0">
        <a:spcBef>
          <a:spcPct val="20000"/>
        </a:spcBef>
        <a:spcAft>
          <a:spcPts val="463"/>
        </a:spcAft>
        <a:buClr>
          <a:schemeClr val="tx1"/>
        </a:buClr>
        <a:buSzPct val="100000"/>
        <a:buFont typeface="Arial" charset="0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935038" indent="-222250" algn="l" defTabSz="355600" rtl="0" eaLnBrk="0" fontAlgn="base" hangingPunct="0">
        <a:spcBef>
          <a:spcPct val="20000"/>
        </a:spcBef>
        <a:spcAft>
          <a:spcPts val="463"/>
        </a:spcAft>
        <a:buClr>
          <a:schemeClr val="tx1"/>
        </a:buClr>
        <a:buSzPct val="100000"/>
        <a:buFont typeface="Arial" charset="0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201738" indent="-133350" algn="l" defTabSz="355600" rtl="0" eaLnBrk="0" fontAlgn="base" hangingPunct="0">
        <a:spcBef>
          <a:spcPct val="20000"/>
        </a:spcBef>
        <a:spcAft>
          <a:spcPts val="463"/>
        </a:spcAft>
        <a:buClr>
          <a:schemeClr val="tx1"/>
        </a:buClr>
        <a:buSzPct val="100000"/>
        <a:buFont typeface="Arial" charset="0"/>
        <a:buChar char="•"/>
        <a:defRPr sz="1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558925" indent="-133350" algn="l" defTabSz="355600" rtl="0" eaLnBrk="0" fontAlgn="base" hangingPunct="0">
        <a:spcBef>
          <a:spcPct val="20000"/>
        </a:spcBef>
        <a:spcAft>
          <a:spcPts val="463"/>
        </a:spcAft>
        <a:buClr>
          <a:schemeClr val="tx1"/>
        </a:buClr>
        <a:buSzPct val="100000"/>
        <a:buFont typeface="Arial" charset="0"/>
        <a:buChar char="•"/>
        <a:defRPr sz="1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1960382" indent="-178217" algn="l" defTabSz="356433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100000"/>
        <a:buFont typeface="Arial"/>
        <a:buChar char="•"/>
        <a:defRPr sz="936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316815" indent="-178217" algn="l" defTabSz="356433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100000"/>
        <a:buFont typeface="Arial"/>
        <a:buChar char="•"/>
        <a:defRPr sz="936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673248" indent="-178217" algn="l" defTabSz="356433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100000"/>
        <a:buFont typeface="Arial"/>
        <a:buChar char="•"/>
        <a:defRPr sz="936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029682" indent="-178217" algn="l" defTabSz="356433" rtl="0" eaLnBrk="1" latinLnBrk="0" hangingPunct="1">
        <a:spcBef>
          <a:spcPct val="20000"/>
        </a:spcBef>
        <a:spcAft>
          <a:spcPts val="468"/>
        </a:spcAft>
        <a:buClr>
          <a:schemeClr val="tx1"/>
        </a:buClr>
        <a:buSzPct val="100000"/>
        <a:buFont typeface="Arial"/>
        <a:buChar char="•"/>
        <a:defRPr sz="936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6433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1pPr>
      <a:lvl2pPr marL="356433" algn="l" defTabSz="356433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2pPr>
      <a:lvl3pPr marL="712866" algn="l" defTabSz="356433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3pPr>
      <a:lvl4pPr marL="1069299" algn="l" defTabSz="356433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4pPr>
      <a:lvl5pPr marL="1425732" algn="l" defTabSz="356433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5pPr>
      <a:lvl6pPr marL="1782166" algn="l" defTabSz="356433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6pPr>
      <a:lvl7pPr marL="2138599" algn="l" defTabSz="356433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7pPr>
      <a:lvl8pPr marL="2495032" algn="l" defTabSz="356433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8pPr>
      <a:lvl9pPr marL="2851465" algn="l" defTabSz="356433" rtl="0" eaLnBrk="1" latinLnBrk="0" hangingPunct="1">
        <a:defRPr sz="14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21"/>
          <p:cNvSpPr txBox="1">
            <a:spLocks noChangeArrowheads="1"/>
          </p:cNvSpPr>
          <p:nvPr/>
        </p:nvSpPr>
        <p:spPr bwMode="auto">
          <a:xfrm>
            <a:off x="3915577" y="232928"/>
            <a:ext cx="24304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dirty="0"/>
              <a:t>МИНИСТЕРСТВО</a:t>
            </a:r>
            <a:r>
              <a:rPr lang="ru-RU" sz="900" dirty="0"/>
              <a:t> ОБРАЗОВАНИЯ</a:t>
            </a:r>
          </a:p>
          <a:p>
            <a:r>
              <a:rPr lang="ru-RU" sz="900" dirty="0"/>
              <a:t>И НАУКИ РОССИЙСКОЙ ФЕДЕРАЦИИ</a:t>
            </a:r>
          </a:p>
        </p:txBody>
      </p:sp>
      <p:pic>
        <p:nvPicPr>
          <p:cNvPr id="21506" name="Рисунок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1008" y="146410"/>
            <a:ext cx="46672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23"/>
          <p:cNvPicPr>
            <a:picLocks noChangeAspect="1"/>
          </p:cNvPicPr>
          <p:nvPr/>
        </p:nvPicPr>
        <p:blipFill>
          <a:blip r:embed="rId4"/>
          <a:srcRect l="38541" t="13559" r="5544" b="26399"/>
          <a:stretch>
            <a:fillRect/>
          </a:stretch>
        </p:blipFill>
        <p:spPr bwMode="auto">
          <a:xfrm>
            <a:off x="0" y="4389057"/>
            <a:ext cx="9080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24"/>
          <p:cNvPicPr>
            <a:picLocks noChangeAspect="1"/>
          </p:cNvPicPr>
          <p:nvPr/>
        </p:nvPicPr>
        <p:blipFill>
          <a:blip r:embed="rId5"/>
          <a:srcRect t="50735" r="35017"/>
          <a:stretch>
            <a:fillRect/>
          </a:stretch>
        </p:blipFill>
        <p:spPr bwMode="auto">
          <a:xfrm>
            <a:off x="6319838" y="0"/>
            <a:ext cx="318452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51800" y="241300"/>
            <a:ext cx="108108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3784719" y="2002889"/>
            <a:ext cx="624046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Verdana" pitchFamily="34" charset="0"/>
              </a:rPr>
              <a:t>ВСЕРОССИЙСКИЙ </a:t>
            </a:r>
          </a:p>
          <a:p>
            <a:r>
              <a:rPr lang="ru-RU" sz="1800" b="1" dirty="0">
                <a:solidFill>
                  <a:srgbClr val="FFFFFF"/>
                </a:solidFill>
                <a:latin typeface="Verdana" pitchFamily="34" charset="0"/>
              </a:rPr>
              <a:t>УЧЕБНО-ТРЕНИРОВОЧНЫЙ ЦЕНТР </a:t>
            </a:r>
          </a:p>
          <a:p>
            <a:r>
              <a:rPr lang="ru-RU" sz="1800" b="1" dirty="0">
                <a:solidFill>
                  <a:srgbClr val="FFFFFF"/>
                </a:solidFill>
                <a:latin typeface="Verdana" pitchFamily="34" charset="0"/>
              </a:rPr>
              <a:t>ПРОФЕССИОНАЛЬНОГО МАСТЕРСТВА </a:t>
            </a:r>
          </a:p>
          <a:p>
            <a:r>
              <a:rPr lang="ru-RU" sz="1800" b="1" dirty="0">
                <a:solidFill>
                  <a:srgbClr val="FFFFFF"/>
                </a:solidFill>
                <a:latin typeface="Verdana" pitchFamily="34" charset="0"/>
              </a:rPr>
              <a:t>И ПОПУЛЯРИЗАЦИИ ПРЕСТИЖА </a:t>
            </a:r>
          </a:p>
          <a:p>
            <a:r>
              <a:rPr lang="ru-RU" sz="1800" b="1" dirty="0">
                <a:solidFill>
                  <a:srgbClr val="FFFFFF"/>
                </a:solidFill>
                <a:latin typeface="Verdana" pitchFamily="34" charset="0"/>
              </a:rPr>
              <a:t>РАБОЧИХ ПРОФЕССИЙ</a:t>
            </a:r>
            <a:endParaRPr lang="ru-RU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1511" name="Рисунок 12"/>
          <p:cNvPicPr>
            <a:picLocks noChangeAspect="1"/>
          </p:cNvPicPr>
          <p:nvPr/>
        </p:nvPicPr>
        <p:blipFill>
          <a:blip r:embed="rId7"/>
          <a:srcRect l="7256" t="12807" r="10094" b="4544"/>
          <a:stretch>
            <a:fillRect/>
          </a:stretch>
        </p:blipFill>
        <p:spPr bwMode="auto">
          <a:xfrm>
            <a:off x="399237" y="1164533"/>
            <a:ext cx="3141974" cy="314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21"/>
          <p:cNvSpPr txBox="1">
            <a:spLocks noChangeArrowheads="1"/>
          </p:cNvSpPr>
          <p:nvPr/>
        </p:nvSpPr>
        <p:spPr bwMode="auto">
          <a:xfrm>
            <a:off x="1259535" y="2326436"/>
            <a:ext cx="14516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 dirty="0">
                <a:latin typeface="+mj-lt"/>
                <a:ea typeface="Code Pro Bold" charset="0"/>
                <a:cs typeface="Code Pro Bold" charset="0"/>
              </a:rPr>
              <a:t>ПАРК </a:t>
            </a:r>
          </a:p>
          <a:p>
            <a:pPr algn="ctr"/>
            <a:r>
              <a:rPr lang="ru-RU" sz="1400" b="1" dirty="0">
                <a:latin typeface="+mj-lt"/>
                <a:ea typeface="Code Pro Bold" charset="0"/>
                <a:cs typeface="Code Pro Bold" charset="0"/>
              </a:rPr>
              <a:t>БУДУЩЕГО</a:t>
            </a:r>
          </a:p>
          <a:p>
            <a:pPr algn="ctr"/>
            <a:r>
              <a:rPr lang="en-US" sz="1400" b="1" dirty="0">
                <a:latin typeface="+mj-lt"/>
                <a:ea typeface="Code Pro Bold" charset="0"/>
                <a:cs typeface="Code Pro Bold" charset="0"/>
              </a:rPr>
              <a:t>FUTUREPARK</a:t>
            </a:r>
            <a:endParaRPr lang="ru-RU" sz="1400" b="1" dirty="0">
              <a:latin typeface="+mj-lt"/>
              <a:ea typeface="Code Pro Bold" charset="0"/>
              <a:cs typeface="Code Pro Bold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696200" y="3418231"/>
            <a:ext cx="1808163" cy="19416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8" y="111157"/>
            <a:ext cx="807914" cy="13153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Прямоугольник 30"/>
          <p:cNvSpPr>
            <a:spLocks noChangeArrowheads="1"/>
          </p:cNvSpPr>
          <p:nvPr/>
        </p:nvSpPr>
        <p:spPr bwMode="auto">
          <a:xfrm>
            <a:off x="-155794" y="538109"/>
            <a:ext cx="96881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000" algn="ctr"/>
            <a:r>
              <a:rPr lang="ru-RU" sz="1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ОБРАЗОВАТЕЛЬНАЯ КОМПОНЕНТА</a:t>
            </a:r>
          </a:p>
          <a:p>
            <a:pPr marL="360000" algn="ctr"/>
            <a:r>
              <a:rPr lang="ru-RU" sz="16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3720" y="1063944"/>
            <a:ext cx="8889167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ru-RU" sz="1400" b="1" dirty="0">
                <a:latin typeface="+mj-lt"/>
              </a:rPr>
              <a:t>Образовательные программы учитывают различную целевую аудиторию:</a:t>
            </a:r>
          </a:p>
          <a:p>
            <a:pPr indent="449580" algn="just">
              <a:lnSpc>
                <a:spcPct val="115000"/>
              </a:lnSpc>
            </a:pPr>
            <a:r>
              <a:rPr lang="ru-RU" sz="1400" b="1" dirty="0">
                <a:latin typeface="+mj-lt"/>
              </a:rPr>
              <a:t>- </a:t>
            </a:r>
            <a:r>
              <a:rPr lang="ru-RU" sz="1400" b="1" dirty="0" err="1">
                <a:latin typeface="+mj-lt"/>
              </a:rPr>
              <a:t>профориентационная</a:t>
            </a:r>
            <a:r>
              <a:rPr lang="ru-RU" sz="1400" b="1" dirty="0">
                <a:latin typeface="+mj-lt"/>
              </a:rPr>
              <a:t> программа, направленная на знакомство обучающихся общеобразовательных школ с перспективными и востребованными рабочими профессиями и инженерными специальностями, в том числе профессиями будущего, организацию профессиональных проб;</a:t>
            </a:r>
          </a:p>
          <a:p>
            <a:pPr indent="449580" algn="just">
              <a:lnSpc>
                <a:spcPct val="115000"/>
              </a:lnSpc>
            </a:pPr>
            <a:r>
              <a:rPr lang="ru-RU" sz="1400" b="1" dirty="0">
                <a:latin typeface="+mj-lt"/>
              </a:rPr>
              <a:t>- программа интенсивного погружения студентов образовательных организаций среднего профессионального образования в профессию, направленная на совершенствование их профессиональных и </a:t>
            </a:r>
            <a:r>
              <a:rPr lang="ru-RU" sz="1400" b="1" dirty="0" err="1">
                <a:latin typeface="+mj-lt"/>
              </a:rPr>
              <a:t>надпрофессиональных</a:t>
            </a:r>
            <a:r>
              <a:rPr lang="ru-RU" sz="1400" b="1" dirty="0">
                <a:latin typeface="+mj-lt"/>
              </a:rPr>
              <a:t> навыков;</a:t>
            </a:r>
          </a:p>
          <a:p>
            <a:pPr indent="449580" algn="just">
              <a:lnSpc>
                <a:spcPct val="115000"/>
              </a:lnSpc>
            </a:pPr>
            <a:r>
              <a:rPr lang="ru-RU" sz="1400" b="1" dirty="0">
                <a:latin typeface="+mj-lt"/>
              </a:rPr>
              <a:t>- программа по созданию новых возможностей для профориентации и освоения школьниками современных и будущих профессиональных компетенций в рамках профильных тематических смен «</a:t>
            </a:r>
            <a:r>
              <a:rPr lang="ru-RU" sz="1400" b="1">
                <a:latin typeface="+mj-lt"/>
              </a:rPr>
              <a:t>JuniorSkills</a:t>
            </a:r>
            <a:r>
              <a:rPr lang="ru-RU" sz="1400" b="1" dirty="0">
                <a:latin typeface="+mj-lt"/>
              </a:rPr>
              <a:t>», с организацией чемпионатов по итогам обучения;</a:t>
            </a:r>
          </a:p>
          <a:p>
            <a:pPr indent="449580" algn="just">
              <a:lnSpc>
                <a:spcPct val="115000"/>
              </a:lnSpc>
            </a:pPr>
            <a:r>
              <a:rPr lang="ru-RU" sz="1400" b="1" dirty="0">
                <a:latin typeface="+mj-lt"/>
              </a:rPr>
              <a:t>- программа подготовки членов Национальной сборной WorldSkills </a:t>
            </a:r>
            <a:r>
              <a:rPr lang="ru-RU" sz="1400" b="1" dirty="0" err="1">
                <a:latin typeface="+mj-lt"/>
              </a:rPr>
              <a:t>Russia</a:t>
            </a:r>
            <a:r>
              <a:rPr lang="ru-RU" sz="1400" b="1" dirty="0">
                <a:latin typeface="+mj-lt"/>
              </a:rPr>
              <a:t>, направленная на развитие навыков у конкурсантов, необходимых для успешного участия в чемпионатах профессионального мастерства российского и международного уровня.</a:t>
            </a:r>
          </a:p>
        </p:txBody>
      </p:sp>
    </p:spTree>
    <p:extLst>
      <p:ext uri="{BB962C8B-B14F-4D97-AF65-F5344CB8AC3E}">
        <p14:creationId xmlns:p14="http://schemas.microsoft.com/office/powerpoint/2010/main" val="105927300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9984" t="35666"/>
          <a:stretch/>
        </p:blipFill>
        <p:spPr>
          <a:xfrm>
            <a:off x="-12700" y="0"/>
            <a:ext cx="3878428" cy="4118252"/>
          </a:xfrm>
          <a:prstGeom prst="rect">
            <a:avLst/>
          </a:prstGeom>
        </p:spPr>
      </p:pic>
      <p:pic>
        <p:nvPicPr>
          <p:cNvPr id="53249" name="Рисунок 19"/>
          <p:cNvPicPr>
            <a:picLocks noChangeAspect="1"/>
          </p:cNvPicPr>
          <p:nvPr/>
        </p:nvPicPr>
        <p:blipFill rotWithShape="1">
          <a:blip r:embed="rId3"/>
          <a:srcRect t="15118" r="48876" b="13500"/>
          <a:stretch/>
        </p:blipFill>
        <p:spPr bwMode="auto">
          <a:xfrm>
            <a:off x="5642444" y="-27057"/>
            <a:ext cx="3843389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Рисунок 23"/>
          <p:cNvPicPr>
            <a:picLocks noChangeAspect="1"/>
          </p:cNvPicPr>
          <p:nvPr/>
        </p:nvPicPr>
        <p:blipFill>
          <a:blip r:embed="rId3"/>
          <a:srcRect l="38541" t="13559" r="5544" b="26399"/>
          <a:stretch>
            <a:fillRect/>
          </a:stretch>
        </p:blipFill>
        <p:spPr bwMode="auto">
          <a:xfrm>
            <a:off x="-2794" y="3228594"/>
            <a:ext cx="1989138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"/>
          <p:cNvGrpSpPr/>
          <p:nvPr/>
        </p:nvGrpSpPr>
        <p:grpSpPr>
          <a:xfrm>
            <a:off x="2193977" y="708077"/>
            <a:ext cx="3982935" cy="3982935"/>
            <a:chOff x="2473377" y="822377"/>
            <a:chExt cx="3982935" cy="3982935"/>
          </a:xfrm>
        </p:grpSpPr>
        <p:pic>
          <p:nvPicPr>
            <p:cNvPr id="53251" name="Рисунок 7"/>
            <p:cNvPicPr>
              <a:picLocks noChangeAspect="1"/>
            </p:cNvPicPr>
            <p:nvPr/>
          </p:nvPicPr>
          <p:blipFill>
            <a:blip r:embed="rId4"/>
            <a:srcRect l="7256" t="12807" r="10094" b="4544"/>
            <a:stretch>
              <a:fillRect/>
            </a:stretch>
          </p:blipFill>
          <p:spPr bwMode="auto">
            <a:xfrm>
              <a:off x="2473377" y="822377"/>
              <a:ext cx="3982935" cy="3982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2" name="TextBox 8"/>
            <p:cNvSpPr txBox="1">
              <a:spLocks noChangeArrowheads="1"/>
            </p:cNvSpPr>
            <p:nvPr/>
          </p:nvSpPr>
          <p:spPr bwMode="auto">
            <a:xfrm>
              <a:off x="3470292" y="2311628"/>
              <a:ext cx="20070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800" b="1" dirty="0">
                  <a:solidFill>
                    <a:srgbClr val="FFFFFF"/>
                  </a:solidFill>
                  <a:latin typeface="+mj-lt"/>
                </a:rPr>
                <a:t>ПАРК БУДУЩЕГО</a:t>
              </a:r>
            </a:p>
            <a:p>
              <a:pPr algn="ctr"/>
              <a:r>
                <a:rPr lang="en-US" sz="1800" b="1" dirty="0">
                  <a:solidFill>
                    <a:srgbClr val="FFFFFF"/>
                  </a:solidFill>
                  <a:latin typeface="+mj-lt"/>
                </a:rPr>
                <a:t>FUTURE</a:t>
              </a:r>
              <a:r>
                <a:rPr lang="ru-RU" sz="1800" b="1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1800" b="1" dirty="0">
                  <a:solidFill>
                    <a:srgbClr val="FFFFFF"/>
                  </a:solidFill>
                  <a:latin typeface="+mj-lt"/>
                </a:rPr>
                <a:t>PARK</a:t>
              </a:r>
              <a:endParaRPr lang="ru-RU" sz="1800" b="1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53253" name="TextBox 10"/>
          <p:cNvSpPr txBox="1">
            <a:spLocks noChangeArrowheads="1"/>
          </p:cNvSpPr>
          <p:nvPr/>
        </p:nvSpPr>
        <p:spPr bwMode="auto">
          <a:xfrm>
            <a:off x="5151804" y="4543477"/>
            <a:ext cx="416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b="1" dirty="0">
                <a:ln w="3175">
                  <a:solidFill>
                    <a:schemeClr val="tx1"/>
                  </a:solidFill>
                </a:ln>
                <a:latin typeface="+mj-lt"/>
              </a:rPr>
              <a:t>Россия, Краснодарский край,</a:t>
            </a:r>
          </a:p>
          <a:p>
            <a:pPr algn="r"/>
            <a:r>
              <a:rPr lang="ru-RU" sz="1200" b="1" dirty="0">
                <a:ln w="3175">
                  <a:solidFill>
                    <a:schemeClr val="tx1"/>
                  </a:solidFill>
                </a:ln>
                <a:latin typeface="+mj-lt"/>
              </a:rPr>
              <a:t>город-курорт Анапа, п. Сукко,  ул. Приморская, 7.</a:t>
            </a:r>
          </a:p>
          <a:p>
            <a:pPr algn="r"/>
            <a:r>
              <a:rPr lang="ru-RU" sz="1200" b="1" dirty="0">
                <a:ln w="3175">
                  <a:solidFill>
                    <a:schemeClr val="tx1"/>
                  </a:solidFill>
                </a:ln>
                <a:latin typeface="+mj-lt"/>
              </a:rPr>
              <a:t>+7 (86133)  </a:t>
            </a:r>
            <a:r>
              <a:rPr lang="en-US" sz="1200" b="1" dirty="0">
                <a:ln w="3175">
                  <a:solidFill>
                    <a:schemeClr val="tx1"/>
                  </a:solidFill>
                </a:ln>
                <a:latin typeface="+mj-lt"/>
              </a:rPr>
              <a:t>93-520</a:t>
            </a:r>
            <a:r>
              <a:rPr lang="ru-RU" sz="1200" b="1" dirty="0">
                <a:ln w="3175">
                  <a:solidFill>
                    <a:schemeClr val="tx1"/>
                  </a:solidFill>
                </a:ln>
                <a:latin typeface="+mj-lt"/>
              </a:rPr>
              <a:t>, доб. 211</a:t>
            </a:r>
          </a:p>
        </p:txBody>
      </p:sp>
      <p:pic>
        <p:nvPicPr>
          <p:cNvPr id="12" name="Рисунок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1603" y="95569"/>
            <a:ext cx="108108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3625424" y="217829"/>
            <a:ext cx="24304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dirty="0"/>
              <a:t>МИНИСТЕРСТВО</a:t>
            </a:r>
            <a:r>
              <a:rPr lang="ru-RU" sz="900" dirty="0"/>
              <a:t> ОБРАЗОВАНИЯ</a:t>
            </a:r>
          </a:p>
          <a:p>
            <a:r>
              <a:rPr lang="ru-RU" sz="900" dirty="0"/>
              <a:t>И НАУКИ РОССИЙСКОЙ ФЕДЕРАЦИИ</a:t>
            </a:r>
          </a:p>
        </p:txBody>
      </p:sp>
      <p:pic>
        <p:nvPicPr>
          <p:cNvPr id="11" name="Рисунок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0872" y="105378"/>
            <a:ext cx="46672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8" y="217829"/>
            <a:ext cx="807914" cy="13153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Рисунок 23"/>
          <p:cNvPicPr>
            <a:picLocks noChangeAspect="1"/>
          </p:cNvPicPr>
          <p:nvPr/>
        </p:nvPicPr>
        <p:blipFill>
          <a:blip r:embed="rId3"/>
          <a:srcRect l="38541" t="13559" r="5544" b="26399"/>
          <a:stretch>
            <a:fillRect/>
          </a:stretch>
        </p:blipFill>
        <p:spPr bwMode="auto">
          <a:xfrm>
            <a:off x="0" y="4386263"/>
            <a:ext cx="9080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734935" y="1193449"/>
            <a:ext cx="807911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solidFill>
                  <a:srgbClr val="FFFFFF"/>
                </a:solidFill>
                <a:latin typeface="Verdana" pitchFamily="34" charset="0"/>
              </a:rPr>
              <a:t>	</a:t>
            </a:r>
            <a:r>
              <a:rPr lang="ru-RU" sz="1600" b="1" dirty="0">
                <a:solidFill>
                  <a:srgbClr val="FFFFFF"/>
                </a:solidFill>
                <a:latin typeface="+mj-lt"/>
              </a:rPr>
              <a:t>Центр создан во исполнение Поручения Президента РФ от 21 сентября 2015 г. Пр-1921, распоряжения Правительства </a:t>
            </a:r>
            <a:r>
              <a:rPr lang="ru-RU" sz="1600" b="1" dirty="0">
                <a:solidFill>
                  <a:srgbClr val="FFFFFF"/>
                </a:solidFill>
              </a:rPr>
              <a:t>РФ</a:t>
            </a:r>
            <a:r>
              <a:rPr lang="ru-RU" sz="1600" b="1" dirty="0">
                <a:solidFill>
                  <a:srgbClr val="FFFFFF"/>
                </a:solidFill>
                <a:latin typeface="+mj-lt"/>
              </a:rPr>
              <a:t> от 19.08.2016 г. </a:t>
            </a:r>
            <a:r>
              <a:rPr lang="en-US" sz="1600" b="1" dirty="0">
                <a:solidFill>
                  <a:srgbClr val="FFFFFF"/>
                </a:solidFill>
                <a:latin typeface="+mj-lt"/>
              </a:rPr>
              <a:t>N</a:t>
            </a:r>
            <a:r>
              <a:rPr lang="ru-RU" sz="1600" b="1" dirty="0">
                <a:solidFill>
                  <a:srgbClr val="FFFFFF"/>
                </a:solidFill>
                <a:latin typeface="+mj-lt"/>
              </a:rPr>
              <a:t> 1750-р</a:t>
            </a:r>
            <a:endParaRPr lang="en-US" sz="1600" b="1" dirty="0">
              <a:solidFill>
                <a:srgbClr val="FFFFFF"/>
              </a:solidFill>
              <a:latin typeface="+mj-lt"/>
            </a:endParaRPr>
          </a:p>
          <a:p>
            <a:pPr algn="just"/>
            <a:endParaRPr lang="ru-RU" sz="1600" b="1" dirty="0">
              <a:solidFill>
                <a:srgbClr val="FFFFFF"/>
              </a:solidFill>
              <a:latin typeface="+mj-lt"/>
            </a:endParaRPr>
          </a:p>
          <a:p>
            <a:pPr algn="just"/>
            <a:r>
              <a:rPr lang="ru-RU" sz="1600" b="1" dirty="0">
                <a:solidFill>
                  <a:srgbClr val="FFFFFF"/>
                </a:solidFill>
                <a:latin typeface="+mj-lt"/>
              </a:rPr>
              <a:t>	Ежегодно, для подготовки по соответствующим программам планируется принимать 20000 детей со всей России. Лучшие практики работы будут тиражироваться в регионы.</a:t>
            </a:r>
            <a:endParaRPr lang="en-US" sz="1600" b="1" dirty="0">
              <a:solidFill>
                <a:srgbClr val="FFFFFF"/>
              </a:solidFill>
              <a:latin typeface="+mj-lt"/>
            </a:endParaRPr>
          </a:p>
          <a:p>
            <a:pPr algn="just"/>
            <a:endParaRPr lang="ru-RU" sz="1600" b="1" dirty="0">
              <a:solidFill>
                <a:srgbClr val="FFFFFF"/>
              </a:solidFill>
              <a:latin typeface="+mj-lt"/>
            </a:endParaRPr>
          </a:p>
          <a:p>
            <a:pPr algn="just"/>
            <a:r>
              <a:rPr lang="ru-RU" sz="1600" b="1" dirty="0">
                <a:solidFill>
                  <a:srgbClr val="FFFFFF"/>
                </a:solidFill>
                <a:latin typeface="+mj-lt"/>
              </a:rPr>
              <a:t>	 По утвержденной Министром образования и науки </a:t>
            </a:r>
            <a:r>
              <a:rPr lang="ru-RU" sz="1600" b="1" dirty="0">
                <a:solidFill>
                  <a:srgbClr val="FFFFFF"/>
                </a:solidFill>
              </a:rPr>
              <a:t>РФ</a:t>
            </a:r>
            <a:r>
              <a:rPr lang="ru-RU" sz="16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latin typeface="+mj-lt"/>
              </a:rPr>
              <a:t>О.Ю.Васильевой</a:t>
            </a:r>
            <a:r>
              <a:rPr lang="ru-RU" sz="1600" b="1" dirty="0">
                <a:solidFill>
                  <a:srgbClr val="FFFFFF"/>
                </a:solidFill>
                <a:latin typeface="+mj-lt"/>
              </a:rPr>
              <a:t> Концепции развития Центра, уже с 2017 года программами Центра должно быть охвачено 40 регионов. В планах до 2025 года до миллиона детей должны пройти подготовку по соответствующим программам по всей стране.</a:t>
            </a:r>
          </a:p>
        </p:txBody>
      </p:sp>
      <p:pic>
        <p:nvPicPr>
          <p:cNvPr id="9" name="Рисунок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1800" y="236538"/>
            <a:ext cx="108108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3915577" y="232928"/>
            <a:ext cx="243046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dirty="0"/>
              <a:t>МИНИСТЕРСТВО</a:t>
            </a:r>
            <a:r>
              <a:rPr lang="ru-RU" sz="900" dirty="0"/>
              <a:t> ОБРАЗОВАНИЯ</a:t>
            </a:r>
          </a:p>
          <a:p>
            <a:r>
              <a:rPr lang="ru-RU" sz="900" dirty="0"/>
              <a:t>И НАУКИ РОССИЙСКОЙ ФЕДЕРАЦИИ</a:t>
            </a:r>
          </a:p>
        </p:txBody>
      </p:sp>
      <p:pic>
        <p:nvPicPr>
          <p:cNvPr id="14" name="Рисунок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1008" y="146410"/>
            <a:ext cx="46672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8" y="111157"/>
            <a:ext cx="807914" cy="13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6624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08899" y="3493525"/>
            <a:ext cx="1795462" cy="1928014"/>
          </a:xfrm>
          <a:prstGeom prst="rect">
            <a:avLst/>
          </a:prstGeom>
        </p:spPr>
      </p:pic>
      <p:sp>
        <p:nvSpPr>
          <p:cNvPr id="12" name="AutoShape 50" descr="Мелкая клетка"/>
          <p:cNvSpPr>
            <a:spLocks noChangeArrowheads="1"/>
          </p:cNvSpPr>
          <p:nvPr/>
        </p:nvSpPr>
        <p:spPr bwMode="auto">
          <a:xfrm>
            <a:off x="4032219" y="3329262"/>
            <a:ext cx="4041594" cy="1575243"/>
          </a:xfrm>
          <a:prstGeom prst="roundRect">
            <a:avLst>
              <a:gd name="adj" fmla="val 16667"/>
            </a:avLst>
          </a:prstGeom>
          <a:pattFill prst="smCheck">
            <a:fgClr>
              <a:schemeClr val="bg2"/>
            </a:fgClr>
            <a:bgClr>
              <a:schemeClr val="bg1"/>
            </a:bgClr>
          </a:patt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latin typeface="+mj-lt"/>
              </a:rPr>
              <a:t>Базовая площадка для подготовки </a:t>
            </a:r>
          </a:p>
          <a:p>
            <a:pPr algn="ctr"/>
            <a:r>
              <a:rPr lang="ru-RU" sz="1200" b="1" dirty="0">
                <a:latin typeface="+mj-lt"/>
              </a:rPr>
              <a:t>Национальной сборной России по </a:t>
            </a:r>
          </a:p>
          <a:p>
            <a:pPr algn="ctr"/>
            <a:r>
              <a:rPr lang="ru-RU" sz="1200" b="1" dirty="0">
                <a:latin typeface="+mj-lt"/>
              </a:rPr>
              <a:t>профессиональному мастерству для участия </a:t>
            </a:r>
          </a:p>
          <a:p>
            <a:pPr algn="ctr"/>
            <a:r>
              <a:rPr lang="ru-RU" sz="1200" b="1" dirty="0">
                <a:latin typeface="+mj-lt"/>
              </a:rPr>
              <a:t>в европейских и мировых чемпионатах, </a:t>
            </a:r>
          </a:p>
          <a:p>
            <a:pPr algn="ctr"/>
            <a:r>
              <a:rPr lang="ru-RU" sz="1200" b="1" dirty="0">
                <a:latin typeface="+mj-lt"/>
              </a:rPr>
              <a:t>в частности, в мировом чемпионате 2019 года, </a:t>
            </a:r>
          </a:p>
          <a:p>
            <a:pPr algn="ctr"/>
            <a:r>
              <a:rPr lang="ru-RU" sz="1200" b="1" dirty="0">
                <a:latin typeface="+mj-lt"/>
              </a:rPr>
              <a:t>который пройдет в России</a:t>
            </a:r>
          </a:p>
        </p:txBody>
      </p:sp>
      <p:pic>
        <p:nvPicPr>
          <p:cNvPr id="21508" name="Рисунок 24"/>
          <p:cNvPicPr>
            <a:picLocks noChangeAspect="1"/>
          </p:cNvPicPr>
          <p:nvPr/>
        </p:nvPicPr>
        <p:blipFill>
          <a:blip r:embed="rId4"/>
          <a:srcRect t="50735" r="35017"/>
          <a:stretch>
            <a:fillRect/>
          </a:stretch>
        </p:blipFill>
        <p:spPr bwMode="auto">
          <a:xfrm>
            <a:off x="6217271" y="0"/>
            <a:ext cx="3287092" cy="224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644423" y="398076"/>
            <a:ext cx="62322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+mj-lt"/>
              </a:rPr>
              <a:t>УНИКАЛЬНАЯ УЧЕБНО-ТРЕНИРОВОЧНАЯ ПЛОЩАДКА:</a:t>
            </a:r>
          </a:p>
          <a:p>
            <a:endParaRPr lang="ru-RU" sz="1400" b="1" dirty="0">
              <a:latin typeface="+mj-lt"/>
            </a:endParaRPr>
          </a:p>
          <a:p>
            <a:endParaRPr lang="ru-RU" sz="1400" b="1" dirty="0">
              <a:latin typeface="+mj-lt"/>
            </a:endParaRPr>
          </a:p>
          <a:p>
            <a:endParaRPr lang="ru-RU" sz="1400" b="1" dirty="0">
              <a:latin typeface="+mj-lt"/>
            </a:endParaRPr>
          </a:p>
        </p:txBody>
      </p:sp>
      <p:sp>
        <p:nvSpPr>
          <p:cNvPr id="9" name="AutoShape 50" descr="Мелкая клетка"/>
          <p:cNvSpPr>
            <a:spLocks noChangeArrowheads="1"/>
          </p:cNvSpPr>
          <p:nvPr/>
        </p:nvSpPr>
        <p:spPr bwMode="auto">
          <a:xfrm>
            <a:off x="4197319" y="1021863"/>
            <a:ext cx="2459110" cy="2426413"/>
          </a:xfrm>
          <a:prstGeom prst="roundRect">
            <a:avLst>
              <a:gd name="adj" fmla="val 16667"/>
            </a:avLst>
          </a:prstGeom>
          <a:pattFill prst="smCheck">
            <a:fgClr>
              <a:schemeClr val="bg2"/>
            </a:fgClr>
            <a:bgClr>
              <a:schemeClr val="bg1"/>
            </a:bgClr>
          </a:patt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>
              <a:latin typeface="+mj-lt"/>
            </a:endParaRPr>
          </a:p>
          <a:p>
            <a:pPr algn="ctr"/>
            <a:r>
              <a:rPr lang="ru-RU" sz="1200" b="1" dirty="0">
                <a:latin typeface="+mj-lt"/>
              </a:rPr>
              <a:t>Лучшие программы </a:t>
            </a:r>
          </a:p>
          <a:p>
            <a:pPr algn="ctr"/>
            <a:r>
              <a:rPr lang="ru-RU" sz="1200" b="1" dirty="0">
                <a:latin typeface="+mj-lt"/>
              </a:rPr>
              <a:t>и методики </a:t>
            </a:r>
          </a:p>
          <a:p>
            <a:pPr algn="ctr"/>
            <a:r>
              <a:rPr lang="ru-RU" sz="1200" b="1" dirty="0">
                <a:latin typeface="+mj-lt"/>
              </a:rPr>
              <a:t>по формированию </a:t>
            </a:r>
          </a:p>
          <a:p>
            <a:pPr algn="ctr"/>
            <a:r>
              <a:rPr lang="ru-RU" sz="1200" b="1" dirty="0">
                <a:latin typeface="+mj-lt"/>
              </a:rPr>
              <a:t>положительного </a:t>
            </a:r>
          </a:p>
          <a:p>
            <a:pPr algn="ctr"/>
            <a:r>
              <a:rPr lang="ru-RU" sz="1200" b="1" dirty="0">
                <a:latin typeface="+mj-lt"/>
              </a:rPr>
              <a:t>отношения детей</a:t>
            </a:r>
          </a:p>
          <a:p>
            <a:pPr algn="ctr"/>
            <a:r>
              <a:rPr lang="ru-RU" sz="1200" b="1" dirty="0">
                <a:latin typeface="+mj-lt"/>
              </a:rPr>
              <a:t> к различным </a:t>
            </a:r>
          </a:p>
          <a:p>
            <a:pPr algn="ctr"/>
            <a:r>
              <a:rPr lang="ru-RU" sz="1200" b="1" dirty="0">
                <a:latin typeface="+mj-lt"/>
              </a:rPr>
              <a:t>видам трудовой </a:t>
            </a:r>
          </a:p>
          <a:p>
            <a:pPr algn="ctr"/>
            <a:r>
              <a:rPr lang="ru-RU" sz="1200" b="1" dirty="0">
                <a:latin typeface="+mj-lt"/>
              </a:rPr>
              <a:t>деятельности</a:t>
            </a:r>
          </a:p>
          <a:p>
            <a:pPr algn="ctr" defTabSz="914400"/>
            <a:endParaRPr lang="ru-RU" sz="900" b="1" dirty="0">
              <a:solidFill>
                <a:srgbClr val="663300"/>
              </a:solidFill>
              <a:latin typeface="+mj-lt"/>
            </a:endParaRPr>
          </a:p>
        </p:txBody>
      </p:sp>
      <p:sp>
        <p:nvSpPr>
          <p:cNvPr id="10" name="AutoShape 50" descr="Мелкая клетка"/>
          <p:cNvSpPr>
            <a:spLocks noChangeArrowheads="1"/>
          </p:cNvSpPr>
          <p:nvPr/>
        </p:nvSpPr>
        <p:spPr bwMode="auto">
          <a:xfrm>
            <a:off x="6876638" y="1969323"/>
            <a:ext cx="2169357" cy="1478954"/>
          </a:xfrm>
          <a:prstGeom prst="roundRect">
            <a:avLst>
              <a:gd name="adj" fmla="val 16667"/>
            </a:avLst>
          </a:prstGeom>
          <a:pattFill prst="smCheck">
            <a:fgClr>
              <a:schemeClr val="bg2"/>
            </a:fgClr>
            <a:bgClr>
              <a:schemeClr val="bg1"/>
            </a:bgClr>
          </a:patt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latin typeface="+mj-lt"/>
              </a:rPr>
              <a:t>Современная </a:t>
            </a:r>
          </a:p>
          <a:p>
            <a:pPr algn="ctr"/>
            <a:r>
              <a:rPr lang="ru-RU" sz="1200" b="1" dirty="0">
                <a:latin typeface="+mj-lt"/>
              </a:rPr>
              <a:t>инфраструктура для</a:t>
            </a:r>
          </a:p>
          <a:p>
            <a:pPr algn="ctr"/>
            <a:r>
              <a:rPr lang="ru-RU" sz="1200" b="1" dirty="0">
                <a:latin typeface="+mj-lt"/>
              </a:rPr>
              <a:t> практического</a:t>
            </a:r>
          </a:p>
          <a:p>
            <a:pPr algn="ctr"/>
            <a:r>
              <a:rPr lang="ru-RU" sz="1200" b="1" dirty="0">
                <a:latin typeface="+mj-lt"/>
              </a:rPr>
              <a:t>освоения </a:t>
            </a:r>
          </a:p>
          <a:p>
            <a:pPr algn="ctr"/>
            <a:r>
              <a:rPr lang="ru-RU" sz="1200" b="1" dirty="0">
                <a:latin typeface="+mj-lt"/>
              </a:rPr>
              <a:t>профессиональных </a:t>
            </a:r>
          </a:p>
          <a:p>
            <a:pPr algn="ctr"/>
            <a:r>
              <a:rPr lang="ru-RU" sz="1200" b="1">
                <a:latin typeface="+mj-lt"/>
              </a:rPr>
              <a:t>компетенций</a:t>
            </a:r>
            <a:endParaRPr lang="ru-RU" sz="1200" b="1" dirty="0">
              <a:latin typeface="+mj-lt"/>
            </a:endParaRPr>
          </a:p>
        </p:txBody>
      </p:sp>
      <p:sp>
        <p:nvSpPr>
          <p:cNvPr id="11" name="AutoShape 50" descr="Мелкая клетка"/>
          <p:cNvSpPr>
            <a:spLocks noChangeArrowheads="1"/>
          </p:cNvSpPr>
          <p:nvPr/>
        </p:nvSpPr>
        <p:spPr bwMode="auto">
          <a:xfrm>
            <a:off x="712048" y="1136655"/>
            <a:ext cx="3682152" cy="1098414"/>
          </a:xfrm>
          <a:prstGeom prst="roundRect">
            <a:avLst>
              <a:gd name="adj" fmla="val 16667"/>
            </a:avLst>
          </a:prstGeom>
          <a:pattFill prst="smCheck">
            <a:fgClr>
              <a:schemeClr val="bg2"/>
            </a:fgClr>
            <a:bgClr>
              <a:schemeClr val="bg1"/>
            </a:bgClr>
          </a:patt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 b="1" dirty="0">
                <a:latin typeface="+mj-lt"/>
              </a:rPr>
              <a:t>Формирование стандартов </a:t>
            </a:r>
          </a:p>
          <a:p>
            <a:pPr algn="ctr"/>
            <a:r>
              <a:rPr lang="ru-RU" sz="1200" b="1" dirty="0" err="1">
                <a:latin typeface="+mj-lt"/>
              </a:rPr>
              <a:t>практикоориентированной</a:t>
            </a:r>
            <a:r>
              <a:rPr lang="ru-RU" sz="1200" b="1" dirty="0">
                <a:latin typeface="+mj-lt"/>
              </a:rPr>
              <a:t> </a:t>
            </a:r>
          </a:p>
          <a:p>
            <a:pPr algn="ctr"/>
            <a:r>
              <a:rPr lang="ru-RU" sz="1200" b="1" dirty="0" err="1">
                <a:latin typeface="+mj-lt"/>
              </a:rPr>
              <a:t>профориентационной</a:t>
            </a:r>
            <a:r>
              <a:rPr lang="ru-RU" sz="1200" b="1" dirty="0">
                <a:latin typeface="+mj-lt"/>
              </a:rPr>
              <a:t> </a:t>
            </a:r>
          </a:p>
          <a:p>
            <a:pPr algn="ctr"/>
            <a:r>
              <a:rPr lang="ru-RU" sz="1200" b="1" dirty="0">
                <a:latin typeface="+mj-lt"/>
              </a:rPr>
              <a:t>работы</a:t>
            </a:r>
          </a:p>
        </p:txBody>
      </p:sp>
      <p:pic>
        <p:nvPicPr>
          <p:cNvPr id="13" name="Picture 6" descr="https://pp.vk.me/c638021/v638021881/28862/-hMIaxdmGF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5" y="2470024"/>
            <a:ext cx="3333565" cy="2201607"/>
          </a:xfrm>
          <a:prstGeom prst="roundRect">
            <a:avLst>
              <a:gd name="adj" fmla="val 11111"/>
            </a:avLst>
          </a:prstGeom>
          <a:ln w="190500" cap="rnd">
            <a:solidFill>
              <a:srgbClr val="FFCC0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Рисунок 23"/>
          <p:cNvPicPr>
            <a:picLocks noChangeAspect="1"/>
          </p:cNvPicPr>
          <p:nvPr/>
        </p:nvPicPr>
        <p:blipFill>
          <a:blip r:embed="rId6"/>
          <a:srcRect l="38541" t="13559" r="5544" b="26399"/>
          <a:stretch>
            <a:fillRect/>
          </a:stretch>
        </p:blipFill>
        <p:spPr bwMode="auto">
          <a:xfrm>
            <a:off x="0" y="4393819"/>
            <a:ext cx="9080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157982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43" descr="Мелкая клетка"/>
          <p:cNvSpPr>
            <a:spLocks noChangeArrowheads="1"/>
          </p:cNvSpPr>
          <p:nvPr/>
        </p:nvSpPr>
        <p:spPr bwMode="auto">
          <a:xfrm>
            <a:off x="418483" y="878624"/>
            <a:ext cx="8560417" cy="754063"/>
          </a:xfrm>
          <a:prstGeom prst="roundRect">
            <a:avLst>
              <a:gd name="adj" fmla="val 16667"/>
            </a:avLst>
          </a:prstGeom>
          <a:pattFill prst="smCheck">
            <a:fgClr>
              <a:schemeClr val="bg2"/>
            </a:fgClr>
            <a:bgClr>
              <a:schemeClr val="bg1"/>
            </a:bgClr>
          </a:patt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ru-RU">
              <a:solidFill>
                <a:srgbClr val="663300"/>
              </a:solidFill>
            </a:endParaRPr>
          </a:p>
        </p:txBody>
      </p:sp>
      <p:pic>
        <p:nvPicPr>
          <p:cNvPr id="24581" name="Рисунок 26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6550"/>
            <a:ext cx="3754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52763"/>
            <a:ext cx="3514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28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1063"/>
            <a:ext cx="32559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29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887913"/>
            <a:ext cx="437701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83012"/>
            <a:ext cx="35988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Прямоугольник 32"/>
          <p:cNvSpPr>
            <a:spLocks noChangeArrowheads="1"/>
          </p:cNvSpPr>
          <p:nvPr/>
        </p:nvSpPr>
        <p:spPr bwMode="auto">
          <a:xfrm>
            <a:off x="283748" y="4170363"/>
            <a:ext cx="3030539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8100000" algn="tr" rotWithShape="0">
              <a:prstClr val="black">
                <a:alpha val="63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+mj-lt"/>
              </a:rPr>
              <a:t>Кластер «Сервис и дизайн»</a:t>
            </a:r>
          </a:p>
        </p:txBody>
      </p:sp>
      <p:sp>
        <p:nvSpPr>
          <p:cNvPr id="24587" name="Прямоугольник 1"/>
          <p:cNvSpPr>
            <a:spLocks noChangeArrowheads="1"/>
          </p:cNvSpPr>
          <p:nvPr/>
        </p:nvSpPr>
        <p:spPr bwMode="auto">
          <a:xfrm>
            <a:off x="283749" y="3051175"/>
            <a:ext cx="317817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8100000" algn="tr" rotWithShape="0">
              <a:prstClr val="black">
                <a:alpha val="63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+mj-lt"/>
              </a:rPr>
              <a:t>Кластер «Профессии Будущего»</a:t>
            </a:r>
            <a:endParaRPr lang="ru-RU" sz="1200" b="1" dirty="0">
              <a:latin typeface="+mj-lt"/>
            </a:endParaRPr>
          </a:p>
        </p:txBody>
      </p:sp>
      <p:sp>
        <p:nvSpPr>
          <p:cNvPr id="24588" name="Прямоугольник 34"/>
          <p:cNvSpPr>
            <a:spLocks noChangeArrowheads="1"/>
          </p:cNvSpPr>
          <p:nvPr/>
        </p:nvSpPr>
        <p:spPr bwMode="auto">
          <a:xfrm>
            <a:off x="283749" y="3429000"/>
            <a:ext cx="3040064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8100000" algn="tr" rotWithShape="0">
              <a:prstClr val="black">
                <a:alpha val="63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200" b="1" dirty="0">
                <a:latin typeface="+mj-lt"/>
              </a:rPr>
              <a:t>Кластер «Промышленность»</a:t>
            </a:r>
          </a:p>
        </p:txBody>
      </p:sp>
      <p:sp>
        <p:nvSpPr>
          <p:cNvPr id="24589" name="Прямоугольник 35"/>
          <p:cNvSpPr>
            <a:spLocks noChangeArrowheads="1"/>
          </p:cNvSpPr>
          <p:nvPr/>
        </p:nvSpPr>
        <p:spPr bwMode="auto">
          <a:xfrm>
            <a:off x="283749" y="4899025"/>
            <a:ext cx="3014664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8100000" algn="tr" rotWithShape="0">
              <a:prstClr val="black">
                <a:alpha val="63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+mj-lt"/>
              </a:rPr>
              <a:t>Кластер «Транспорт»</a:t>
            </a:r>
          </a:p>
        </p:txBody>
      </p:sp>
      <p:sp>
        <p:nvSpPr>
          <p:cNvPr id="24590" name="Прямоугольник 36"/>
          <p:cNvSpPr>
            <a:spLocks noChangeArrowheads="1"/>
          </p:cNvSpPr>
          <p:nvPr/>
        </p:nvSpPr>
        <p:spPr bwMode="auto">
          <a:xfrm>
            <a:off x="283748" y="3797300"/>
            <a:ext cx="296704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8100000" algn="tr" rotWithShape="0">
              <a:prstClr val="black">
                <a:alpha val="63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+mj-lt"/>
              </a:rPr>
              <a:t>Кластер «Строительство»</a:t>
            </a:r>
          </a:p>
        </p:txBody>
      </p:sp>
      <p:sp>
        <p:nvSpPr>
          <p:cNvPr id="24591" name="Прямоугольник 2"/>
          <p:cNvSpPr>
            <a:spLocks noChangeArrowheads="1"/>
          </p:cNvSpPr>
          <p:nvPr/>
        </p:nvSpPr>
        <p:spPr bwMode="auto">
          <a:xfrm>
            <a:off x="-30099" y="946890"/>
            <a:ext cx="95043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rgbClr val="FFFFFF"/>
                </a:solidFill>
                <a:latin typeface="+mj-lt"/>
              </a:rPr>
              <a:t>ВСЕРОССИЙСКИЙ УЧЕБНО-ТРЕНИРОВОЧНЫЙ </a:t>
            </a:r>
          </a:p>
          <a:p>
            <a:pPr algn="ctr"/>
            <a:r>
              <a:rPr lang="ru-RU" sz="1200" b="1" dirty="0">
                <a:solidFill>
                  <a:srgbClr val="FFFFFF"/>
                </a:solidFill>
                <a:latin typeface="+mj-lt"/>
              </a:rPr>
              <a:t>ЦЕНТР ПРОФЕССИОНАЛЬНОГО МАСТЕРСТВА </a:t>
            </a:r>
          </a:p>
          <a:p>
            <a:pPr algn="ctr"/>
            <a:r>
              <a:rPr lang="ru-RU" sz="1200" b="1" dirty="0">
                <a:solidFill>
                  <a:srgbClr val="FFFFFF"/>
                </a:solidFill>
                <a:latin typeface="+mj-lt"/>
              </a:rPr>
              <a:t>И ПОПУЛЯРИЗАЦИИ ПРЕСТИЖА РАБОЧИХ ПРОФЕССИЙ</a:t>
            </a:r>
            <a:endParaRPr lang="ru-RU" sz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593" name="Прямоугольник 51"/>
          <p:cNvSpPr>
            <a:spLocks noChangeArrowheads="1"/>
          </p:cNvSpPr>
          <p:nvPr/>
        </p:nvSpPr>
        <p:spPr bwMode="auto">
          <a:xfrm>
            <a:off x="-147188" y="374928"/>
            <a:ext cx="9504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+mj-lt"/>
              </a:rPr>
              <a:t>СТРУКТУРА ЦЕНТРА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181839" y="4384675"/>
            <a:ext cx="3322524" cy="500868"/>
            <a:chOff x="6179813" y="3036082"/>
            <a:chExt cx="3322524" cy="500868"/>
          </a:xfrm>
        </p:grpSpPr>
        <p:pic>
          <p:nvPicPr>
            <p:cNvPr id="24579" name="Рисунок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59112" y="3082924"/>
              <a:ext cx="2943225" cy="428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0" name="Рисунок 1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179813" y="3063875"/>
              <a:ext cx="54610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7" name="Прямоугольник 32"/>
            <p:cNvSpPr>
              <a:spLocks noChangeArrowheads="1"/>
            </p:cNvSpPr>
            <p:nvPr/>
          </p:nvSpPr>
          <p:spPr bwMode="auto">
            <a:xfrm>
              <a:off x="6689400" y="3036082"/>
              <a:ext cx="23996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6600000" algn="tl" rotWithShape="0">
                <a:prstClr val="black">
                  <a:alpha val="78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r"/>
              <a:r>
                <a:rPr lang="ru-RU" sz="1200" b="1" dirty="0">
                  <a:latin typeface="+mj-lt"/>
                </a:rPr>
                <a:t>Образовательный центр  «Форум» </a:t>
              </a:r>
            </a:p>
          </p:txBody>
        </p:sp>
      </p:grpSp>
      <p:pic>
        <p:nvPicPr>
          <p:cNvPr id="24598" name="Рисунок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516438"/>
            <a:ext cx="40163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9" name="Прямоугольник 37"/>
          <p:cNvSpPr>
            <a:spLocks noChangeArrowheads="1"/>
          </p:cNvSpPr>
          <p:nvPr/>
        </p:nvSpPr>
        <p:spPr bwMode="auto">
          <a:xfrm>
            <a:off x="283748" y="4537075"/>
            <a:ext cx="41132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8100000" algn="tr" rotWithShape="0">
              <a:prstClr val="black">
                <a:alpha val="63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+mj-lt"/>
              </a:rPr>
              <a:t>Кластер «Информационные технологии»</a:t>
            </a:r>
          </a:p>
        </p:txBody>
      </p:sp>
      <p:pic>
        <p:nvPicPr>
          <p:cNvPr id="24600" name="Рисунок 4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83723" y="4723954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1" name="Рисунок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20155" y="4361596"/>
            <a:ext cx="6477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2" name="Рисунок 3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74784" y="3984625"/>
            <a:ext cx="6477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3" name="Рисунок 4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67507" y="3609975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4" name="Рисунок 4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855913" y="3249613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5" name="Рисунок 4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181858" y="2867851"/>
            <a:ext cx="6477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"/>
          <p:cNvGrpSpPr/>
          <p:nvPr/>
        </p:nvGrpSpPr>
        <p:grpSpPr>
          <a:xfrm>
            <a:off x="4346480" y="3361294"/>
            <a:ext cx="5147292" cy="921787"/>
            <a:chOff x="4349133" y="3577964"/>
            <a:chExt cx="5147292" cy="921787"/>
          </a:xfrm>
        </p:grpSpPr>
        <p:pic>
          <p:nvPicPr>
            <p:cNvPr id="24606" name="Рисунок 1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826979" y="3767137"/>
              <a:ext cx="4669446" cy="704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7" name="Рисунок 1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349133" y="3735289"/>
              <a:ext cx="878613" cy="764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8" name="Прямоугольник 32"/>
            <p:cNvSpPr>
              <a:spLocks noChangeArrowheads="1"/>
            </p:cNvSpPr>
            <p:nvPr/>
          </p:nvSpPr>
          <p:spPr bwMode="auto">
            <a:xfrm>
              <a:off x="5207118" y="3577964"/>
              <a:ext cx="387136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6600000" algn="tl" rotWithShape="0">
                <a:prstClr val="black">
                  <a:alpha val="78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r"/>
              <a:endPara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  <a:p>
              <a:pPr algn="r"/>
              <a:r>
                <a:rPr lang="ru-RU" sz="1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Тренировочный центр Национальной сборной  по профессиональному мастерству </a:t>
              </a:r>
            </a:p>
            <a:p>
              <a:pPr algn="r"/>
              <a:r>
                <a:rPr lang="ru-RU" sz="1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по стандартам </a:t>
              </a:r>
              <a:r>
                <a:rPr lang="en-US" sz="12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WorldSkills</a:t>
              </a:r>
              <a:endParaRPr lang="ru-RU" sz="1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cxnSp>
        <p:nvCxnSpPr>
          <p:cNvPr id="24609" name="AutoShape 44"/>
          <p:cNvCxnSpPr>
            <a:cxnSpLocks noChangeShapeType="1"/>
          </p:cNvCxnSpPr>
          <p:nvPr/>
        </p:nvCxnSpPr>
        <p:spPr bwMode="auto">
          <a:xfrm rot="16200000" flipH="1">
            <a:off x="5167813" y="2048712"/>
            <a:ext cx="1259148" cy="424366"/>
          </a:xfrm>
          <a:prstGeom prst="bentConnector2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</p:spPr>
      </p:cxnSp>
      <p:cxnSp>
        <p:nvCxnSpPr>
          <p:cNvPr id="24610" name="AutoShape 45"/>
          <p:cNvCxnSpPr>
            <a:cxnSpLocks noChangeShapeType="1"/>
            <a:endCxn id="24611" idx="3"/>
          </p:cNvCxnSpPr>
          <p:nvPr/>
        </p:nvCxnSpPr>
        <p:spPr bwMode="auto">
          <a:xfrm rot="10800000" flipV="1">
            <a:off x="2972180" y="1636622"/>
            <a:ext cx="1555843" cy="705156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</p:spPr>
      </p:cxnSp>
      <p:grpSp>
        <p:nvGrpSpPr>
          <p:cNvPr id="7" name="Группа 6"/>
          <p:cNvGrpSpPr/>
          <p:nvPr/>
        </p:nvGrpSpPr>
        <p:grpSpPr>
          <a:xfrm>
            <a:off x="513142" y="2068530"/>
            <a:ext cx="2571750" cy="535185"/>
            <a:chOff x="1890096" y="2107088"/>
            <a:chExt cx="2571750" cy="535185"/>
          </a:xfrm>
        </p:grpSpPr>
        <p:sp>
          <p:nvSpPr>
            <p:cNvPr id="24611" name="AutoShape 50" descr="Мелкая клетка"/>
            <p:cNvSpPr>
              <a:spLocks noChangeArrowheads="1"/>
            </p:cNvSpPr>
            <p:nvPr/>
          </p:nvSpPr>
          <p:spPr bwMode="auto">
            <a:xfrm>
              <a:off x="2002808" y="2118398"/>
              <a:ext cx="2346325" cy="523875"/>
            </a:xfrm>
            <a:prstGeom prst="roundRect">
              <a:avLst>
                <a:gd name="adj" fmla="val 16667"/>
              </a:avLst>
            </a:prstGeom>
            <a:pattFill prst="smCheck">
              <a:fgClr>
                <a:schemeClr val="bg2"/>
              </a:fgClr>
              <a:bgClr>
                <a:schemeClr val="bg1"/>
              </a:bgClr>
            </a:pattFill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14400"/>
              <a:endParaRPr lang="ru-RU">
                <a:solidFill>
                  <a:srgbClr val="663300"/>
                </a:solidFill>
              </a:endParaRPr>
            </a:p>
          </p:txBody>
        </p:sp>
        <p:sp>
          <p:nvSpPr>
            <p:cNvPr id="24612" name="Прямоугольник 32"/>
            <p:cNvSpPr>
              <a:spLocks noChangeArrowheads="1"/>
            </p:cNvSpPr>
            <p:nvPr/>
          </p:nvSpPr>
          <p:spPr bwMode="auto">
            <a:xfrm>
              <a:off x="1890096" y="2107088"/>
              <a:ext cx="25717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 dirty="0">
                  <a:latin typeface="+mj-lt"/>
                </a:rPr>
                <a:t>Центр профессий </a:t>
              </a:r>
            </a:p>
            <a:p>
              <a:pPr algn="ctr"/>
              <a:r>
                <a:rPr lang="ru-RU" sz="1400" b="1" dirty="0">
                  <a:latin typeface="+mj-lt"/>
                </a:rPr>
                <a:t>«Парк Будущего»</a:t>
              </a:r>
            </a:p>
          </p:txBody>
        </p:sp>
      </p:grpSp>
      <p:sp>
        <p:nvSpPr>
          <p:cNvPr id="47" name="AutoShape 50" descr="Мелкая клетка"/>
          <p:cNvSpPr>
            <a:spLocks noChangeArrowheads="1"/>
          </p:cNvSpPr>
          <p:nvPr/>
        </p:nvSpPr>
        <p:spPr bwMode="auto">
          <a:xfrm>
            <a:off x="5742870" y="2590431"/>
            <a:ext cx="3075443" cy="523875"/>
          </a:xfrm>
          <a:prstGeom prst="roundRect">
            <a:avLst>
              <a:gd name="adj" fmla="val 16667"/>
            </a:avLst>
          </a:prstGeom>
          <a:pattFill prst="smCheck">
            <a:fgClr>
              <a:schemeClr val="bg2"/>
            </a:fgClr>
            <a:bgClr>
              <a:schemeClr val="bg1"/>
            </a:bgClr>
          </a:patt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 dirty="0">
                <a:latin typeface="+mj-lt"/>
              </a:rPr>
              <a:t>Тренировочный центр </a:t>
            </a:r>
          </a:p>
          <a:p>
            <a:pPr algn="ctr"/>
            <a:r>
              <a:rPr lang="ru-RU" sz="1400" b="1" dirty="0">
                <a:latin typeface="+mj-lt"/>
              </a:rPr>
              <a:t>«Молодые профессионалы»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32614" y="1749864"/>
            <a:ext cx="1487751" cy="14877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AutoShape 171" descr="Мелкая клетка"/>
          <p:cNvSpPr>
            <a:spLocks noChangeArrowheads="1"/>
          </p:cNvSpPr>
          <p:nvPr/>
        </p:nvSpPr>
        <p:spPr bwMode="auto">
          <a:xfrm>
            <a:off x="452550" y="1800603"/>
            <a:ext cx="2379140" cy="630329"/>
          </a:xfrm>
          <a:prstGeom prst="roundRect">
            <a:avLst>
              <a:gd name="adj" fmla="val 16667"/>
            </a:avLst>
          </a:prstGeom>
          <a:pattFill prst="smCheck">
            <a:fgClr>
              <a:srgbClr val="333333"/>
            </a:fgClr>
            <a:bgClr>
              <a:schemeClr val="bg1"/>
            </a:bgClr>
          </a:pattFill>
          <a:ln w="127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100" dirty="0">
                <a:solidFill>
                  <a:srgbClr val="FFC000"/>
                </a:solidFill>
                <a:latin typeface="+mj-lt"/>
              </a:rPr>
              <a:t>Формирование </a:t>
            </a:r>
            <a:r>
              <a:rPr lang="ru-RU" sz="1100" b="1" dirty="0">
                <a:solidFill>
                  <a:srgbClr val="FFC000"/>
                </a:solidFill>
                <a:latin typeface="+mj-lt"/>
              </a:rPr>
              <a:t>стандартов</a:t>
            </a:r>
          </a:p>
          <a:p>
            <a:pPr algn="ctr"/>
            <a:r>
              <a:rPr lang="ru-RU" sz="1100" dirty="0" err="1">
                <a:solidFill>
                  <a:srgbClr val="FFC000"/>
                </a:solidFill>
                <a:latin typeface="+mj-lt"/>
              </a:rPr>
              <a:t>практикоориентированной</a:t>
            </a:r>
            <a:r>
              <a:rPr lang="ru-RU" sz="1100" dirty="0">
                <a:solidFill>
                  <a:srgbClr val="FFC000"/>
                </a:solidFill>
                <a:latin typeface="+mj-lt"/>
              </a:rPr>
              <a:t> </a:t>
            </a:r>
          </a:p>
          <a:p>
            <a:pPr algn="ctr"/>
            <a:r>
              <a:rPr lang="ru-RU" sz="1100" dirty="0" err="1">
                <a:solidFill>
                  <a:srgbClr val="FFC000"/>
                </a:solidFill>
                <a:latin typeface="+mj-lt"/>
              </a:rPr>
              <a:t>профориентационной</a:t>
            </a:r>
            <a:r>
              <a:rPr lang="ru-RU" sz="1100" dirty="0">
                <a:solidFill>
                  <a:srgbClr val="FFC000"/>
                </a:solidFill>
                <a:latin typeface="+mj-lt"/>
              </a:rPr>
              <a:t> работы</a:t>
            </a:r>
          </a:p>
        </p:txBody>
      </p:sp>
      <p:graphicFrame>
        <p:nvGraphicFramePr>
          <p:cNvPr id="3223" name="Object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961455"/>
              </p:ext>
            </p:extLst>
          </p:nvPr>
        </p:nvGraphicFramePr>
        <p:xfrm>
          <a:off x="410029" y="3249008"/>
          <a:ext cx="9029701" cy="1911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" name="CorelDRAW" r:id="rId3" imgW="18311400" imgH="4310280" progId="">
                  <p:embed/>
                </p:oleObj>
              </mc:Choice>
              <mc:Fallback>
                <p:oleObj name="CorelDRAW" r:id="rId3" imgW="18311400" imgH="4310280" progId="">
                  <p:embed/>
                  <p:pic>
                    <p:nvPicPr>
                      <p:cNvPr id="0" name="Picture 1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29" y="3249008"/>
                        <a:ext cx="9029701" cy="191108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9" name="Прямоугольник 26"/>
          <p:cNvSpPr>
            <a:spLocks noChangeArrowheads="1"/>
          </p:cNvSpPr>
          <p:nvPr/>
        </p:nvSpPr>
        <p:spPr bwMode="auto">
          <a:xfrm>
            <a:off x="4683260" y="1462713"/>
            <a:ext cx="3189288" cy="129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«Транспорт»</a:t>
            </a:r>
          </a:p>
          <a:p>
            <a:pPr algn="r"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«Строительство»</a:t>
            </a:r>
          </a:p>
          <a:p>
            <a:pPr algn="r"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«Сервис и  дизайн»</a:t>
            </a:r>
          </a:p>
          <a:p>
            <a:pPr algn="r"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«Промышленность»</a:t>
            </a:r>
          </a:p>
          <a:p>
            <a:pPr algn="r"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«Профессии Будущего»</a:t>
            </a:r>
          </a:p>
          <a:p>
            <a:pPr algn="r"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«Информационные технологии»</a:t>
            </a:r>
          </a:p>
        </p:txBody>
      </p:sp>
      <p:sp>
        <p:nvSpPr>
          <p:cNvPr id="3230" name="Прямоугольник 30"/>
          <p:cNvSpPr>
            <a:spLocks noChangeArrowheads="1"/>
          </p:cNvSpPr>
          <p:nvPr/>
        </p:nvSpPr>
        <p:spPr bwMode="auto">
          <a:xfrm>
            <a:off x="502443" y="3910012"/>
            <a:ext cx="5550014" cy="9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25000"/>
              </a:spcAft>
            </a:pPr>
            <a:r>
              <a:rPr lang="ru-RU" sz="1100" b="1" dirty="0">
                <a:latin typeface="+mj-lt"/>
              </a:rPr>
              <a:t>Главный павильон кластера (400м</a:t>
            </a:r>
            <a:r>
              <a:rPr lang="ru-RU" sz="1100" b="1" baseline="30000" dirty="0">
                <a:latin typeface="+mj-lt"/>
              </a:rPr>
              <a:t>2</a:t>
            </a:r>
            <a:r>
              <a:rPr lang="ru-RU" sz="1100" b="1" dirty="0">
                <a:latin typeface="+mj-lt"/>
              </a:rPr>
              <a:t>)</a:t>
            </a:r>
            <a:r>
              <a:rPr lang="ru-RU" sz="1100" dirty="0">
                <a:latin typeface="+mj-lt"/>
              </a:rPr>
              <a:t> </a:t>
            </a:r>
          </a:p>
          <a:p>
            <a:r>
              <a:rPr lang="ru-RU" sz="1100" dirty="0">
                <a:solidFill>
                  <a:srgbClr val="FFC000"/>
                </a:solidFill>
                <a:latin typeface="+mj-lt"/>
              </a:rPr>
              <a:t>Площадка для знакомства детей с профессиями кластера, состоящая из </a:t>
            </a:r>
            <a:r>
              <a:rPr lang="ru-RU" sz="1100" b="1" dirty="0">
                <a:solidFill>
                  <a:srgbClr val="FFC000"/>
                </a:solidFill>
                <a:latin typeface="+mj-lt"/>
              </a:rPr>
              <a:t>кинотеатра</a:t>
            </a:r>
            <a:r>
              <a:rPr lang="ru-RU" sz="1100" dirty="0">
                <a:solidFill>
                  <a:srgbClr val="FFC000"/>
                </a:solidFill>
                <a:latin typeface="+mj-lt"/>
              </a:rPr>
              <a:t> (с возможностью воспроизведения фильмов в формате 3D), </a:t>
            </a:r>
            <a:r>
              <a:rPr lang="ru-RU" sz="1100" b="1" dirty="0">
                <a:solidFill>
                  <a:srgbClr val="FFC000"/>
                </a:solidFill>
                <a:latin typeface="+mj-lt"/>
              </a:rPr>
              <a:t>музея профессий, выставки, кабинетов диагностики </a:t>
            </a:r>
            <a:r>
              <a:rPr lang="ru-RU" sz="1100" dirty="0">
                <a:solidFill>
                  <a:srgbClr val="FFC000"/>
                </a:solidFill>
                <a:latin typeface="+mj-lt"/>
              </a:rPr>
              <a:t>профессиональных предрасположенностей и </a:t>
            </a:r>
            <a:r>
              <a:rPr lang="ru-RU" sz="1100" b="1" dirty="0">
                <a:solidFill>
                  <a:srgbClr val="FFC000"/>
                </a:solidFill>
                <a:latin typeface="+mj-lt"/>
              </a:rPr>
              <a:t>учебных классов</a:t>
            </a:r>
            <a:r>
              <a:rPr lang="ru-RU" sz="1100" dirty="0">
                <a:solidFill>
                  <a:srgbClr val="FFC000"/>
                </a:solidFill>
                <a:latin typeface="+mj-lt"/>
              </a:rPr>
              <a:t>. </a:t>
            </a:r>
            <a:endParaRPr lang="en-US" sz="11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231" name="Прямоугольник 37"/>
          <p:cNvSpPr>
            <a:spLocks noChangeArrowheads="1"/>
          </p:cNvSpPr>
          <p:nvPr/>
        </p:nvSpPr>
        <p:spPr bwMode="auto">
          <a:xfrm>
            <a:off x="6429829" y="3578225"/>
            <a:ext cx="3074534" cy="170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25000"/>
              </a:spcAft>
            </a:pPr>
            <a:endParaRPr lang="ru-RU" sz="1100" b="1" dirty="0">
              <a:latin typeface="+mj-lt"/>
            </a:endParaRPr>
          </a:p>
          <a:p>
            <a:pPr>
              <a:spcAft>
                <a:spcPct val="25000"/>
              </a:spcAft>
            </a:pPr>
            <a:r>
              <a:rPr lang="ru-RU" sz="1100" b="1" dirty="0">
                <a:latin typeface="+mj-lt"/>
              </a:rPr>
              <a:t>Павильоны профессий (100 м</a:t>
            </a:r>
            <a:r>
              <a:rPr lang="ru-RU" sz="1100" b="1" baseline="30000" dirty="0">
                <a:latin typeface="+mj-lt"/>
              </a:rPr>
              <a:t>2</a:t>
            </a:r>
            <a:r>
              <a:rPr lang="ru-RU" sz="1100" dirty="0">
                <a:latin typeface="+mj-lt"/>
              </a:rPr>
              <a:t>)</a:t>
            </a:r>
          </a:p>
          <a:p>
            <a:r>
              <a:rPr lang="ru-RU" sz="1100" dirty="0">
                <a:solidFill>
                  <a:srgbClr val="FFC000"/>
                </a:solidFill>
                <a:latin typeface="+mj-lt"/>
              </a:rPr>
              <a:t> - </a:t>
            </a:r>
            <a:r>
              <a:rPr lang="ru-RU" sz="1100" b="1" dirty="0">
                <a:solidFill>
                  <a:srgbClr val="FFC000"/>
                </a:solidFill>
                <a:latin typeface="+mj-lt"/>
              </a:rPr>
              <a:t>Оснащенные оборудованием </a:t>
            </a:r>
            <a:r>
              <a:rPr lang="ru-RU" sz="1100" dirty="0">
                <a:solidFill>
                  <a:srgbClr val="FFC000"/>
                </a:solidFill>
                <a:latin typeface="+mj-lt"/>
              </a:rPr>
              <a:t>площадки для практического освоения  профессиональных компетенций</a:t>
            </a:r>
          </a:p>
          <a:p>
            <a:r>
              <a:rPr lang="ru-RU" sz="1100" dirty="0">
                <a:solidFill>
                  <a:srgbClr val="FFC000"/>
                </a:solidFill>
                <a:latin typeface="+mj-lt"/>
              </a:rPr>
              <a:t> </a:t>
            </a:r>
            <a:r>
              <a:rPr lang="ru-RU" sz="1100">
                <a:solidFill>
                  <a:srgbClr val="FFC000"/>
                </a:solidFill>
                <a:latin typeface="+mj-lt"/>
              </a:rPr>
              <a:t>- Полигоны проведения </a:t>
            </a:r>
            <a:r>
              <a:rPr lang="ru-RU" sz="1100" b="1" dirty="0">
                <a:solidFill>
                  <a:srgbClr val="FFC000"/>
                </a:solidFill>
                <a:latin typeface="+mj-lt"/>
              </a:rPr>
              <a:t>чемпионатов </a:t>
            </a:r>
          </a:p>
          <a:p>
            <a:r>
              <a:rPr lang="ru-RU" sz="1100" dirty="0">
                <a:solidFill>
                  <a:srgbClr val="FFC000"/>
                </a:solidFill>
                <a:latin typeface="+mj-lt"/>
              </a:rPr>
              <a:t>по профессиональному мастерству среди юниоров</a:t>
            </a:r>
          </a:p>
          <a:p>
            <a:endParaRPr lang="ru-RU" sz="11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235" name="Прямоугольник 38"/>
          <p:cNvSpPr>
            <a:spLocks noChangeArrowheads="1"/>
          </p:cNvSpPr>
          <p:nvPr/>
        </p:nvSpPr>
        <p:spPr bwMode="auto">
          <a:xfrm>
            <a:off x="387460" y="1016621"/>
            <a:ext cx="6161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CC00"/>
                </a:solidFill>
                <a:latin typeface="+mj-lt"/>
              </a:rPr>
              <a:t>Учебно-тренировочные кластеры по направлениям</a:t>
            </a:r>
          </a:p>
        </p:txBody>
      </p:sp>
      <p:sp>
        <p:nvSpPr>
          <p:cNvPr id="3236" name="Прямоугольник 39"/>
          <p:cNvSpPr>
            <a:spLocks noChangeArrowheads="1"/>
          </p:cNvSpPr>
          <p:nvPr/>
        </p:nvSpPr>
        <p:spPr bwMode="auto">
          <a:xfrm>
            <a:off x="343750" y="464270"/>
            <a:ext cx="8807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FFFFFF"/>
                </a:solidFill>
                <a:latin typeface="+mj-lt"/>
              </a:rPr>
              <a:t>ИНФРАСТРУКТУРА ЦЕНТРА ПРОФЕССИЙ «ПАРК БУДУЩЕГО»</a:t>
            </a:r>
            <a:endParaRPr lang="ru-RU" sz="1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237" name="Прямоугольник 40"/>
          <p:cNvSpPr>
            <a:spLocks noChangeArrowheads="1"/>
          </p:cNvSpPr>
          <p:nvPr/>
        </p:nvSpPr>
        <p:spPr bwMode="auto">
          <a:xfrm>
            <a:off x="454025" y="1491343"/>
            <a:ext cx="2216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latin typeface="+mj-lt"/>
              </a:rPr>
              <a:t>ЦЕЛЬ:</a:t>
            </a:r>
          </a:p>
          <a:p>
            <a:pPr algn="just"/>
            <a:endParaRPr lang="ru-RU" sz="1400" b="1" dirty="0">
              <a:latin typeface="+mj-lt"/>
            </a:endParaRPr>
          </a:p>
        </p:txBody>
      </p:sp>
      <p:sp>
        <p:nvSpPr>
          <p:cNvPr id="3239" name="Прямоугольник 45"/>
          <p:cNvSpPr>
            <a:spLocks noChangeArrowheads="1"/>
          </p:cNvSpPr>
          <p:nvPr/>
        </p:nvSpPr>
        <p:spPr bwMode="auto">
          <a:xfrm flipH="1">
            <a:off x="7755073" y="1453188"/>
            <a:ext cx="1770062" cy="143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- </a:t>
            </a:r>
            <a:r>
              <a:rPr lang="ru-RU" sz="1200" b="1" dirty="0">
                <a:latin typeface="Verdana" pitchFamily="34" charset="0"/>
              </a:rPr>
              <a:t>16</a:t>
            </a: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 профессий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- </a:t>
            </a:r>
            <a:r>
              <a:rPr lang="ru-RU" sz="1200" b="1" dirty="0">
                <a:latin typeface="Verdana" pitchFamily="34" charset="0"/>
              </a:rPr>
              <a:t>12</a:t>
            </a: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 профессий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- </a:t>
            </a:r>
            <a:r>
              <a:rPr lang="ru-RU" sz="1200" b="1" dirty="0">
                <a:latin typeface="Verdana" pitchFamily="34" charset="0"/>
              </a:rPr>
              <a:t>20</a:t>
            </a: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 профессий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- </a:t>
            </a:r>
            <a:r>
              <a:rPr lang="ru-RU" sz="1200" b="1" dirty="0">
                <a:latin typeface="Verdana" pitchFamily="34" charset="0"/>
              </a:rPr>
              <a:t>24</a:t>
            </a: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 профессий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- </a:t>
            </a:r>
            <a:r>
              <a:rPr lang="ru-RU" sz="1200" b="1" dirty="0">
                <a:latin typeface="Verdana" pitchFamily="34" charset="0"/>
              </a:rPr>
              <a:t>17</a:t>
            </a: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 профессий</a:t>
            </a:r>
          </a:p>
          <a:p>
            <a:pPr>
              <a:lnSpc>
                <a:spcPct val="110000"/>
              </a:lnSpc>
              <a:spcAft>
                <a:spcPts val="200"/>
              </a:spcAft>
            </a:pP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- </a:t>
            </a:r>
            <a:r>
              <a:rPr lang="ru-RU" sz="1200" b="1" dirty="0">
                <a:latin typeface="Verdana" pitchFamily="34" charset="0"/>
              </a:rPr>
              <a:t>16</a:t>
            </a:r>
            <a:r>
              <a:rPr lang="ru-RU" sz="1200" dirty="0">
                <a:solidFill>
                  <a:srgbClr val="FFC000"/>
                </a:solidFill>
                <a:latin typeface="Verdana" pitchFamily="34" charset="0"/>
              </a:rPr>
              <a:t> профессий</a:t>
            </a:r>
          </a:p>
        </p:txBody>
      </p:sp>
      <p:sp>
        <p:nvSpPr>
          <p:cNvPr id="3240" name="Прямоугольник 46"/>
          <p:cNvSpPr>
            <a:spLocks noChangeArrowheads="1"/>
          </p:cNvSpPr>
          <p:nvPr/>
        </p:nvSpPr>
        <p:spPr bwMode="auto">
          <a:xfrm>
            <a:off x="5410200" y="2633663"/>
            <a:ext cx="24590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1400" b="1" dirty="0">
              <a:latin typeface="+mj-lt"/>
            </a:endParaRPr>
          </a:p>
          <a:p>
            <a:pPr algn="just"/>
            <a:r>
              <a:rPr lang="ru-RU" sz="1400" b="1" dirty="0">
                <a:latin typeface="+mj-lt"/>
              </a:rPr>
              <a:t>СТРУКТУРА КЛАСТЕРОВ</a:t>
            </a:r>
          </a:p>
          <a:p>
            <a:pPr algn="just"/>
            <a:endParaRPr lang="ru-RU" sz="1400" b="1" dirty="0">
              <a:latin typeface="+mj-lt"/>
            </a:endParaRPr>
          </a:p>
        </p:txBody>
      </p:sp>
      <p:pic>
        <p:nvPicPr>
          <p:cNvPr id="3242" name="Рисунок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619" y="1825893"/>
            <a:ext cx="23336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3" name="AutoShape 173" descr="Мелкая клетка"/>
          <p:cNvSpPr>
            <a:spLocks noChangeArrowheads="1"/>
          </p:cNvSpPr>
          <p:nvPr/>
        </p:nvSpPr>
        <p:spPr bwMode="auto">
          <a:xfrm>
            <a:off x="426298" y="2768702"/>
            <a:ext cx="3042616" cy="924707"/>
          </a:xfrm>
          <a:prstGeom prst="roundRect">
            <a:avLst>
              <a:gd name="adj" fmla="val 16667"/>
            </a:avLst>
          </a:prstGeom>
          <a:pattFill prst="smCheck">
            <a:fgClr>
              <a:srgbClr val="333333"/>
            </a:fgClr>
            <a:bgClr>
              <a:schemeClr val="bg1"/>
            </a:bgClr>
          </a:pattFill>
          <a:ln w="127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dirty="0">
                <a:solidFill>
                  <a:srgbClr val="FFC000"/>
                </a:solidFill>
                <a:latin typeface="+mj-lt"/>
              </a:rPr>
              <a:t>- </a:t>
            </a:r>
            <a:r>
              <a:rPr lang="ru-RU" sz="1100" dirty="0">
                <a:solidFill>
                  <a:srgbClr val="FFC000"/>
                </a:solidFill>
                <a:latin typeface="+mj-lt"/>
              </a:rPr>
              <a:t>Знакомство детей </a:t>
            </a:r>
          </a:p>
          <a:p>
            <a:r>
              <a:rPr lang="ru-RU" sz="1100" dirty="0">
                <a:solidFill>
                  <a:srgbClr val="FFC000"/>
                </a:solidFill>
                <a:latin typeface="+mj-lt"/>
              </a:rPr>
              <a:t>с </a:t>
            </a:r>
            <a:r>
              <a:rPr lang="ru-RU" sz="1100" b="1" dirty="0">
                <a:solidFill>
                  <a:srgbClr val="FFC000"/>
                </a:solidFill>
                <a:latin typeface="+mj-lt"/>
              </a:rPr>
              <a:t>перспективными профессиями</a:t>
            </a:r>
            <a:r>
              <a:rPr lang="ru-RU" sz="1100" dirty="0">
                <a:solidFill>
                  <a:srgbClr val="FFC000"/>
                </a:solidFill>
                <a:latin typeface="+mj-lt"/>
              </a:rPr>
              <a:t>, </a:t>
            </a:r>
          </a:p>
          <a:p>
            <a:r>
              <a:rPr lang="ru-RU" sz="1100" dirty="0">
                <a:solidFill>
                  <a:srgbClr val="FFC000"/>
                </a:solidFill>
                <a:latin typeface="+mj-lt"/>
              </a:rPr>
              <a:t>- </a:t>
            </a:r>
            <a:r>
              <a:rPr lang="ru-RU" sz="1100" b="1" dirty="0">
                <a:solidFill>
                  <a:srgbClr val="FFC000"/>
                </a:solidFill>
                <a:latin typeface="+mj-lt"/>
              </a:rPr>
              <a:t>диагностика</a:t>
            </a:r>
            <a:r>
              <a:rPr lang="ru-RU" sz="1100" dirty="0">
                <a:solidFill>
                  <a:srgbClr val="FFC000"/>
                </a:solidFill>
                <a:latin typeface="+mj-lt"/>
              </a:rPr>
              <a:t> предрасположенностей,</a:t>
            </a:r>
          </a:p>
          <a:p>
            <a:r>
              <a:rPr lang="ru-RU" sz="1100" dirty="0">
                <a:solidFill>
                  <a:srgbClr val="FFC000"/>
                </a:solidFill>
                <a:latin typeface="+mj-lt"/>
              </a:rPr>
              <a:t>- </a:t>
            </a:r>
            <a:r>
              <a:rPr lang="ru-RU" sz="1100" b="1" dirty="0">
                <a:solidFill>
                  <a:srgbClr val="FFC000"/>
                </a:solidFill>
                <a:latin typeface="+mj-lt"/>
              </a:rPr>
              <a:t>практическое освоение </a:t>
            </a:r>
          </a:p>
          <a:p>
            <a:r>
              <a:rPr lang="ru-RU" sz="1100" dirty="0">
                <a:solidFill>
                  <a:srgbClr val="FFC000"/>
                </a:solidFill>
                <a:latin typeface="+mj-lt"/>
              </a:rPr>
              <a:t>профессиональных компетенций</a:t>
            </a:r>
          </a:p>
        </p:txBody>
      </p:sp>
      <p:pic>
        <p:nvPicPr>
          <p:cNvPr id="3245" name="Рисунок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169" y="2773817"/>
            <a:ext cx="23336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40"/>
          <p:cNvSpPr>
            <a:spLocks noChangeArrowheads="1"/>
          </p:cNvSpPr>
          <p:nvPr/>
        </p:nvSpPr>
        <p:spPr bwMode="auto">
          <a:xfrm>
            <a:off x="535044" y="2467759"/>
            <a:ext cx="2216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dirty="0">
                <a:latin typeface="+mj-lt"/>
              </a:rPr>
              <a:t>ЗАДАЧИ:</a:t>
            </a:r>
          </a:p>
          <a:p>
            <a:pPr algn="just"/>
            <a:endParaRPr lang="ru-RU" sz="1400" b="1" dirty="0">
              <a:latin typeface="+mj-lt"/>
            </a:endParaRPr>
          </a:p>
        </p:txBody>
      </p:sp>
      <p:cxnSp>
        <p:nvCxnSpPr>
          <p:cNvPr id="3204" name="Прямая соединительная линия 3203"/>
          <p:cNvCxnSpPr/>
          <p:nvPr/>
        </p:nvCxnSpPr>
        <p:spPr>
          <a:xfrm flipV="1">
            <a:off x="452550" y="1355175"/>
            <a:ext cx="8589850" cy="11530"/>
          </a:xfrm>
          <a:prstGeom prst="line">
            <a:avLst/>
          </a:prstGeom>
          <a:ln w="38100">
            <a:solidFill>
              <a:srgbClr val="FFC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514850" y="1355175"/>
            <a:ext cx="0" cy="1381003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514850" y="2736178"/>
            <a:ext cx="660400" cy="6349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514850" y="2512209"/>
            <a:ext cx="1304925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514850" y="2280434"/>
            <a:ext cx="1628775" cy="8741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519612" y="2056081"/>
            <a:ext cx="1668463" cy="7669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519612" y="1835418"/>
            <a:ext cx="1874838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519612" y="1597293"/>
            <a:ext cx="2205038" cy="12432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Прямоугольник 30"/>
          <p:cNvSpPr>
            <a:spLocks noChangeArrowheads="1"/>
          </p:cNvSpPr>
          <p:nvPr/>
        </p:nvSpPr>
        <p:spPr bwMode="auto">
          <a:xfrm>
            <a:off x="-111554" y="479973"/>
            <a:ext cx="96881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+mj-lt"/>
              </a:rPr>
              <a:t>ОБЩИЙ ВИД ПАВИЛЬОНОВ ЦЕНТРА ПРОФЕССИЙ </a:t>
            </a:r>
          </a:p>
          <a:p>
            <a:pPr algn="ctr"/>
            <a:r>
              <a:rPr lang="ru-RU" sz="1600" b="1" dirty="0">
                <a:latin typeface="+mj-lt"/>
              </a:rPr>
              <a:t>«ПАРК БУДУЩЕГО»</a:t>
            </a:r>
          </a:p>
          <a:p>
            <a:pPr algn="ctr"/>
            <a:endParaRPr lang="ru-RU" sz="1600" b="1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8" y="1449777"/>
            <a:ext cx="2304000" cy="1296000"/>
          </a:xfrm>
          <a:prstGeom prst="rect">
            <a:avLst/>
          </a:prstGeom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810188" y="2771110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Кластер «Информационные технологии» </a:t>
            </a:r>
            <a:r>
              <a:rPr lang="ru-RU" sz="900" b="1" dirty="0">
                <a:solidFill>
                  <a:schemeClr val="tx1"/>
                </a:solidFill>
                <a:latin typeface="Elektra Light Pro" panose="02000503030000020004" pitchFamily="50" charset="-52"/>
              </a:rPr>
              <a:t>2017 год</a:t>
            </a:r>
            <a:endParaRPr lang="ru-RU" sz="900" b="1" dirty="0">
              <a:solidFill>
                <a:schemeClr val="tx1"/>
              </a:solidFill>
              <a:latin typeface="Elektra Text Pro" panose="02000503030000020004" pitchFamily="50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5" y="3240230"/>
            <a:ext cx="2304000" cy="1296000"/>
          </a:xfrm>
          <a:prstGeom prst="rect">
            <a:avLst/>
          </a:prstGeom>
        </p:spPr>
      </p:pic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6439687" y="4563479"/>
            <a:ext cx="202434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Кластер «Транспорт» 2017 год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66" y="1437606"/>
            <a:ext cx="2304000" cy="1296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66" y="3255431"/>
            <a:ext cx="2304000" cy="1280799"/>
          </a:xfrm>
          <a:prstGeom prst="rect">
            <a:avLst/>
          </a:prstGeom>
        </p:spPr>
      </p:pic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585266" y="4563479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Кластер «Строительство» 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2017 год</a:t>
            </a: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3585266" y="2771110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Light Pro" panose="02000503030000020004" pitchFamily="50" charset="-52"/>
              </a:rPr>
              <a:t>Кластер «Промышленность» 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Elektra Light Pro" panose="02000503030000020004" pitchFamily="50" charset="-52"/>
              </a:rPr>
              <a:t>2017 год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44" y="1419530"/>
            <a:ext cx="2304000" cy="1314076"/>
          </a:xfrm>
          <a:prstGeom prst="rect">
            <a:avLst/>
          </a:prstGeom>
        </p:spPr>
      </p:pic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6379244" y="2765925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Light Pro" panose="02000503030000020004" pitchFamily="50" charset="-52"/>
              </a:rPr>
              <a:t>Кластер «Профессии будущего» 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Elektra Light Pro" panose="02000503030000020004" pitchFamily="50" charset="-52"/>
              </a:rPr>
              <a:t>2017 год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866505" y="4553347"/>
            <a:ext cx="202434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Кластер «Сервис и дизайн»        2017 год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44" y="3240230"/>
            <a:ext cx="2304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4485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Прямоугольник 30"/>
          <p:cNvSpPr>
            <a:spLocks noChangeArrowheads="1"/>
          </p:cNvSpPr>
          <p:nvPr/>
        </p:nvSpPr>
        <p:spPr bwMode="auto">
          <a:xfrm>
            <a:off x="120793" y="170256"/>
            <a:ext cx="96881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+mj-lt"/>
              </a:rPr>
              <a:t>ОБЩИЙ ВИД ЦЕНТРА ПРОФЕССИЙ «ПАРК БУДУЩЕГО»</a:t>
            </a:r>
          </a:p>
          <a:p>
            <a:pPr algn="ctr"/>
            <a:endParaRPr lang="ru-RU" sz="16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6" y="680774"/>
            <a:ext cx="8312045" cy="44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849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9" descr="Шпалера"/>
          <p:cNvSpPr>
            <a:spLocks noChangeArrowheads="1"/>
          </p:cNvSpPr>
          <p:nvPr/>
        </p:nvSpPr>
        <p:spPr bwMode="auto">
          <a:xfrm>
            <a:off x="356905" y="1654175"/>
            <a:ext cx="5695950" cy="1427163"/>
          </a:xfrm>
          <a:prstGeom prst="rect">
            <a:avLst/>
          </a:prstGeom>
          <a:pattFill prst="trellis">
            <a:fgClr>
              <a:srgbClr val="333333"/>
            </a:fgClr>
            <a:bgClr>
              <a:schemeClr val="bg1"/>
            </a:bgClr>
          </a:patt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Rectangle 50" descr="Шпалера"/>
          <p:cNvSpPr>
            <a:spLocks noChangeArrowheads="1"/>
          </p:cNvSpPr>
          <p:nvPr/>
        </p:nvSpPr>
        <p:spPr bwMode="auto">
          <a:xfrm>
            <a:off x="344379" y="3205163"/>
            <a:ext cx="5695950" cy="1969180"/>
          </a:xfrm>
          <a:prstGeom prst="rect">
            <a:avLst/>
          </a:prstGeom>
          <a:pattFill prst="trellis">
            <a:fgClr>
              <a:srgbClr val="333333"/>
            </a:fgClr>
            <a:bgClr>
              <a:schemeClr val="bg1"/>
            </a:bgClr>
          </a:patt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4" name="Rectangle 51" descr="Шпалера"/>
          <p:cNvSpPr>
            <a:spLocks noChangeArrowheads="1"/>
          </p:cNvSpPr>
          <p:nvPr/>
        </p:nvSpPr>
        <p:spPr bwMode="auto">
          <a:xfrm>
            <a:off x="6149867" y="1654175"/>
            <a:ext cx="3067050" cy="2581275"/>
          </a:xfrm>
          <a:prstGeom prst="rect">
            <a:avLst/>
          </a:prstGeom>
          <a:pattFill prst="trellis">
            <a:fgClr>
              <a:srgbClr val="333333"/>
            </a:fgClr>
            <a:bgClr>
              <a:schemeClr val="bg1"/>
            </a:bgClr>
          </a:patt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5605" name="Рисунок 32"/>
          <p:cNvPicPr>
            <a:picLocks noChangeAspect="1"/>
          </p:cNvPicPr>
          <p:nvPr/>
        </p:nvPicPr>
        <p:blipFill>
          <a:blip r:embed="rId2"/>
          <a:srcRect l="28259" t="25044" r="1143" b="16711"/>
          <a:stretch>
            <a:fillRect/>
          </a:stretch>
        </p:blipFill>
        <p:spPr bwMode="auto">
          <a:xfrm>
            <a:off x="398354" y="1724025"/>
            <a:ext cx="2763838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35"/>
          <p:cNvPicPr>
            <a:picLocks noChangeAspect="1"/>
          </p:cNvPicPr>
          <p:nvPr/>
        </p:nvPicPr>
        <p:blipFill>
          <a:blip r:embed="rId3"/>
          <a:srcRect l="3494" t="38931" r="41290" b="15154"/>
          <a:stretch>
            <a:fillRect/>
          </a:stretch>
        </p:blipFill>
        <p:spPr bwMode="auto">
          <a:xfrm>
            <a:off x="6216368" y="1724025"/>
            <a:ext cx="2922587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Прямоугольник 36"/>
          <p:cNvSpPr>
            <a:spLocks noChangeArrowheads="1"/>
          </p:cNvSpPr>
          <p:nvPr/>
        </p:nvSpPr>
        <p:spPr bwMode="auto">
          <a:xfrm>
            <a:off x="6149867" y="3101975"/>
            <a:ext cx="3184525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>
                <a:latin typeface="Verdana" pitchFamily="34" charset="0"/>
              </a:rPr>
              <a:t>Тренировочный центр</a:t>
            </a:r>
            <a:r>
              <a:rPr lang="ru-RU" sz="1100">
                <a:latin typeface="Verdana" pitchFamily="34" charset="0"/>
              </a:rPr>
              <a:t> </a:t>
            </a:r>
          </a:p>
          <a:p>
            <a:r>
              <a:rPr lang="ru-RU" sz="1100">
                <a:solidFill>
                  <a:srgbClr val="FFC000"/>
                </a:solidFill>
                <a:latin typeface="Verdana" pitchFamily="34" charset="0"/>
              </a:rPr>
              <a:t>Площадь – 750 м</a:t>
            </a:r>
            <a:r>
              <a:rPr lang="ru-RU" sz="1100" baseline="30000">
                <a:solidFill>
                  <a:srgbClr val="FFC000"/>
                </a:solidFill>
                <a:latin typeface="Verdana" pitchFamily="34" charset="0"/>
              </a:rPr>
              <a:t>2</a:t>
            </a:r>
            <a:r>
              <a:rPr lang="ru-RU" sz="1100">
                <a:solidFill>
                  <a:srgbClr val="FFC000"/>
                </a:solidFill>
                <a:latin typeface="Verdana" pitchFamily="34" charset="0"/>
              </a:rPr>
              <a:t>,</a:t>
            </a:r>
          </a:p>
          <a:p>
            <a:r>
              <a:rPr lang="ru-RU" sz="1100">
                <a:solidFill>
                  <a:srgbClr val="FFC000"/>
                </a:solidFill>
                <a:latin typeface="Verdana" pitchFamily="34" charset="0"/>
              </a:rPr>
              <a:t>Вместимость – 250 человек</a:t>
            </a:r>
          </a:p>
          <a:p>
            <a:endParaRPr lang="ru-RU" sz="1100" b="1">
              <a:latin typeface="Verdana" pitchFamily="34" charset="0"/>
            </a:endParaRPr>
          </a:p>
          <a:p>
            <a:r>
              <a:rPr lang="ru-RU" sz="1100" b="1">
                <a:latin typeface="Verdana" pitchFamily="34" charset="0"/>
              </a:rPr>
              <a:t>Назначение </a:t>
            </a:r>
            <a:r>
              <a:rPr lang="ru-RU" sz="1100">
                <a:solidFill>
                  <a:srgbClr val="FFC000"/>
                </a:solidFill>
                <a:latin typeface="Verdana" pitchFamily="34" charset="0"/>
              </a:rPr>
              <a:t>–</a:t>
            </a:r>
            <a:r>
              <a:rPr lang="ru-RU" sz="1100">
                <a:latin typeface="Verdana" pitchFamily="34" charset="0"/>
              </a:rPr>
              <a:t> </a:t>
            </a:r>
            <a:r>
              <a:rPr lang="ru-RU" sz="1100">
                <a:solidFill>
                  <a:srgbClr val="FFC000"/>
                </a:solidFill>
                <a:latin typeface="Verdana" pitchFamily="34" charset="0"/>
              </a:rPr>
              <a:t>работа в малых группах </a:t>
            </a:r>
          </a:p>
          <a:p>
            <a:r>
              <a:rPr lang="ru-RU" sz="1100">
                <a:solidFill>
                  <a:srgbClr val="FFC000"/>
                </a:solidFill>
                <a:latin typeface="Verdana" pitchFamily="34" charset="0"/>
              </a:rPr>
              <a:t>                    по 10-20 человек</a:t>
            </a:r>
          </a:p>
        </p:txBody>
      </p:sp>
      <p:pic>
        <p:nvPicPr>
          <p:cNvPr id="25608" name="Рисунок 38"/>
          <p:cNvPicPr>
            <a:picLocks noChangeAspect="1"/>
          </p:cNvPicPr>
          <p:nvPr/>
        </p:nvPicPr>
        <p:blipFill>
          <a:blip r:embed="rId4"/>
          <a:srcRect l="2280" t="38893" r="8447" b="12646"/>
          <a:stretch>
            <a:fillRect/>
          </a:stretch>
        </p:blipFill>
        <p:spPr bwMode="auto">
          <a:xfrm>
            <a:off x="397387" y="3270250"/>
            <a:ext cx="555466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Прямоугольник 40"/>
          <p:cNvSpPr>
            <a:spLocks noChangeArrowheads="1"/>
          </p:cNvSpPr>
          <p:nvPr/>
        </p:nvSpPr>
        <p:spPr bwMode="auto">
          <a:xfrm>
            <a:off x="6178441" y="4383087"/>
            <a:ext cx="3051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800" b="1" dirty="0">
                <a:latin typeface="+mj-lt"/>
              </a:rPr>
              <a:t>Близко, удобно, </a:t>
            </a:r>
          </a:p>
          <a:p>
            <a:pPr algn="ctr"/>
            <a:r>
              <a:rPr lang="ru-RU" sz="1800" b="1" dirty="0">
                <a:latin typeface="+mj-lt"/>
              </a:rPr>
              <a:t>комфортно круглый год</a:t>
            </a:r>
          </a:p>
        </p:txBody>
      </p:sp>
      <p:sp>
        <p:nvSpPr>
          <p:cNvPr id="25613" name="Прямоугольник 30"/>
          <p:cNvSpPr>
            <a:spLocks noChangeArrowheads="1"/>
          </p:cNvSpPr>
          <p:nvPr/>
        </p:nvSpPr>
        <p:spPr bwMode="auto">
          <a:xfrm>
            <a:off x="251587" y="498555"/>
            <a:ext cx="9688196" cy="86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 dirty="0">
                <a:solidFill>
                  <a:srgbClr val="FFFFFF"/>
                </a:solidFill>
                <a:latin typeface="+mj-lt"/>
              </a:rPr>
              <a:t>ИНФРАСТРУКТУРА</a:t>
            </a:r>
            <a:r>
              <a:rPr lang="ru-RU" sz="1200" dirty="0">
                <a:latin typeface="+mj-lt"/>
              </a:rPr>
              <a:t> </a:t>
            </a:r>
            <a:r>
              <a:rPr lang="ru-RU" sz="1800" b="1" dirty="0">
                <a:solidFill>
                  <a:srgbClr val="FFFFFF"/>
                </a:solidFill>
                <a:latin typeface="+mj-lt"/>
              </a:rPr>
              <a:t>ТРЕНИРОВОЧНОГО ЦЕНТРА «МОЛОДЫЕ ПРОФЕССИОНАЛЫ»</a:t>
            </a:r>
          </a:p>
        </p:txBody>
      </p:sp>
      <p:sp>
        <p:nvSpPr>
          <p:cNvPr id="25614" name="Прямоугольник 37"/>
          <p:cNvSpPr>
            <a:spLocks noChangeArrowheads="1"/>
          </p:cNvSpPr>
          <p:nvPr/>
        </p:nvSpPr>
        <p:spPr bwMode="auto">
          <a:xfrm>
            <a:off x="251587" y="1093788"/>
            <a:ext cx="8620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FFC000"/>
                </a:solidFill>
                <a:latin typeface="Verdana" pitchFamily="34" charset="0"/>
              </a:rPr>
              <a:t>П</a:t>
            </a:r>
            <a:r>
              <a:rPr lang="ru-RU" sz="1400" dirty="0">
                <a:solidFill>
                  <a:srgbClr val="FFC000"/>
                </a:solidFill>
              </a:rPr>
              <a:t>одготовка Национальной сборной России по профессиональному мастерству </a:t>
            </a:r>
          </a:p>
        </p:txBody>
      </p:sp>
      <p:sp>
        <p:nvSpPr>
          <p:cNvPr id="25615" name="Прямоугольник 9"/>
          <p:cNvSpPr>
            <a:spLocks noChangeArrowheads="1"/>
          </p:cNvSpPr>
          <p:nvPr/>
        </p:nvSpPr>
        <p:spPr bwMode="auto">
          <a:xfrm>
            <a:off x="3216167" y="1814513"/>
            <a:ext cx="305593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50" b="1" dirty="0">
                <a:latin typeface="Verdana" pitchFamily="34" charset="0"/>
              </a:rPr>
              <a:t>Образовательный центр «Форум» </a:t>
            </a:r>
          </a:p>
          <a:p>
            <a:r>
              <a:rPr lang="ru-RU" sz="1050" dirty="0">
                <a:solidFill>
                  <a:srgbClr val="FFC000"/>
                </a:solidFill>
                <a:latin typeface="Verdana" pitchFamily="34" charset="0"/>
              </a:rPr>
              <a:t>Площадь – 1500 м</a:t>
            </a:r>
            <a:r>
              <a:rPr lang="ru-RU" sz="1050" baseline="30000" dirty="0">
                <a:solidFill>
                  <a:srgbClr val="FFC000"/>
                </a:solidFill>
                <a:latin typeface="Verdana" pitchFamily="34" charset="0"/>
              </a:rPr>
              <a:t>2</a:t>
            </a:r>
            <a:r>
              <a:rPr lang="ru-RU" sz="1050" dirty="0">
                <a:solidFill>
                  <a:srgbClr val="FFC000"/>
                </a:solidFill>
                <a:latin typeface="Verdana" pitchFamily="34" charset="0"/>
              </a:rPr>
              <a:t>,</a:t>
            </a:r>
          </a:p>
          <a:p>
            <a:r>
              <a:rPr lang="ru-RU" sz="1050" dirty="0">
                <a:solidFill>
                  <a:srgbClr val="FFC000"/>
                </a:solidFill>
                <a:latin typeface="Verdana" pitchFamily="34" charset="0"/>
              </a:rPr>
              <a:t>Вместимость – 500 человек</a:t>
            </a:r>
          </a:p>
          <a:p>
            <a:endParaRPr lang="ru-RU" sz="1050" b="1" dirty="0">
              <a:latin typeface="Verdana" pitchFamily="34" charset="0"/>
            </a:endParaRPr>
          </a:p>
          <a:p>
            <a:r>
              <a:rPr lang="ru-RU" sz="1050" b="1" dirty="0">
                <a:latin typeface="Verdana" pitchFamily="34" charset="0"/>
              </a:rPr>
              <a:t>Назначение</a:t>
            </a:r>
            <a:r>
              <a:rPr lang="ru-RU" sz="1050" dirty="0">
                <a:solidFill>
                  <a:srgbClr val="FFC000"/>
                </a:solidFill>
                <a:latin typeface="Verdana" pitchFamily="34" charset="0"/>
              </a:rPr>
              <a:t> – проведение массовых мероприятий до 500 человек</a:t>
            </a:r>
          </a:p>
        </p:txBody>
      </p:sp>
      <p:sp>
        <p:nvSpPr>
          <p:cNvPr id="25616" name="Прямоугольник 36"/>
          <p:cNvSpPr>
            <a:spLocks noChangeArrowheads="1"/>
          </p:cNvSpPr>
          <p:nvPr/>
        </p:nvSpPr>
        <p:spPr bwMode="auto">
          <a:xfrm>
            <a:off x="349142" y="4740275"/>
            <a:ext cx="55641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100" b="1" dirty="0">
                <a:latin typeface="Verdana" pitchFamily="34" charset="0"/>
              </a:rPr>
              <a:t>Корпус</a:t>
            </a:r>
            <a:r>
              <a:rPr lang="ru-RU" sz="1100" dirty="0">
                <a:latin typeface="Verdana" pitchFamily="34" charset="0"/>
              </a:rPr>
              <a:t> </a:t>
            </a:r>
            <a:r>
              <a:rPr lang="ru-RU" sz="1100" b="1" dirty="0">
                <a:latin typeface="Verdana" pitchFamily="34" charset="0"/>
              </a:rPr>
              <a:t>для размещения:</a:t>
            </a:r>
            <a:r>
              <a:rPr lang="ru-RU" sz="1100" dirty="0">
                <a:latin typeface="Verdana" pitchFamily="34" charset="0"/>
              </a:rPr>
              <a:t> </a:t>
            </a:r>
            <a:r>
              <a:rPr lang="ru-RU" sz="1100" dirty="0">
                <a:solidFill>
                  <a:srgbClr val="FFCC00"/>
                </a:solidFill>
                <a:latin typeface="Verdana" pitchFamily="34" charset="0"/>
              </a:rPr>
              <a:t>категория – «Три звезды», вместимость</a:t>
            </a:r>
            <a:r>
              <a:rPr lang="ru-RU" sz="1100" dirty="0">
                <a:solidFill>
                  <a:srgbClr val="FFC000"/>
                </a:solidFill>
                <a:latin typeface="Verdana" pitchFamily="34" charset="0"/>
              </a:rPr>
              <a:t> – 168 чел.</a:t>
            </a: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Прямоугольник 30"/>
          <p:cNvSpPr>
            <a:spLocks noChangeArrowheads="1"/>
          </p:cNvSpPr>
          <p:nvPr/>
        </p:nvSpPr>
        <p:spPr bwMode="auto">
          <a:xfrm>
            <a:off x="0" y="717227"/>
            <a:ext cx="96881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+mj-lt"/>
              </a:rPr>
              <a:t>ИНФРАСТРУКТУРА </a:t>
            </a:r>
            <a:r>
              <a:rPr lang="ru-RU" sz="1600" b="1" dirty="0">
                <a:solidFill>
                  <a:srgbClr val="FFFFFF"/>
                </a:solidFill>
              </a:rPr>
              <a:t>ТРЕНИРОВОЧНОГО ЦЕНТРА «МОЛОДЫЕ ПРОФЕССИОНАЛЫ»</a:t>
            </a:r>
            <a:endParaRPr lang="ru-RU" sz="1600" b="1" dirty="0">
              <a:latin typeface="+mj-lt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8" y="1527310"/>
            <a:ext cx="2303999" cy="1296000"/>
          </a:xfrm>
          <a:prstGeom prst="rect">
            <a:avLst/>
          </a:prstGeom>
        </p:spPr>
      </p:pic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873417" y="2875776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Павильон «Форум» 2017 год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873417" y="4747037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Тренировочный центр 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Национальной сборной 2017 год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8" y="3398571"/>
            <a:ext cx="2303999" cy="1296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331" y="1527310"/>
            <a:ext cx="2304000" cy="1296000"/>
          </a:xfrm>
          <a:prstGeom prst="rect">
            <a:avLst/>
          </a:prstGeom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3601331" y="2885173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Корпус для педперсонала 2017 год</a:t>
            </a:r>
          </a:p>
        </p:txBody>
      </p:sp>
      <p:sp>
        <p:nvSpPr>
          <p:cNvPr id="35" name="Прямоугольник с двумя скругленными противолежащими углами 34"/>
          <p:cNvSpPr/>
          <p:nvPr/>
        </p:nvSpPr>
        <p:spPr>
          <a:xfrm>
            <a:off x="3529331" y="4771622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Корпус для </a:t>
            </a:r>
            <a:r>
              <a:rPr lang="ru-RU" sz="900" b="1">
                <a:solidFill>
                  <a:schemeClr val="tx1"/>
                </a:solidFill>
                <a:latin typeface="Elektra Text Pro" panose="02000503030000020004" pitchFamily="50" charset="-52"/>
              </a:rPr>
              <a:t>участников 2017 </a:t>
            </a:r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год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344" y="1527310"/>
            <a:ext cx="2304000" cy="1296000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6360344" y="2885173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Корпус для экспертов 2017 год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44" y="3423425"/>
            <a:ext cx="2304000" cy="1296000"/>
          </a:xfrm>
          <a:prstGeom prst="rect">
            <a:avLst/>
          </a:prstGeom>
        </p:spPr>
      </p:pic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6310957" y="4771622"/>
            <a:ext cx="2160000" cy="2520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Кампус Национальной сборной 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Elektra Text Pro" panose="02000503030000020004" pitchFamily="50" charset="-52"/>
              </a:rPr>
              <a:t>2017 год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" b="11944"/>
          <a:stretch/>
        </p:blipFill>
        <p:spPr>
          <a:xfrm>
            <a:off x="3541346" y="3423425"/>
            <a:ext cx="2311069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40960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10593</TotalTime>
  <Words>637</Words>
  <Application>Microsoft Office PowerPoint</Application>
  <PresentationFormat>Произвольный</PresentationFormat>
  <Paragraphs>150</Paragraphs>
  <Slides>11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Century Gothic</vt:lpstr>
      <vt:lpstr>Code Pro Bold</vt:lpstr>
      <vt:lpstr>Elektra Light Pro</vt:lpstr>
      <vt:lpstr>Elektra Text Pro</vt:lpstr>
      <vt:lpstr>Verdana</vt:lpstr>
      <vt:lpstr>Сетка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Алексеевич</dc:creator>
  <cp:lastModifiedBy>IgorG</cp:lastModifiedBy>
  <cp:revision>509</cp:revision>
  <cp:lastPrinted>2016-10-06T03:54:10Z</cp:lastPrinted>
  <dcterms:created xsi:type="dcterms:W3CDTF">2016-05-24T19:06:28Z</dcterms:created>
  <dcterms:modified xsi:type="dcterms:W3CDTF">2017-06-07T14:33:29Z</dcterms:modified>
</cp:coreProperties>
</file>