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Default Extension="xlsx" ContentType="application/vnd.openxmlformats-officedocument.spreadsheetml.sheet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1"/>
  </p:notesMasterIdLst>
  <p:sldIdLst>
    <p:sldId id="295" r:id="rId2"/>
    <p:sldId id="294" r:id="rId3"/>
    <p:sldId id="291" r:id="rId4"/>
    <p:sldId id="293" r:id="rId5"/>
    <p:sldId id="292" r:id="rId6"/>
    <p:sldId id="256" r:id="rId7"/>
    <p:sldId id="259" r:id="rId8"/>
    <p:sldId id="266" r:id="rId9"/>
    <p:sldId id="262" r:id="rId10"/>
    <p:sldId id="263" r:id="rId11"/>
    <p:sldId id="282" r:id="rId12"/>
    <p:sldId id="287" r:id="rId13"/>
    <p:sldId id="289" r:id="rId14"/>
    <p:sldId id="267" r:id="rId15"/>
    <p:sldId id="268" r:id="rId16"/>
    <p:sldId id="275" r:id="rId17"/>
    <p:sldId id="269" r:id="rId18"/>
    <p:sldId id="270" r:id="rId19"/>
    <p:sldId id="28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248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324" y="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irishevaKYu\Desktop\&#1051;&#1080;&#1089;&#1090;%20Microsoft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lnevAN\Desktop\&#1048;&#1053;&#1042;&#1045;&#1057;&#1058;&#1048;&#1062;&#1048;&#1048;\&#1044;&#1072;&#1085;&#1085;&#1099;&#1077;%20&#1087;&#1086;%20&#1088;&#1077;&#1075;&#1080;&#1086;&#1085;&#1091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2%20&#1074;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1"/>
          <c:order val="0"/>
          <c:spPr>
            <a:solidFill>
              <a:schemeClr val="accent1"/>
            </a:solidFill>
          </c:spPr>
          <c:dLbls>
            <c:dLbl>
              <c:idx val="2"/>
              <c:layout>
                <c:manualLayout>
                  <c:x val="7.7966414892444878E-3"/>
                  <c:y val="-1.3888888888888886E-2"/>
                </c:manualLayout>
              </c:layout>
              <c:showVal val="1"/>
            </c:dLbl>
            <c:dLbl>
              <c:idx val="3"/>
              <c:layout>
                <c:manualLayout>
                  <c:x val="1.9491603723111191E-3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-4.6296296296296476E-3"/>
                </c:manualLayout>
              </c:layout>
              <c:showVal val="1"/>
            </c:dLbl>
            <c:dLbl>
              <c:idx val="5"/>
              <c:layout>
                <c:manualLayout>
                  <c:x val="3.8983207446222422E-3"/>
                  <c:y val="-3.7037037037037063E-2"/>
                </c:manualLayout>
              </c:layout>
              <c:showVal val="1"/>
            </c:dLbl>
            <c:dLbl>
              <c:idx val="6"/>
              <c:layout>
                <c:manualLayout>
                  <c:x val="9.7458018615555857E-3"/>
                  <c:y val="-2.314814814814815E-2"/>
                </c:manualLayout>
              </c:layout>
              <c:showVal val="1"/>
            </c:dLbl>
            <c:dLbl>
              <c:idx val="7"/>
              <c:layout>
                <c:manualLayout>
                  <c:x val="5.8474811169333578E-3"/>
                  <c:y val="-3.2407407407407461E-2"/>
                </c:manualLayout>
              </c:layout>
              <c:showVal val="1"/>
            </c:dLbl>
            <c:dLbl>
              <c:idx val="8"/>
              <c:layout>
                <c:manualLayout>
                  <c:x val="1.9491603723111191E-3"/>
                  <c:y val="-5.0925925925925999E-2"/>
                </c:manualLayout>
              </c:layout>
              <c:showVal val="1"/>
            </c:dLbl>
            <c:dLbl>
              <c:idx val="9"/>
              <c:layout>
                <c:manualLayout>
                  <c:x val="7.7966414892444878E-3"/>
                  <c:y val="-1.388888888888891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Лист1!$A$3:$A$12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Лист1!$B$3:$B$12</c:f>
              <c:numCache>
                <c:formatCode>0.0</c:formatCode>
                <c:ptCount val="10"/>
                <c:pt idx="0">
                  <c:v>112.2</c:v>
                </c:pt>
                <c:pt idx="1">
                  <c:v>112.2</c:v>
                </c:pt>
                <c:pt idx="2">
                  <c:v>105.6</c:v>
                </c:pt>
                <c:pt idx="3">
                  <c:v>108.4</c:v>
                </c:pt>
                <c:pt idx="4">
                  <c:v>127.9</c:v>
                </c:pt>
                <c:pt idx="5">
                  <c:v>115.9</c:v>
                </c:pt>
                <c:pt idx="6">
                  <c:v>118.5</c:v>
                </c:pt>
                <c:pt idx="7">
                  <c:v>116.8</c:v>
                </c:pt>
                <c:pt idx="8">
                  <c:v>112.9</c:v>
                </c:pt>
                <c:pt idx="9">
                  <c:v>110</c:v>
                </c:pt>
              </c:numCache>
            </c:numRef>
          </c:val>
        </c:ser>
        <c:shape val="box"/>
        <c:axId val="76281344"/>
        <c:axId val="76282880"/>
        <c:axId val="0"/>
      </c:bar3DChart>
      <c:catAx>
        <c:axId val="76281344"/>
        <c:scaling>
          <c:orientation val="minMax"/>
        </c:scaling>
        <c:axPos val="b"/>
        <c:numFmt formatCode="General" sourceLinked="1"/>
        <c:tickLblPos val="nextTo"/>
        <c:crossAx val="76282880"/>
        <c:crosses val="autoZero"/>
        <c:auto val="1"/>
        <c:lblAlgn val="ctr"/>
        <c:lblOffset val="100"/>
      </c:catAx>
      <c:valAx>
        <c:axId val="76282880"/>
        <c:scaling>
          <c:orientation val="minMax"/>
        </c:scaling>
        <c:axPos val="l"/>
        <c:majorGridlines/>
        <c:numFmt formatCode="0.0" sourceLinked="1"/>
        <c:tickLblPos val="nextTo"/>
        <c:crossAx val="76281344"/>
        <c:crosses val="autoZero"/>
        <c:crossBetween val="between"/>
      </c:valAx>
    </c:plotArea>
    <c:plotVisOnly val="1"/>
    <c:dispBlanksAs val="gap"/>
  </c:chart>
  <c:txPr>
    <a:bodyPr/>
    <a:lstStyle/>
    <a:p>
      <a:pPr>
        <a:defRPr>
          <a:latin typeface="Century Gothic" pitchFamily="34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8.3469259327505499E-2"/>
          <c:y val="2.4678396491257328E-2"/>
          <c:w val="0.91653072212127329"/>
          <c:h val="0.69486296482443188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Val val="1"/>
          </c:dLbls>
          <c:cat>
            <c:numRef>
              <c:f>'Инвестиции в основной капитал'!$B$5:$B$14</c:f>
              <c:numCache>
                <c:formatCode>General</c:formatCod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</c:numCache>
            </c:numRef>
          </c:cat>
          <c:val>
            <c:numRef>
              <c:f>'Инвестиции в основной капитал'!$C$5:$C$14</c:f>
              <c:numCache>
                <c:formatCode>General</c:formatCode>
                <c:ptCount val="10"/>
                <c:pt idx="0">
                  <c:v>87.6</c:v>
                </c:pt>
                <c:pt idx="1">
                  <c:v>106.6</c:v>
                </c:pt>
                <c:pt idx="2">
                  <c:v>143.30000000000001</c:v>
                </c:pt>
                <c:pt idx="3">
                  <c:v>140.5</c:v>
                </c:pt>
                <c:pt idx="4">
                  <c:v>154.80000000000001</c:v>
                </c:pt>
                <c:pt idx="5">
                  <c:v>184.2</c:v>
                </c:pt>
                <c:pt idx="6">
                  <c:v>204.6</c:v>
                </c:pt>
                <c:pt idx="7">
                  <c:v>244.7</c:v>
                </c:pt>
                <c:pt idx="8">
                  <c:v>248.2</c:v>
                </c:pt>
                <c:pt idx="9">
                  <c:v>240.7</c:v>
                </c:pt>
              </c:numCache>
            </c:numRef>
          </c:val>
        </c:ser>
        <c:shape val="box"/>
        <c:axId val="81330560"/>
        <c:axId val="81332096"/>
        <c:axId val="0"/>
      </c:bar3DChart>
      <c:catAx>
        <c:axId val="813305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1332096"/>
        <c:crosses val="autoZero"/>
        <c:auto val="1"/>
        <c:lblAlgn val="ctr"/>
        <c:lblOffset val="100"/>
      </c:catAx>
      <c:valAx>
        <c:axId val="8133209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81330560"/>
        <c:crosses val="autoZero"/>
        <c:crossBetween val="between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8.3620400876891848E-2"/>
          <c:y val="6.5289580611000528E-2"/>
          <c:w val="0.86928937007874063"/>
          <c:h val="0.8326195683872849"/>
        </c:manualLayout>
      </c:layout>
      <c:barChart>
        <c:barDir val="col"/>
        <c:grouping val="clustered"/>
        <c:axId val="81333632"/>
        <c:axId val="81338368"/>
      </c:barChart>
      <c:catAx>
        <c:axId val="81333632"/>
        <c:scaling>
          <c:orientation val="minMax"/>
        </c:scaling>
        <c:axPos val="b"/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300">
                <a:solidFill>
                  <a:schemeClr val="tx1"/>
                </a:solidFill>
              </a:defRPr>
            </a:pPr>
            <a:endParaRPr lang="ru-RU"/>
          </a:p>
        </c:txPr>
        <c:crossAx val="81338368"/>
        <c:crosses val="autoZero"/>
        <c:auto val="1"/>
        <c:lblAlgn val="ctr"/>
        <c:lblOffset val="100"/>
      </c:catAx>
      <c:valAx>
        <c:axId val="81338368"/>
        <c:scaling>
          <c:orientation val="minMax"/>
        </c:scaling>
        <c:axPos val="l"/>
        <c:numFmt formatCode="General" sourceLinked="1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813336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9.6986007920857945E-2"/>
          <c:y val="6.7145856476221885E-2"/>
          <c:w val="0.88337270341207352"/>
          <c:h val="0.8326195683872849"/>
        </c:manualLayout>
      </c:layout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</c:dLbls>
          <c:cat>
            <c:strRef>
              <c:f>'[Диаграмма 2 в Microsoft PowerPoint]Лист1'!$B$15:$K$15</c:f>
              <c:strCache>
                <c:ptCount val="10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 (оценка)</c:v>
                </c:pt>
              </c:strCache>
            </c:strRef>
          </c:cat>
          <c:val>
            <c:numRef>
              <c:f>'[Диаграмма 2 в Microsoft PowerPoint]Лист1'!$B$16:$K$16</c:f>
              <c:numCache>
                <c:formatCode>General</c:formatCode>
                <c:ptCount val="10"/>
                <c:pt idx="0">
                  <c:v>410.9</c:v>
                </c:pt>
                <c:pt idx="1">
                  <c:v>435.8</c:v>
                </c:pt>
                <c:pt idx="2">
                  <c:v>464.8</c:v>
                </c:pt>
                <c:pt idx="3">
                  <c:v>442</c:v>
                </c:pt>
                <c:pt idx="4">
                  <c:v>547.5</c:v>
                </c:pt>
                <c:pt idx="5">
                  <c:v>706.1</c:v>
                </c:pt>
                <c:pt idx="6">
                  <c:v>730.6</c:v>
                </c:pt>
                <c:pt idx="7">
                  <c:v>854.8</c:v>
                </c:pt>
                <c:pt idx="8">
                  <c:v>792.9</c:v>
                </c:pt>
                <c:pt idx="9">
                  <c:v>898.8</c:v>
                </c:pt>
              </c:numCache>
            </c:numRef>
          </c:val>
        </c:ser>
        <c:axId val="81509376"/>
        <c:axId val="81523456"/>
      </c:barChart>
      <c:catAx>
        <c:axId val="815093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1523456"/>
        <c:crosses val="autoZero"/>
        <c:auto val="1"/>
        <c:lblAlgn val="ctr"/>
        <c:lblOffset val="100"/>
      </c:catAx>
      <c:valAx>
        <c:axId val="81523456"/>
        <c:scaling>
          <c:orientation val="minMax"/>
        </c:scaling>
        <c:axPos val="l"/>
        <c:numFmt formatCode="General" sourceLinked="1"/>
        <c:tickLblPos val="nextTo"/>
        <c:crossAx val="81509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E726D-DDBE-4422-8241-9968CE94000F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76C10-01DA-445D-9A42-B76DA75174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1CB31-9BDB-4960-987B-E97F8A81511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7981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C76C10-01DA-445D-9A42-B76DA7517477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415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998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2984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787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338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841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9709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1747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816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256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941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849B2-FB7E-41DD-832E-7E1AEEF1A713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157AB-DDCC-4F9A-8D47-408B446E52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577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48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_Страница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072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резентайия ЦПО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162"/>
            <a:ext cx="9144000" cy="68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Презентайия ЦПО\картинки\2\IMG_82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8500" y="5012637"/>
            <a:ext cx="2270335" cy="14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User\Desktop\Презентайия ЦПО\картинки\2\IMG_8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2101" y="1864029"/>
            <a:ext cx="2270335" cy="14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User\Desktop\Презентайия ЦПО\картинки\2\IMG_49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11"/>
          <a:stretch/>
        </p:blipFill>
        <p:spPr bwMode="auto">
          <a:xfrm>
            <a:off x="6261036" y="3500635"/>
            <a:ext cx="2270410" cy="14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User\Desktop\Презентайия ЦПО\картинки\2\IMG_49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66" b="2645"/>
          <a:stretch/>
        </p:blipFill>
        <p:spPr bwMode="auto">
          <a:xfrm>
            <a:off x="6262030" y="348630"/>
            <a:ext cx="2270410" cy="14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C:\Users\User\Desktop\Презентайия ЦПО\картинки\2\IMG_5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8500" y="1864029"/>
            <a:ext cx="2270335" cy="14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User\Desktop\Презентайия ЦПО\картинки\2\IMG_50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8501" y="352028"/>
            <a:ext cx="2270335" cy="14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C:\Users\User\Desktop\Презентайия ЦПО\картинки\2\IMG_503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5" t="-1" b="356"/>
          <a:stretch/>
        </p:blipFill>
        <p:spPr bwMode="auto">
          <a:xfrm rot="5400000">
            <a:off x="3534173" y="886937"/>
            <a:ext cx="3032267" cy="19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C:\Users\User\Desktop\Презентайия ЦПО\картинки\2\IMG_503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8501" y="3500637"/>
            <a:ext cx="2270335" cy="14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 descr="C:\Users\User\Desktop\Презентайия ЦПО\картинки\2\IMG_50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1036" y="5012635"/>
            <a:ext cx="2270335" cy="144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 descr="C:\Users\User\Desktop\Презентайия ЦПО\картинки\2\IMG_507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4172" y="3993720"/>
            <a:ext cx="3032269" cy="192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73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Презентайия ЦПО\Презентация ЦПО пректы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 txBox="1">
            <a:spLocks/>
          </p:cNvSpPr>
          <p:nvPr/>
        </p:nvSpPr>
        <p:spPr>
          <a:xfrm>
            <a:off x="766981" y="1556792"/>
            <a:ext cx="7693451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indent="457200"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indent="457200"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Ежегодная акция, которая проходит во время летних каникул. Специалисты Центра выезжают в загородные лагеря с деловыми играми и профпробами. В 2016 году в данной акции приняли участие более 1500 детей и подростков.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52863" y="274638"/>
            <a:ext cx="7499176" cy="994122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solidFill>
                  <a:srgbClr val="662483"/>
                </a:solidFill>
                <a:latin typeface="Arial Black" pitchFamily="34" charset="0"/>
              </a:rPr>
              <a:t>«Летний лагерь-территория профориентации» </a:t>
            </a:r>
          </a:p>
        </p:txBody>
      </p:sp>
      <p:pic>
        <p:nvPicPr>
          <p:cNvPr id="5" name="Picture 4" descr="C:\Users\User\Desktop\Презентайия ЦПО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4799"/>
            <a:ext cx="1080120" cy="11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9455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C:\Users\User\Desktop\Презентайия ЦПО\Презентация ЦПО пректы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Новая папка\IMG_4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15" y="249389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Новая папка\20150724_1204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88" b="2524"/>
          <a:stretch/>
        </p:blipFill>
        <p:spPr bwMode="auto">
          <a:xfrm>
            <a:off x="579215" y="45099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Новая папка\20150724_1219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56" b="5556"/>
          <a:stretch/>
        </p:blipFill>
        <p:spPr bwMode="auto">
          <a:xfrm>
            <a:off x="5832440" y="447040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Новая папка\20150724_1222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111"/>
          <a:stretch/>
        </p:blipFill>
        <p:spPr bwMode="auto">
          <a:xfrm rot="5400000">
            <a:off x="3164216" y="948955"/>
            <a:ext cx="2830081" cy="18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Новая папка\IMG_31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2440" y="47727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Новая папка\IMG_31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215" y="47727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User\Desktop\Новая папка\IMG_318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0499" y="3538512"/>
            <a:ext cx="1847605" cy="277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User\Desktop\Новая папка\IMG_32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2440" y="245438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9437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Презентайия ЦПО\Презентация ЦПО пректы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Отдел информационного обеспечения\Фото,видео,аудио\Фото\2015\Октябрь\день занятости\IMG_6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63934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Отдел информационного обеспечения\Фото,видео,аудио\Фото\2015\Октябрь\день занятости\IMG_59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267" y="45093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Z:\Отдел информационного обеспечения\Фото,видео,аудио\Фото\2015\Октябрь\день занятости\IMG_6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864" y="257057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:\Отдел информационного обеспечения\Фото,видео,аудио\Фото\2015\Октябрь\день занятости\IMG_6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125" y="257057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Z:\Отдел информационного обеспечения\Фото,видео,аудио\Фото\2015\Октябрь\день занятости\IMG_60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1453" y="45093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Z:\Отдел информационного обеспечения\Фото,видео,аудио\Фото\2015\Октябрь\день занятости\IMG_606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3141" y="2565304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Z:\Отдел информационного обеспечения\Фото,видео,аудио\Фото\2015\Октябрь\день занятости\IMG_607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7864" y="63813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:\Отдел информационного обеспечения\Фото,видео,аудио\Фото\2015\Октябрь\день занятости\IMG_608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552" y="63813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Z:\Отдел информационного обеспечения\Фото,видео,аудио\Фото\2015\Октябрь\день занятости\IMG_609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552" y="4507901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0570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Презентайия ЦПО\Презентация ЦПО пректы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5471"/>
            <a:ext cx="91567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534695" y="274638"/>
            <a:ext cx="7499176" cy="9941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>
                <a:solidFill>
                  <a:srgbClr val="662483"/>
                </a:solidFill>
                <a:latin typeface="Arial Black" pitchFamily="34" charset="0"/>
              </a:rPr>
              <a:t>«</a:t>
            </a:r>
            <a:r>
              <a:rPr lang="en-US" dirty="0">
                <a:solidFill>
                  <a:srgbClr val="662483"/>
                </a:solidFill>
                <a:latin typeface="Arial Black" pitchFamily="34" charset="0"/>
              </a:rPr>
              <a:t>Job</a:t>
            </a:r>
            <a:r>
              <a:rPr lang="ru-RU" dirty="0">
                <a:solidFill>
                  <a:srgbClr val="662483"/>
                </a:solidFill>
                <a:latin typeface="Arial Black" pitchFamily="34" charset="0"/>
              </a:rPr>
              <a:t>-кафе»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66981" y="1556792"/>
            <a:ext cx="759223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Это инновационное профориентационное мероприятие, представляющее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собой игровую и дискуссионную площадку с всесторонним информационным обеспечением. Основная задача проекта: в легкой и доступной форме информировать целевую группу о состоянии и требованиях рынка труда, перспективах и особенностях его развития, о современных требованиях к работнику, об основных алгоритмах социальной и профессиональной адаптации, о компетенциях необходимых для успешного продвижения молодого специалиста в современных реалиях. Мероприятия проекта проходят в уютном кафе, за чашкой чая, где организуется активная дискуссия между «экспертами», представителями ведущих предприятий города, органов власти, бизнеса и группами студентов,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школьников,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учителей или преподавателей, в зависимости от тематики встречи. В ходе мероприятия активно используются психологические методики, деловые игры и кейсы.</a:t>
            </a:r>
          </a:p>
          <a:p>
            <a:pPr marL="0" indent="0">
              <a:buNone/>
            </a:pPr>
            <a:endParaRPr lang="ru-RU" sz="2000" dirty="0">
              <a:latin typeface="Futura New Book" pitchFamily="34" charset="0"/>
            </a:endParaRPr>
          </a:p>
        </p:txBody>
      </p:sp>
      <p:pic>
        <p:nvPicPr>
          <p:cNvPr id="6" name="Picture 2" descr="C:\Users\User\Desktop\Презентайия ЦПО\J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051201" cy="10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537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Презентайия ЦПО\Презентация ЦПО пректы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54" y="-52388"/>
            <a:ext cx="91567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69168" y="274638"/>
            <a:ext cx="8291264" cy="5620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662483"/>
                </a:solidFill>
                <a:latin typeface="Arial Black" pitchFamily="34" charset="0"/>
              </a:rPr>
              <a:t>Ведущие проекта:</a:t>
            </a:r>
            <a:endParaRPr lang="ru-RU" sz="2400" dirty="0">
              <a:solidFill>
                <a:srgbClr val="662483"/>
              </a:solidFill>
              <a:latin typeface="Arial Black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2204864"/>
            <a:ext cx="8291264" cy="5620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662483"/>
                </a:solidFill>
                <a:latin typeface="Arial Black" pitchFamily="34" charset="0"/>
              </a:rPr>
              <a:t>Приглашенные эксперты:</a:t>
            </a:r>
            <a:endParaRPr lang="ru-RU" sz="2400" dirty="0">
              <a:solidFill>
                <a:srgbClr val="662483"/>
              </a:solidFill>
              <a:latin typeface="Arial Black" pitchFamily="34" charset="0"/>
            </a:endParaRPr>
          </a:p>
        </p:txBody>
      </p:sp>
      <p:pic>
        <p:nvPicPr>
          <p:cNvPr id="6" name="Picture 2" descr="C:\Users\User\Desktop\Презентайия ЦПО\эксперрты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4680520" cy="345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1331640" y="2814501"/>
            <a:ext cx="2520280" cy="12101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Бондаренко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Ольга Николаевна </a:t>
            </a:r>
          </a:p>
          <a:p>
            <a:pPr marL="0" lvl="0" indent="0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Зав.отделением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по уч-метод. Работе Нефтегазового колледжа  им. Ю.Г. Эрвье  ТюмГНГУ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076056" y="2908925"/>
            <a:ext cx="2651892" cy="12101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Бурлева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Екатерина 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Главный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редактор журнала «Для мам и пап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1348974" y="4009957"/>
            <a:ext cx="2646961" cy="12101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Андреева</a:t>
            </a:r>
          </a:p>
          <a:p>
            <a:pPr marL="0" indent="0"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Екатерина Николаевна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100" dirty="0" smtClean="0">
                <a:latin typeface="Arial" pitchFamily="34" charset="0"/>
                <a:cs typeface="Arial" pitchFamily="34" charset="0"/>
              </a:rPr>
              <a:t>Специалист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по работе с молодежью отдела по работе с волонтерами Центра внешкольной работы «Дзержинец»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5093391" y="4119071"/>
            <a:ext cx="2651892" cy="12101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Соколова </a:t>
            </a:r>
          </a:p>
          <a:p>
            <a:pPr marL="0" indent="0"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Ольга</a:t>
            </a:r>
          </a:p>
          <a:p>
            <a:pPr marL="0" indent="0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Начальник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отдела кадров и работы с персоналом ОАО «Сибнац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1348975" y="5301207"/>
            <a:ext cx="2520280" cy="119545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Парамонов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Евгений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Александрович</a:t>
            </a:r>
          </a:p>
          <a:p>
            <a:pPr marL="0" indent="0">
              <a:buNone/>
            </a:pPr>
            <a:r>
              <a:rPr lang="ru-RU" sz="1200" dirty="0">
                <a:latin typeface="Arial" pitchFamily="34" charset="0"/>
                <a:cs typeface="Arial" pitchFamily="34" charset="0"/>
              </a:rPr>
              <a:t>Заведующий отделением Тюменского нефтепроводного профессионального лицея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5076056" y="5245200"/>
            <a:ext cx="1800200" cy="14241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Щербаков</a:t>
            </a:r>
          </a:p>
          <a:p>
            <a:pPr marL="0" indent="0">
              <a:buNone/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Евгений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Анатольевич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0" indent="0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Генеральный </a:t>
            </a:r>
            <a:r>
              <a:rPr lang="ru-RU" sz="1200" dirty="0">
                <a:latin typeface="Arial" pitchFamily="34" charset="0"/>
                <a:cs typeface="Arial" pitchFamily="34" charset="0"/>
              </a:rPr>
              <a:t>директор рекламно-производственной  компании «Мир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C:\Users\User\Desktop\Презентайия ЦПО\J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1020" y="5013176"/>
            <a:ext cx="1724400" cy="1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786319" y="944756"/>
            <a:ext cx="8209101" cy="1411589"/>
            <a:chOff x="786319" y="944756"/>
            <a:chExt cx="8209101" cy="1411589"/>
          </a:xfrm>
        </p:grpSpPr>
        <p:sp>
          <p:nvSpPr>
            <p:cNvPr id="18" name="Объект 2"/>
            <p:cNvSpPr txBox="1">
              <a:spLocks/>
            </p:cNvSpPr>
            <p:nvPr/>
          </p:nvSpPr>
          <p:spPr>
            <a:xfrm>
              <a:off x="2450302" y="1005683"/>
              <a:ext cx="2520280" cy="121014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Дербышева Алена Андреевна</a:t>
              </a:r>
              <a:endParaRPr lang="ru-RU" sz="1400" b="1" dirty="0" smtClean="0">
                <a:latin typeface="Arial" pitchFamily="34" charset="0"/>
                <a:cs typeface="Arial" pitchFamily="34" charset="0"/>
              </a:endParaRPr>
            </a:p>
            <a:p>
              <a:pPr marL="0" indent="0">
                <a:buNone/>
              </a:pPr>
              <a:r>
                <a:rPr lang="ru-RU" sz="1400" dirty="0" smtClean="0">
                  <a:latin typeface="Arial" pitchFamily="34" charset="0"/>
                  <a:cs typeface="Arial" pitchFamily="34" charset="0"/>
                </a:rPr>
                <a:t>Психолог Центра профессиональной ориентации</a:t>
              </a:r>
              <a:endParaRPr lang="ru-RU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Picture 5" descr="C:\Users\User\Desktop\Презентайия ЦПО\картинки\сотрудники\Дербышева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319" y="944756"/>
              <a:ext cx="1330592" cy="13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C:\Users\User\Desktop\Презентайия ЦПО\картинки\сотрудники\Силина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582" y="1024345"/>
              <a:ext cx="1330592" cy="13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Объект 2"/>
            <p:cNvSpPr txBox="1">
              <a:spLocks/>
            </p:cNvSpPr>
            <p:nvPr/>
          </p:nvSpPr>
          <p:spPr>
            <a:xfrm>
              <a:off x="6475140" y="1005683"/>
              <a:ext cx="2520280" cy="121014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Силина Елена Александровна</a:t>
              </a:r>
              <a:endParaRPr lang="ru-RU" sz="1400" b="1" dirty="0" smtClean="0">
                <a:latin typeface="Arial" pitchFamily="34" charset="0"/>
                <a:cs typeface="Arial" pitchFamily="34" charset="0"/>
              </a:endParaRPr>
            </a:p>
            <a:p>
              <a:pPr marL="0" indent="0">
                <a:buNone/>
              </a:pPr>
              <a:r>
                <a:rPr lang="ru-RU" sz="1400" dirty="0" smtClean="0">
                  <a:latin typeface="Arial" pitchFamily="34" charset="0"/>
                  <a:cs typeface="Arial" pitchFamily="34" charset="0"/>
                </a:rPr>
                <a:t>Инспектор Центра профессиональной ориентации</a:t>
              </a:r>
              <a:endParaRPr lang="ru-RU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068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Презентайия ЦПО\Презентация ЦПО пректы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54" y="-52388"/>
            <a:ext cx="91567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Презентайия ЦПО\картинки\пректы\IMG_05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951" y="249269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Презентайия ЦПО\картинки\пректы\IMG_05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01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Презентайия ЦПО\картинки\пректы\IMG_0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0472" y="249269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Презентайия ЦПО\картинки\пректы\IMG_09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552" y="45093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Презентайия ЦПО\картинки\пректы\IMG_09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951" y="45093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Презентайия ЦПО\картинки\пректы\IMG_30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552" y="2492696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User\Desktop\Презентайия ЦПО\картинки\пректы\IMG_93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0472" y="476672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User\Desktop\Презентайия ЦПО\картинки\пректы\IMG_054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9552" y="480120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User\Desktop\Презентайия ЦПО\JK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1020" y="5013176"/>
            <a:ext cx="1724400" cy="1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2137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Презентайия ЦПО\Презентация ЦПО пректы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5471"/>
            <a:ext cx="91567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552861" y="274638"/>
            <a:ext cx="7499176" cy="9941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>
                <a:solidFill>
                  <a:srgbClr val="662483"/>
                </a:solidFill>
                <a:latin typeface="Arial Black" pitchFamily="34" charset="0"/>
              </a:rPr>
              <a:t>«</a:t>
            </a:r>
            <a:r>
              <a:rPr lang="en-US" dirty="0" smtClean="0">
                <a:solidFill>
                  <a:srgbClr val="662483"/>
                </a:solidFill>
                <a:latin typeface="Arial Black" pitchFamily="34" charset="0"/>
              </a:rPr>
              <a:t>Job</a:t>
            </a:r>
            <a:r>
              <a:rPr lang="ru-RU" dirty="0" smtClean="0">
                <a:solidFill>
                  <a:srgbClr val="662483"/>
                </a:solidFill>
                <a:latin typeface="Arial Black" pitchFamily="34" charset="0"/>
              </a:rPr>
              <a:t>-библиотека»</a:t>
            </a:r>
            <a:endParaRPr lang="ru-RU" dirty="0">
              <a:solidFill>
                <a:srgbClr val="662483"/>
              </a:solidFill>
              <a:latin typeface="Arial Black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66981" y="1556792"/>
            <a:ext cx="7592230" cy="45259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457200" algn="just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Это профориентационное мероприятие, представляющее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собой серию из трех тренингов, проводимую на базе одной из библиотек города. Основная задача проекта: развивать у обучаемых навыки социальной и профессиональной адаптации на рынке труда, дать понимание основных ступеней выбора и поиска «своей» работы. В ходе серии целевая группа практически отрабатывает вопросы принятия решения о трудоустройстве, технологии сбора информации о предприятии, алгоритма написания и сопровождения резюме, а также навыки самопрезентации при прохождении собеседования. Инструменты и алгоритмы проекта позволяют решать вопросы не только социальной и профессиональной адаптации, но и реализации бизнес-проектов, разработки индивидуальной и группой стратегии движения или развития в разных областях.</a:t>
            </a:r>
          </a:p>
        </p:txBody>
      </p:sp>
      <p:pic>
        <p:nvPicPr>
          <p:cNvPr id="8" name="Picture 3" descr="C:\Users\User\Desktop\Презентайия ЦПО\J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1051199" cy="10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52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Презентайия ЦПО\Презентация ЦПО пректы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231" y="-19199"/>
            <a:ext cx="91567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ocuments\для сайта\фото\проекты\JB\IMG_16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718" y="458132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ocuments\для сайта\фото\проекты\JB\IMG_1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216" y="4581328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ocuments\для сайта\фото\проекты\JB\IMG_15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718" y="258309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ocuments\для сайта\фото\проекты\JB\IMG_16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216" y="2583099"/>
            <a:ext cx="27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Заголовок 1"/>
          <p:cNvSpPr txBox="1">
            <a:spLocks/>
          </p:cNvSpPr>
          <p:nvPr/>
        </p:nvSpPr>
        <p:spPr>
          <a:xfrm>
            <a:off x="827584" y="274638"/>
            <a:ext cx="7632848" cy="5620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srgbClr val="662483"/>
                </a:solidFill>
                <a:latin typeface="Arial Black" pitchFamily="34" charset="0"/>
              </a:rPr>
              <a:t>Ведущий проекта:</a:t>
            </a:r>
            <a:endParaRPr lang="ru-RU" sz="2400" dirty="0">
              <a:solidFill>
                <a:srgbClr val="662483"/>
              </a:solidFill>
              <a:latin typeface="Arial Black" pitchFamily="34" charset="0"/>
            </a:endParaRPr>
          </a:p>
        </p:txBody>
      </p:sp>
      <p:pic>
        <p:nvPicPr>
          <p:cNvPr id="35" name="Picture 12" descr="C:\Users\User\Desktop\Презентайия ЦПО\J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1021" y="5011363"/>
            <a:ext cx="1724399" cy="1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786319" y="944756"/>
            <a:ext cx="8209101" cy="1411589"/>
            <a:chOff x="786319" y="944756"/>
            <a:chExt cx="8209101" cy="1411589"/>
          </a:xfrm>
        </p:grpSpPr>
        <p:sp>
          <p:nvSpPr>
            <p:cNvPr id="32" name="Объект 2"/>
            <p:cNvSpPr txBox="1">
              <a:spLocks/>
            </p:cNvSpPr>
            <p:nvPr/>
          </p:nvSpPr>
          <p:spPr>
            <a:xfrm>
              <a:off x="2450302" y="1005683"/>
              <a:ext cx="2520280" cy="121014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Дербышева Алена Андреевна</a:t>
              </a:r>
              <a:endParaRPr lang="ru-RU" sz="1400" b="1" dirty="0" smtClean="0">
                <a:latin typeface="Arial" pitchFamily="34" charset="0"/>
                <a:cs typeface="Arial" pitchFamily="34" charset="0"/>
              </a:endParaRPr>
            </a:p>
            <a:p>
              <a:pPr marL="0" indent="0">
                <a:buNone/>
              </a:pPr>
              <a:r>
                <a:rPr lang="ru-RU" sz="1400" dirty="0" smtClean="0">
                  <a:latin typeface="Arial" pitchFamily="34" charset="0"/>
                  <a:cs typeface="Arial" pitchFamily="34" charset="0"/>
                </a:rPr>
                <a:t>Психолог Центра профессиональной ориентации</a:t>
              </a:r>
              <a:endParaRPr lang="ru-RU" sz="14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Picture 5" descr="C:\Users\User\Desktop\Презентайия ЦПО\картинки\сотрудники\Дербышева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319" y="944756"/>
              <a:ext cx="1330592" cy="13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4" descr="C:\Users\User\Desktop\Презентайия ЦПО\картинки\сотрудники\Силин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582" y="1024345"/>
              <a:ext cx="1330592" cy="13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Объект 2"/>
            <p:cNvSpPr txBox="1">
              <a:spLocks/>
            </p:cNvSpPr>
            <p:nvPr/>
          </p:nvSpPr>
          <p:spPr>
            <a:xfrm>
              <a:off x="6475140" y="1005683"/>
              <a:ext cx="2520280" cy="121014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1600" b="1" dirty="0" smtClean="0">
                  <a:latin typeface="Arial" pitchFamily="34" charset="0"/>
                  <a:cs typeface="Arial" pitchFamily="34" charset="0"/>
                </a:rPr>
                <a:t>Силина Елена Александровна</a:t>
              </a:r>
              <a:endParaRPr lang="ru-RU" sz="1400" b="1" dirty="0" smtClean="0">
                <a:latin typeface="Arial" pitchFamily="34" charset="0"/>
                <a:cs typeface="Arial" pitchFamily="34" charset="0"/>
              </a:endParaRPr>
            </a:p>
            <a:p>
              <a:pPr marL="0" indent="0">
                <a:buNone/>
              </a:pPr>
              <a:r>
                <a:rPr lang="ru-RU" sz="1400" dirty="0" smtClean="0">
                  <a:latin typeface="Arial" pitchFamily="34" charset="0"/>
                  <a:cs typeface="Arial" pitchFamily="34" charset="0"/>
                </a:rPr>
                <a:t>Инспектор Центра профессиональной ориентации</a:t>
              </a:r>
              <a:endParaRPr lang="ru-RU" sz="14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7538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Презентайия ЦПО\Презентация ЦПО пректы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567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11560" y="274638"/>
            <a:ext cx="8075240" cy="27943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srgbClr val="662483"/>
                </a:solidFill>
                <a:latin typeface="Parangon 520C" pitchFamily="34" charset="0"/>
              </a:rPr>
              <a:t>Мы ждем вас в нашем Центре!</a:t>
            </a:r>
            <a:endParaRPr lang="ru-RU" sz="6000" dirty="0">
              <a:solidFill>
                <a:srgbClr val="662483"/>
              </a:solidFill>
              <a:latin typeface="Parangon 520C" pitchFamily="34" charset="0"/>
            </a:endParaRPr>
          </a:p>
        </p:txBody>
      </p:sp>
      <p:pic>
        <p:nvPicPr>
          <p:cNvPr id="2050" name="Picture 2" descr="C:\Users\User\Pictures\qr-code цпо7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4094" y="2866008"/>
            <a:ext cx="1643112" cy="164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3180" y="48691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Futura New Book" pitchFamily="34" charset="0"/>
              </a:rPr>
              <a:t>г.Тюмень, ул. Республики, 204В, корпус 2</a:t>
            </a:r>
          </a:p>
          <a:p>
            <a:pPr algn="ctr"/>
            <a:r>
              <a:rPr lang="ru-RU" b="1" dirty="0">
                <a:latin typeface="Futura New Book" pitchFamily="34" charset="0"/>
              </a:rPr>
              <a:t>тел.: +7 (3452) 27-31-18, </a:t>
            </a:r>
          </a:p>
          <a:p>
            <a:pPr algn="ctr"/>
            <a:r>
              <a:rPr lang="ru-RU" b="1" dirty="0">
                <a:latin typeface="Futura New Book" pitchFamily="34" charset="0"/>
              </a:rPr>
              <a:t>e-</a:t>
            </a:r>
            <a:r>
              <a:rPr lang="ru-RU" b="1" dirty="0" err="1">
                <a:latin typeface="Futura New Book" pitchFamily="34" charset="0"/>
              </a:rPr>
              <a:t>mail</a:t>
            </a:r>
            <a:r>
              <a:rPr lang="ru-RU" b="1" dirty="0">
                <a:latin typeface="Futura New Book" pitchFamily="34" charset="0"/>
              </a:rPr>
              <a:t>: 273530@mail.ru</a:t>
            </a:r>
          </a:p>
          <a:p>
            <a:pPr algn="ctr"/>
            <a:r>
              <a:rPr lang="ru-RU" b="1" dirty="0">
                <a:latin typeface="Futura New Book" pitchFamily="34" charset="0"/>
              </a:rPr>
              <a:t>www.cpo72.ru</a:t>
            </a:r>
          </a:p>
        </p:txBody>
      </p:sp>
    </p:spTree>
    <p:extLst>
      <p:ext uri="{BB962C8B-B14F-4D97-AF65-F5344CB8AC3E}">
        <p14:creationId xmlns:p14="http://schemas.microsoft.com/office/powerpoint/2010/main" xmlns="" val="20436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_Страница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764704"/>
            <a:ext cx="9144000" cy="65532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51720" y="1151033"/>
            <a:ext cx="7092280" cy="4571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979712" y="467380"/>
            <a:ext cx="432048" cy="5853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1628800"/>
            <a:ext cx="4582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499992" y="3281809"/>
            <a:ext cx="1512168" cy="40011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+mn-lt"/>
              </a:rPr>
              <a:t>1469,2 тыс. человек</a:t>
            </a:r>
          </a:p>
          <a:p>
            <a:pPr algn="ctr"/>
            <a:r>
              <a:rPr lang="ru-RU" sz="800" dirty="0">
                <a:latin typeface="+mn-lt"/>
              </a:rPr>
              <a:t>(на 1 сентября </a:t>
            </a:r>
            <a:r>
              <a:rPr lang="ru-RU" sz="800" dirty="0" smtClean="0">
                <a:latin typeface="+mn-lt"/>
              </a:rPr>
              <a:t>2016)</a:t>
            </a:r>
            <a:endParaRPr lang="ru-RU" sz="8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1587" y="1628800"/>
            <a:ext cx="107965" cy="475252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578" y="260648"/>
            <a:ext cx="180614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5595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8552" y="5085184"/>
            <a:ext cx="1382572" cy="109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588224" y="764704"/>
            <a:ext cx="586528" cy="2880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360" y="229208"/>
            <a:ext cx="7773168" cy="638944"/>
          </a:xfrm>
        </p:spPr>
        <p:txBody>
          <a:bodyPr/>
          <a:lstStyle/>
          <a:p>
            <a:pPr algn="l"/>
            <a:r>
              <a:rPr lang="ru-RU" sz="2800" b="1" dirty="0">
                <a:latin typeface="Century Gothic" pitchFamily="34" charset="0"/>
              </a:rPr>
              <a:t>Регион, комфортный для </a:t>
            </a:r>
            <a:r>
              <a:rPr lang="ru-RU" sz="2800" b="1" dirty="0" smtClean="0">
                <a:latin typeface="Century Gothic" pitchFamily="34" charset="0"/>
              </a:rPr>
              <a:t>бизнеса</a:t>
            </a:r>
            <a:endParaRPr lang="ru-RU" sz="2800" b="1" dirty="0">
              <a:latin typeface="Century Gothic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2896" y="6436568"/>
            <a:ext cx="2133600" cy="304800"/>
          </a:xfrm>
        </p:spPr>
        <p:txBody>
          <a:bodyPr/>
          <a:lstStyle/>
          <a:p>
            <a:fld id="{73FC475B-30DA-45F4-88EE-2B4AA492D51E}" type="slidenum">
              <a:rPr lang="en-US" smtClean="0">
                <a:latin typeface="Century Gothic" pitchFamily="34" charset="0"/>
              </a:rPr>
              <a:pPr/>
              <a:t>3</a:t>
            </a:fld>
            <a:endParaRPr lang="en-US">
              <a:latin typeface="Century Gothic" pitchFamily="34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black">
          <a:xfrm>
            <a:off x="911733" y="1391842"/>
            <a:ext cx="3156211" cy="340157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smtClean="0">
                <a:solidFill>
                  <a:srgbClr val="F8F8F8"/>
                </a:solidFill>
                <a:latin typeface="Century Gothic" pitchFamily="34" charset="0"/>
              </a:rPr>
              <a:t>Тюменская область вошла в ТОП 5 регионов-лидеров Национального рейтинга </a:t>
            </a:r>
            <a:br>
              <a:rPr lang="ru-RU" sz="2800" b="1" dirty="0" smtClean="0">
                <a:solidFill>
                  <a:srgbClr val="F8F8F8"/>
                </a:solidFill>
                <a:latin typeface="Century Gothic" pitchFamily="34" charset="0"/>
              </a:rPr>
            </a:br>
            <a:r>
              <a:rPr lang="ru-RU" sz="2800" b="1" dirty="0" smtClean="0">
                <a:solidFill>
                  <a:srgbClr val="F8F8F8"/>
                </a:solidFill>
                <a:latin typeface="Century Gothic" pitchFamily="34" charset="0"/>
              </a:rPr>
              <a:t>2016 года</a:t>
            </a:r>
            <a:endParaRPr lang="ru-RU" sz="2800" b="1" dirty="0">
              <a:solidFill>
                <a:srgbClr val="F8F8F8"/>
              </a:solidFill>
              <a:latin typeface="Century Gothic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black">
          <a:xfrm>
            <a:off x="4698312" y="1559693"/>
            <a:ext cx="3692365" cy="10772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smtClean="0">
                <a:solidFill>
                  <a:srgbClr val="F8F8F8"/>
                </a:solidFill>
                <a:latin typeface="Century Gothic" pitchFamily="34" charset="0"/>
              </a:rPr>
              <a:t>Рост промышленного производства на протяжении последних 10 лет составлял </a:t>
            </a:r>
            <a:br>
              <a:rPr lang="ru-RU" sz="1600" b="1" dirty="0" smtClean="0">
                <a:solidFill>
                  <a:srgbClr val="F8F8F8"/>
                </a:solidFill>
                <a:latin typeface="Century Gothic" pitchFamily="34" charset="0"/>
              </a:rPr>
            </a:br>
            <a:r>
              <a:rPr lang="ru-RU" sz="1600" b="1" dirty="0" smtClean="0">
                <a:solidFill>
                  <a:srgbClr val="F8F8F8"/>
                </a:solidFill>
                <a:latin typeface="Century Gothic" pitchFamily="34" charset="0"/>
              </a:rPr>
              <a:t>110-120%, в 2015 г. – 110%</a:t>
            </a:r>
            <a:endParaRPr lang="ru-RU" sz="1600" b="1" dirty="0">
              <a:solidFill>
                <a:srgbClr val="F8F8F8"/>
              </a:solidFill>
              <a:latin typeface="Century Gothic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07504" y="908720"/>
            <a:ext cx="8762874" cy="0"/>
          </a:xfrm>
          <a:prstGeom prst="line">
            <a:avLst/>
          </a:prstGeom>
          <a:ln w="22225">
            <a:solidFill>
              <a:srgbClr val="005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17"/>
          <p:cNvSpPr txBox="1">
            <a:spLocks noChangeArrowheads="1"/>
          </p:cNvSpPr>
          <p:nvPr/>
        </p:nvSpPr>
        <p:spPr bwMode="black">
          <a:xfrm>
            <a:off x="4696059" y="2852936"/>
            <a:ext cx="3692365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F8F8F8"/>
                </a:solidFill>
                <a:latin typeface="Century Gothic" pitchFamily="34" charset="0"/>
              </a:rPr>
              <a:t>Объем инвестиций в основной капитал за 10 лет вырос </a:t>
            </a:r>
            <a:br>
              <a:rPr lang="ru-RU" sz="1600" b="1" dirty="0">
                <a:solidFill>
                  <a:srgbClr val="F8F8F8"/>
                </a:solidFill>
                <a:latin typeface="Century Gothic" pitchFamily="34" charset="0"/>
              </a:rPr>
            </a:br>
            <a:r>
              <a:rPr lang="ru-RU" sz="1600" b="1" dirty="0">
                <a:solidFill>
                  <a:srgbClr val="F8F8F8"/>
                </a:solidFill>
                <a:latin typeface="Century Gothic" pitchFamily="34" charset="0"/>
              </a:rPr>
              <a:t>более чем в 4 раза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black">
          <a:xfrm>
            <a:off x="4696059" y="3933056"/>
            <a:ext cx="3692365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F8F8F8"/>
                </a:solidFill>
                <a:latin typeface="Century Gothic" pitchFamily="34" charset="0"/>
              </a:rPr>
              <a:t>За 3 года открыто 25 новых крупных производств, созданы тысячи новых рабочих мест</a:t>
            </a: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black">
          <a:xfrm>
            <a:off x="4693380" y="5004465"/>
            <a:ext cx="3692365" cy="5847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>
                <a:solidFill>
                  <a:srgbClr val="F8F8F8"/>
                </a:solidFill>
                <a:latin typeface="Century Gothic" pitchFamily="34" charset="0"/>
              </a:rPr>
              <a:t>Семь из них построены иностранными </a:t>
            </a:r>
            <a:r>
              <a:rPr lang="ru-RU" sz="1600" b="1" dirty="0" smtClean="0">
                <a:solidFill>
                  <a:srgbClr val="F8F8F8"/>
                </a:solidFill>
                <a:latin typeface="Century Gothic" pitchFamily="34" charset="0"/>
              </a:rPr>
              <a:t>компаниями</a:t>
            </a:r>
            <a:endParaRPr lang="ru-RU" sz="1600" b="1" dirty="0">
              <a:solidFill>
                <a:srgbClr val="F8F8F8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385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588224" y="740179"/>
            <a:ext cx="864096" cy="5040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34827" y="548680"/>
            <a:ext cx="586528" cy="5040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902896" y="6436568"/>
            <a:ext cx="2133600" cy="304800"/>
          </a:xfrm>
        </p:spPr>
        <p:txBody>
          <a:bodyPr/>
          <a:lstStyle/>
          <a:p>
            <a:fld id="{73FC475B-30DA-45F4-88EE-2B4AA492D51E}" type="slidenum">
              <a:rPr lang="en-US" smtClean="0">
                <a:latin typeface="Century Gothic" pitchFamily="34" charset="0"/>
              </a:rPr>
              <a:pPr/>
              <a:t>4</a:t>
            </a:fld>
            <a:endParaRPr lang="en-US" dirty="0">
              <a:latin typeface="Century Gothic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entury Gothic" panose="020B0502020202020204" pitchFamily="34" charset="0"/>
              </a:rPr>
              <a:t>Основные экономические показатели</a:t>
            </a:r>
            <a:endParaRPr lang="ru-RU" sz="2800" b="1" dirty="0"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348832" y="1054477"/>
            <a:ext cx="63367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Century Gothic" pitchFamily="34" charset="0"/>
              </a:rPr>
              <a:t>Индекс промышленного производства, %</a:t>
            </a:r>
            <a:r>
              <a:rPr lang="ru-RU" altLang="ru-RU" b="1" dirty="0">
                <a:latin typeface="Century Gothic" pitchFamily="34" charset="0"/>
              </a:rPr>
              <a:t/>
            </a:r>
            <a:br>
              <a:rPr lang="ru-RU" altLang="ru-RU" b="1" dirty="0">
                <a:latin typeface="Century Gothic" pitchFamily="34" charset="0"/>
              </a:rPr>
            </a:br>
            <a:endParaRPr lang="ru-RU" altLang="ru-RU" dirty="0">
              <a:latin typeface="Century Gothic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8832" y="3779748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kern="0" dirty="0" smtClean="0">
                <a:latin typeface="Century Gothic" pitchFamily="34" charset="0"/>
                <a:cs typeface="Arial" pitchFamily="34" charset="0"/>
              </a:rPr>
              <a:t>Объем инвестиций в основной капитал, млрд. руб.</a:t>
            </a:r>
            <a:endParaRPr lang="ru-RU" b="1" kern="0" dirty="0">
              <a:latin typeface="Century Gothic" pitchFamily="34" charset="0"/>
              <a:cs typeface="Arial" pitchFamily="34" charset="0"/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55812754"/>
              </p:ext>
            </p:extLst>
          </p:nvPr>
        </p:nvGraphicFramePr>
        <p:xfrm>
          <a:off x="18360" y="1386646"/>
          <a:ext cx="6785888" cy="2485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6372200" y="2095688"/>
            <a:ext cx="29140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Century Gothic" pitchFamily="34" charset="0"/>
              </a:rPr>
              <a:t>Рост промышленного производства за указанный период составил 3,2 раза</a:t>
            </a:r>
            <a:endParaRPr lang="ru-RU" altLang="ru-RU" dirty="0">
              <a:latin typeface="Century Gothic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16216" y="5129897"/>
            <a:ext cx="25588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kern="0" dirty="0" smtClean="0">
                <a:latin typeface="Century Gothic" pitchFamily="34" charset="0"/>
                <a:cs typeface="Arial" pitchFamily="34" charset="0"/>
              </a:rPr>
              <a:t>Объем инвестиций за 10 лет вырос более чем </a:t>
            </a:r>
            <a:br>
              <a:rPr lang="ru-RU" altLang="ru-RU" b="1" kern="0" dirty="0" smtClean="0">
                <a:latin typeface="Century Gothic" pitchFamily="34" charset="0"/>
                <a:cs typeface="Arial" pitchFamily="34" charset="0"/>
              </a:rPr>
            </a:br>
            <a:r>
              <a:rPr lang="ru-RU" altLang="ru-RU" b="1" kern="0" dirty="0" smtClean="0">
                <a:latin typeface="Century Gothic" pitchFamily="34" charset="0"/>
                <a:cs typeface="Arial" pitchFamily="34" charset="0"/>
              </a:rPr>
              <a:t>в 4 раза</a:t>
            </a:r>
            <a:endParaRPr lang="ru-RU" b="1" kern="0" dirty="0">
              <a:latin typeface="Century Gothic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804248" y="1484784"/>
            <a:ext cx="2066130" cy="507831"/>
            <a:chOff x="6690602" y="1356347"/>
            <a:chExt cx="2066130" cy="507831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" name="Прямоугольник 1"/>
            <p:cNvSpPr/>
            <p:nvPr/>
          </p:nvSpPr>
          <p:spPr>
            <a:xfrm>
              <a:off x="6690602" y="1356347"/>
              <a:ext cx="2066129" cy="507831"/>
            </a:xfrm>
            <a:prstGeom prst="rect">
              <a:avLst/>
            </a:prstGeom>
            <a:grpFill/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6690603" y="1356347"/>
              <a:ext cx="2066129" cy="5078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Century Gothic" pitchFamily="34" charset="0"/>
                </a:rPr>
                <a:t>104,4% </a:t>
              </a:r>
              <a:r>
                <a:rPr lang="ru-RU" sz="1100" b="1" dirty="0" smtClean="0">
                  <a:solidFill>
                    <a:schemeClr val="bg1"/>
                  </a:solidFill>
                  <a:latin typeface="Century Gothic" pitchFamily="34" charset="0"/>
                </a:rPr>
                <a:t/>
              </a:r>
              <a:br>
                <a:rPr lang="ru-RU" sz="1100" b="1" dirty="0" smtClean="0">
                  <a:solidFill>
                    <a:schemeClr val="bg1"/>
                  </a:solidFill>
                  <a:latin typeface="Century Gothic" pitchFamily="34" charset="0"/>
                </a:rPr>
              </a:br>
              <a:r>
                <a:rPr lang="ru-RU" sz="1100" b="1" dirty="0" smtClean="0">
                  <a:solidFill>
                    <a:schemeClr val="bg1"/>
                  </a:solidFill>
                  <a:latin typeface="Century Gothic" pitchFamily="34" charset="0"/>
                </a:rPr>
                <a:t>за 8 месяцев 2016 г</a:t>
              </a:r>
              <a:endParaRPr lang="ru-RU" sz="1100" b="1" dirty="0">
                <a:latin typeface="Century Gothic" pitchFamily="34" charset="0"/>
              </a:endParaRPr>
            </a:p>
          </p:txBody>
        </p:sp>
      </p:grpSp>
      <p:grpSp>
        <p:nvGrpSpPr>
          <p:cNvPr id="9" name="Группа 15"/>
          <p:cNvGrpSpPr/>
          <p:nvPr/>
        </p:nvGrpSpPr>
        <p:grpSpPr>
          <a:xfrm>
            <a:off x="6804248" y="4509120"/>
            <a:ext cx="2160240" cy="507831"/>
            <a:chOff x="6604691" y="1356347"/>
            <a:chExt cx="2160240" cy="507831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6604691" y="1356347"/>
              <a:ext cx="2066130" cy="50783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604691" y="1356347"/>
              <a:ext cx="2160240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bg1"/>
                  </a:solidFill>
                  <a:latin typeface="Century Gothic" pitchFamily="34" charset="0"/>
                </a:rPr>
                <a:t>177,4% </a:t>
              </a:r>
              <a:r>
                <a:rPr lang="ru-RU" sz="1100" b="1" dirty="0" smtClean="0">
                  <a:solidFill>
                    <a:schemeClr val="bg1"/>
                  </a:solidFill>
                  <a:latin typeface="Century Gothic" pitchFamily="34" charset="0"/>
                </a:rPr>
                <a:t/>
              </a:r>
              <a:br>
                <a:rPr lang="ru-RU" sz="1100" b="1" dirty="0" smtClean="0">
                  <a:solidFill>
                    <a:schemeClr val="bg1"/>
                  </a:solidFill>
                  <a:latin typeface="Century Gothic" pitchFamily="34" charset="0"/>
                </a:rPr>
              </a:br>
              <a:r>
                <a:rPr lang="ru-RU" sz="1100" b="1" dirty="0" smtClean="0">
                  <a:solidFill>
                    <a:schemeClr val="bg1"/>
                  </a:solidFill>
                  <a:latin typeface="Century Gothic" pitchFamily="34" charset="0"/>
                </a:rPr>
                <a:t>за </a:t>
              </a:r>
              <a:r>
                <a:rPr lang="ru-RU" sz="1100" b="1" dirty="0">
                  <a:solidFill>
                    <a:schemeClr val="bg1"/>
                  </a:solidFill>
                  <a:latin typeface="Century Gothic" pitchFamily="34" charset="0"/>
                </a:rPr>
                <a:t>9</a:t>
              </a:r>
              <a:r>
                <a:rPr lang="ru-RU" sz="1100" b="1" dirty="0" smtClean="0">
                  <a:solidFill>
                    <a:schemeClr val="bg1"/>
                  </a:solidFill>
                  <a:latin typeface="Century Gothic" pitchFamily="34" charset="0"/>
                </a:rPr>
                <a:t> месяцев 2016 г.</a:t>
              </a:r>
              <a:endParaRPr lang="ru-RU" sz="1100" b="1" dirty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>
            <a:off x="107504" y="908720"/>
            <a:ext cx="8762874" cy="0"/>
          </a:xfrm>
          <a:prstGeom prst="line">
            <a:avLst/>
          </a:prstGeom>
          <a:ln w="22225">
            <a:solidFill>
              <a:srgbClr val="005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17912377"/>
              </p:ext>
            </p:extLst>
          </p:nvPr>
        </p:nvGraphicFramePr>
        <p:xfrm>
          <a:off x="179512" y="4149080"/>
          <a:ext cx="6413187" cy="334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167864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6B7CA-084B-4EFC-87B8-F5DDE1C9756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32151601"/>
              </p:ext>
            </p:extLst>
          </p:nvPr>
        </p:nvGraphicFramePr>
        <p:xfrm>
          <a:off x="611188" y="701675"/>
          <a:ext cx="8208962" cy="553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3528" y="142129"/>
            <a:ext cx="7345362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99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99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99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99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rgbClr val="0099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0099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0099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0099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500">
                <a:solidFill>
                  <a:srgbClr val="009900"/>
                </a:solidFill>
                <a:latin typeface="Arial" charset="0"/>
              </a:defRPr>
            </a:lvl9pPr>
          </a:lstStyle>
          <a:p>
            <a:pPr marL="476250" indent="-476250" eaLnBrk="1" hangingPunct="1">
              <a:defRPr/>
            </a:pPr>
            <a:r>
              <a:rPr lang="ru-RU" altLang="ru-RU" sz="2200" b="1" kern="0" dirty="0" smtClean="0">
                <a:solidFill>
                  <a:schemeClr val="accent2">
                    <a:lumMod val="10000"/>
                  </a:schemeClr>
                </a:solidFill>
                <a:latin typeface="Century Gothic" pitchFamily="34" charset="0"/>
              </a:rPr>
              <a:t>Валовой региональный продукт, млрд рублей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7504" y="620688"/>
            <a:ext cx="8762874" cy="0"/>
          </a:xfrm>
          <a:prstGeom prst="line">
            <a:avLst/>
          </a:prstGeom>
          <a:ln w="22225">
            <a:solidFill>
              <a:srgbClr val="0056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3644095"/>
              </p:ext>
            </p:extLst>
          </p:nvPr>
        </p:nvGraphicFramePr>
        <p:xfrm>
          <a:off x="331404" y="741057"/>
          <a:ext cx="8538974" cy="5712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577838" y="1795663"/>
            <a:ext cx="2066129" cy="58477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itchFamily="34" charset="0"/>
              </a:rPr>
              <a:t>За 10 лет ВРП вырос в 2,2 раза </a:t>
            </a:r>
            <a:endParaRPr lang="ru-RU" sz="11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09088" y="1044025"/>
            <a:ext cx="2066129" cy="58477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itchFamily="34" charset="0"/>
              </a:rPr>
              <a:t>Доля инвестиций в ВРП – 29%</a:t>
            </a:r>
            <a:endParaRPr lang="ru-RU" sz="11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99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резентайия ЦПО\Презентация Центра профессиональной ориентации лиц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544"/>
            <a:ext cx="9186863" cy="690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6381328"/>
            <a:ext cx="6400800" cy="337592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г. Тюмень 2016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627784" y="116632"/>
            <a:ext cx="6400800" cy="337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 smtClean="0">
                <a:solidFill>
                  <a:schemeClr val="tx1"/>
                </a:solidFill>
              </a:rPr>
              <a:t>ГАУ ТО ЦЗН г.Тюмени и Тюменского района</a:t>
            </a:r>
            <a:endParaRPr lang="ru-RU" sz="2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192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резентайия ЦПО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0162"/>
            <a:ext cx="9144000" cy="68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187624" y="274638"/>
            <a:ext cx="7499176" cy="99412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dirty="0" smtClean="0">
                <a:solidFill>
                  <a:srgbClr val="662483"/>
                </a:solidFill>
                <a:latin typeface="Arial Black" pitchFamily="34" charset="0"/>
              </a:rPr>
              <a:t>Задача Центра:</a:t>
            </a:r>
            <a:endParaRPr lang="ru-RU" dirty="0">
              <a:solidFill>
                <a:srgbClr val="662483"/>
              </a:solidFill>
              <a:latin typeface="Arial Black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259632" y="1600201"/>
            <a:ext cx="7128792" cy="406104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Создать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все необходимые условия для того, чтобы жители Тюменской области могли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получать представления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о настоящем и будущем отраслей экономики, о предприятиях и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организациях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профессионального образования, об отдельных профессиях и спросе на соответствующих работников со стороны работодателей.</a:t>
            </a:r>
          </a:p>
        </p:txBody>
      </p:sp>
    </p:spTree>
    <p:extLst>
      <p:ext uri="{BB962C8B-B14F-4D97-AF65-F5344CB8AC3E}">
        <p14:creationId xmlns:p14="http://schemas.microsoft.com/office/powerpoint/2010/main" xmlns="" val="16361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Desktop\Презентайия ЦПО\Презентация ЦПО пректы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54" y="-52388"/>
            <a:ext cx="9156700" cy="691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274638"/>
            <a:ext cx="7499176" cy="994122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rgbClr val="662483"/>
                </a:solidFill>
                <a:latin typeface="Arial Black" pitchFamily="34" charset="0"/>
              </a:rPr>
              <a:t>Реализация мероприятий и проектов</a:t>
            </a:r>
            <a:endParaRPr lang="ru-RU" b="1" dirty="0">
              <a:solidFill>
                <a:srgbClr val="662483"/>
              </a:solidFill>
              <a:latin typeface="Arial Black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259632" y="1600200"/>
            <a:ext cx="6984776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Job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-кафе» 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«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Job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-библиотека» 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«Здесь и сейчас»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Перспектива» 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Клуб «Профактив»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marL="0" indent="0"/>
            <a:r>
              <a:rPr lang="ru-RU" sz="2800" dirty="0" smtClean="0">
                <a:latin typeface="Arial" pitchFamily="34" charset="0"/>
                <a:cs typeface="Arial" pitchFamily="34" charset="0"/>
              </a:rPr>
              <a:t>  «Летний лагерь-территория   </a:t>
            </a:r>
          </a:p>
          <a:p>
            <a:pPr marL="0" indent="0"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     профориентации» </a:t>
            </a:r>
          </a:p>
          <a:p>
            <a:pPr marL="0" indent="0"/>
            <a:r>
              <a:rPr lang="ru-RU" sz="2800" dirty="0" smtClean="0">
                <a:latin typeface="Arial" pitchFamily="34" charset="0"/>
                <a:cs typeface="Arial" pitchFamily="34" charset="0"/>
              </a:rPr>
              <a:t>  «ПрофиБудуЯ!»</a:t>
            </a:r>
          </a:p>
          <a:p>
            <a:pPr marL="0" indent="0"/>
            <a:r>
              <a:rPr lang="ru-RU" sz="2800" dirty="0" smtClean="0">
                <a:latin typeface="Arial" pitchFamily="34" charset="0"/>
                <a:cs typeface="Arial" pitchFamily="34" charset="0"/>
              </a:rPr>
              <a:t>  «День занятости молодежи»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2800" dirty="0">
              <a:latin typeface="Futura New Book" pitchFamily="34" charset="0"/>
            </a:endParaRPr>
          </a:p>
        </p:txBody>
      </p:sp>
      <p:pic>
        <p:nvPicPr>
          <p:cNvPr id="7" name="Picture 4" descr="C:\Users\User\Desktop\Презентайия ЦПО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229891"/>
            <a:ext cx="1080120" cy="111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890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Презентайия ЦПО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Презентайия ЦПО\картинки\2\IMG_8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155015"/>
            <a:ext cx="2160000" cy="13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User\Desktop\Презентайия ЦПО\картинки\2\IMG_49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35" b="6673"/>
          <a:stretch/>
        </p:blipFill>
        <p:spPr bwMode="auto">
          <a:xfrm>
            <a:off x="3996176" y="5155015"/>
            <a:ext cx="2160000" cy="13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User\Desktop\Презентайия ЦПО\картинки\2\IMG_49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55194" y="3932075"/>
            <a:ext cx="302653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C:\Users\User\Desktop\Презентайия ЦПО\картинки\2\IMG_50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696" y="278630"/>
            <a:ext cx="2160000" cy="13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9" descr="C:\Users\User\Desktop\Презентайия ЦПО\картинки\2\IMG_50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464" y="278629"/>
            <a:ext cx="2160000" cy="13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 descr="C:\Users\User\Desktop\Презентайия ЦПО\картинки\2\IMG_50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7272" y="1857926"/>
            <a:ext cx="2160000" cy="13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5" descr="C:\Users\User\Desktop\Презентайия ЦПО\картинки\2\IMG_511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22" r="4722"/>
          <a:stretch/>
        </p:blipFill>
        <p:spPr bwMode="auto">
          <a:xfrm rot="5400000">
            <a:off x="942027" y="740251"/>
            <a:ext cx="308324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" descr="C:\Users\User\Desktop\Презентайия ЦПО\картинки\2\IMG_524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77896"/>
            <a:ext cx="2160000" cy="137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1" descr="C:\Users\User\Desktop\Презентайия ЦПО\картинки\2\IMG_525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4555" y="2319547"/>
            <a:ext cx="308324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386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1363</TotalTime>
  <Words>660</Words>
  <Application>Microsoft Office PowerPoint</Application>
  <PresentationFormat>Экран (4:3)</PresentationFormat>
  <Paragraphs>87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Регион, комфортный для бизнеса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Станция 150</cp:lastModifiedBy>
  <cp:revision>114</cp:revision>
  <dcterms:created xsi:type="dcterms:W3CDTF">2015-09-09T06:25:04Z</dcterms:created>
  <dcterms:modified xsi:type="dcterms:W3CDTF">2017-06-14T06:45:45Z</dcterms:modified>
</cp:coreProperties>
</file>