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sldIdLst>
    <p:sldId id="260" r:id="rId2"/>
    <p:sldId id="257" r:id="rId3"/>
    <p:sldId id="258" r:id="rId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AD619FEF-F3A2-4EF7-A303-58FC1F336996}">
          <p14:sldIdLst>
            <p14:sldId id="260"/>
            <p14:sldId id="257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60" autoAdjust="0"/>
  </p:normalViewPr>
  <p:slideViewPr>
    <p:cSldViewPr>
      <p:cViewPr>
        <p:scale>
          <a:sx n="100" d="100"/>
          <a:sy n="100" d="100"/>
        </p:scale>
        <p:origin x="-190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5751A-D2A0-4A4B-B14C-CEC159AD93AB}" type="datetimeFigureOut">
              <a:rPr lang="ru-RU" smtClean="0"/>
              <a:t>13.06.2017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D16CB-84F9-45E1-B657-DA3ECF0162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075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F10158-D194-44BE-85D9-77CAA89F70BA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F10158-D194-44BE-85D9-77CAA89F70BA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83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62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108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301625" y="3925888"/>
            <a:ext cx="8540750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D5B7E89-E938-45E8-B018-32D6B426B2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33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35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18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17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00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186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9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19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868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55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763688" y="6237312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" name="Picture 3" descr="Герб ФС"/>
          <p:cNvPicPr>
            <a:picLocks noChangeAspect="1" noChangeArrowheads="1"/>
          </p:cNvPicPr>
          <p:nvPr/>
        </p:nvPicPr>
        <p:blipFill>
          <a:blip r:embed="rId3" cstate="print">
            <a:lum bright="-8000" contrast="34000"/>
          </a:blip>
          <a:srcRect/>
          <a:stretch>
            <a:fillRect/>
          </a:stretch>
        </p:blipFill>
        <p:spPr bwMode="auto">
          <a:xfrm>
            <a:off x="7596336" y="404664"/>
            <a:ext cx="976264" cy="9933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5312647" y="548679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Федеральная служба </a:t>
            </a:r>
          </a:p>
          <a:p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по надзору в сфере транспорта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63688" y="2204864"/>
            <a:ext cx="59046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Контроль за соблюдением требований Технического регламента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Таможенного союза «Безопасность автомобильных дорог»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93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972" y="0"/>
            <a:ext cx="913670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25834" y="1268760"/>
            <a:ext cx="9721080" cy="36004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Контроль за соблюдением требований Технического регламента </a:t>
            </a:r>
            <a:r>
              <a:rPr lang="en-US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Таможенного </a:t>
            </a:r>
            <a:r>
              <a:rPr lang="ru-RU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союза «Безопасность автомобильных дорог»</a:t>
            </a:r>
            <a:r>
              <a:rPr lang="ru-RU" sz="2000" dirty="0">
                <a:latin typeface="Georgia" panose="02040502050405020303" pitchFamily="18" charset="0"/>
              </a:rPr>
              <a:t/>
            </a:r>
            <a:br>
              <a:rPr lang="ru-RU" sz="2000" dirty="0">
                <a:latin typeface="Georgia" panose="02040502050405020303" pitchFamily="18" charset="0"/>
              </a:rPr>
            </a:b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915846" y="6245225"/>
            <a:ext cx="2289175" cy="476250"/>
          </a:xfrm>
        </p:spPr>
        <p:txBody>
          <a:bodyPr/>
          <a:lstStyle/>
          <a:p>
            <a:fld id="{1B7F3E7A-9639-4EC5-A868-9D141388A48B}" type="slidenum">
              <a:rPr lang="ru-RU" smtClean="0"/>
              <a:pPr/>
              <a:t>2</a:t>
            </a:fld>
            <a:endParaRPr lang="ru-RU" dirty="0" smtClean="0"/>
          </a:p>
        </p:txBody>
      </p:sp>
      <p:pic>
        <p:nvPicPr>
          <p:cNvPr id="6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5410" y="232127"/>
            <a:ext cx="648072" cy="659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974927" y="332656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Федеральная служба по надзору в сфере транспорта</a:t>
            </a:r>
            <a:endParaRPr lang="ru-RU" sz="16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3927" y="1772816"/>
            <a:ext cx="3813000" cy="1043768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выполнения работ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ремонту и содержанию автомобильных дорог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93159" y="1772816"/>
            <a:ext cx="3842344" cy="1043767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за качеством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дорожно-строительных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материалов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изделий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409008" y="3025820"/>
            <a:ext cx="2265966" cy="1800200"/>
          </a:xfrm>
          <a:prstGeom prst="downArrow">
            <a:avLst/>
          </a:prstGeom>
          <a:ln>
            <a:solidFill>
              <a:schemeClr val="bg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КоАП РФ</a:t>
            </a:r>
          </a:p>
          <a:p>
            <a:pPr algn="ctr"/>
            <a:r>
              <a:rPr lang="ru-RU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</a:t>
            </a:r>
            <a:r>
              <a:rPr lang="ru-RU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т. 14.43</a:t>
            </a:r>
          </a:p>
          <a:p>
            <a:pPr algn="ctr"/>
            <a:r>
              <a:rPr lang="ru-RU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ст. 19.5 ч. 1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5381348" y="3025820"/>
            <a:ext cx="2265966" cy="1800200"/>
          </a:xfrm>
          <a:prstGeom prst="downArrow">
            <a:avLst/>
          </a:prstGeom>
          <a:ln>
            <a:solidFill>
              <a:schemeClr val="bg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КоАП РФ</a:t>
            </a:r>
          </a:p>
          <a:p>
            <a:pPr algn="ctr"/>
            <a:r>
              <a:rPr lang="en-US" sz="105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</a:t>
            </a:r>
            <a:r>
              <a:rPr lang="ru-RU" sz="105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</a:t>
            </a:r>
            <a:r>
              <a:rPr lang="ru-RU" sz="105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. 14.43</a:t>
            </a:r>
          </a:p>
          <a:p>
            <a:pPr algn="ctr"/>
            <a:r>
              <a:rPr lang="en-US" sz="105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</a:t>
            </a:r>
            <a:r>
              <a:rPr lang="ru-RU" sz="105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</a:t>
            </a:r>
            <a:r>
              <a:rPr lang="ru-RU" sz="105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. 14.44</a:t>
            </a:r>
          </a:p>
          <a:p>
            <a:pPr algn="ctr"/>
            <a:r>
              <a:rPr lang="en-US" sz="105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</a:t>
            </a:r>
            <a:r>
              <a:rPr lang="ru-RU" sz="105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</a:t>
            </a:r>
            <a:r>
              <a:rPr lang="ru-RU" sz="105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. 14.45</a:t>
            </a:r>
          </a:p>
          <a:p>
            <a:pPr algn="ctr"/>
            <a:r>
              <a:rPr lang="en-US" sz="105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</a:t>
            </a:r>
            <a:r>
              <a:rPr lang="ru-RU" sz="105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</a:t>
            </a:r>
            <a:r>
              <a:rPr lang="ru-RU" sz="105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. 14.46</a:t>
            </a:r>
          </a:p>
          <a:p>
            <a:pPr algn="ctr"/>
            <a:r>
              <a:rPr lang="en-US" sz="105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</a:t>
            </a:r>
            <a:r>
              <a:rPr lang="ru-RU" sz="105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</a:t>
            </a:r>
            <a:r>
              <a:rPr lang="ru-RU" sz="105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. 14.47</a:t>
            </a:r>
          </a:p>
          <a:p>
            <a:pPr algn="ctr"/>
            <a:r>
              <a:rPr lang="en-US" sz="105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</a:t>
            </a:r>
            <a:r>
              <a:rPr lang="ru-RU" sz="105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</a:t>
            </a:r>
            <a:r>
              <a:rPr lang="ru-RU" sz="105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. 14.48</a:t>
            </a:r>
          </a:p>
          <a:p>
            <a:pPr algn="ctr"/>
            <a:r>
              <a:rPr lang="ru-RU" sz="105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</a:t>
            </a:r>
            <a:r>
              <a:rPr lang="ru-RU" sz="105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т. 19.5 ч. 15 </a:t>
            </a:r>
            <a:endParaRPr lang="ru-RU" sz="105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35491" y="4896569"/>
            <a:ext cx="2468287" cy="79007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Владельцы автомобильных дорог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358234" y="5805263"/>
            <a:ext cx="2469851" cy="77167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Подрядные организации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33927" y="5774015"/>
            <a:ext cx="2469851" cy="80292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Изготовители (продавцы) дорожно-строительных материалов и изделий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375746" y="4896570"/>
            <a:ext cx="2434826" cy="75249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Подрядные организации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983166" y="4889300"/>
            <a:ext cx="2452338" cy="75976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Органы по сертификации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983166" y="5805265"/>
            <a:ext cx="2452338" cy="77167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Испытательные лаборатории</a:t>
            </a:r>
          </a:p>
        </p:txBody>
      </p:sp>
    </p:spTree>
    <p:extLst>
      <p:ext uri="{BB962C8B-B14F-4D97-AF65-F5344CB8AC3E}">
        <p14:creationId xmlns:p14="http://schemas.microsoft.com/office/powerpoint/2010/main" val="110697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25834" y="1268760"/>
            <a:ext cx="9721080" cy="36004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требований Технического регламента Таможенного союза «Безопасность автомобильных дорог»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6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5410" y="232127"/>
            <a:ext cx="648072" cy="659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974927" y="332656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Федеральная служба по надзору в сфере транспорта</a:t>
            </a:r>
            <a:endParaRPr lang="ru-RU" sz="16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71922" y="1958549"/>
            <a:ext cx="3152720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Ст. 14.43 «Нарушение требований технических регламентов»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69268" y="2636304"/>
            <a:ext cx="3155055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Ст. 14.44 «</a:t>
            </a:r>
            <a:r>
              <a:rPr lang="ru-RU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Недостоверное декларирование соответствия продукции</a:t>
            </a:r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»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515" y="3327201"/>
            <a:ext cx="3168349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Ст. </a:t>
            </a:r>
            <a:r>
              <a:rPr lang="ru-RU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14.45 «Нарушение порядка реализации </a:t>
            </a:r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продукции»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9516" y="3993182"/>
            <a:ext cx="3168348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Ст. </a:t>
            </a:r>
            <a:r>
              <a:rPr lang="ru-RU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14.46 «Нарушение порядка маркировки </a:t>
            </a:r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продукции»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79515" y="4689140"/>
            <a:ext cx="3168349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Ст. </a:t>
            </a:r>
            <a:r>
              <a:rPr lang="ru-RU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14.47 «Нарушение правил выполнения работ по </a:t>
            </a:r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сертификации»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79516" y="5418906"/>
            <a:ext cx="3168348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Ст. </a:t>
            </a:r>
            <a:r>
              <a:rPr lang="ru-RU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14.48 «Представление недостоверных результатов исследований (испытаний</a:t>
            </a:r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)»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79516" y="6093296"/>
            <a:ext cx="3168348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Ч. 15 Ст. 19.5 </a:t>
            </a:r>
            <a:r>
              <a:rPr lang="ru-RU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«Невыполнение в срок законного </a:t>
            </a:r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предписания»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228183" y="1958547"/>
            <a:ext cx="2416319" cy="5040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До 1 000 000 рублей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28183" y="2636303"/>
            <a:ext cx="2422026" cy="5040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До 1 000 000 рублей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228183" y="3327201"/>
            <a:ext cx="2422026" cy="5040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До 300 000 рублей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233890" y="4010111"/>
            <a:ext cx="2416319" cy="5040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До 1 000 000 рублей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233890" y="4723792"/>
            <a:ext cx="2416319" cy="5040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До 1 000 000 рублей</a:t>
            </a: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213228"/>
            <a:ext cx="2686199" cy="1593766"/>
          </a:xfrm>
          <a:prstGeom prst="rect">
            <a:avLst/>
          </a:prstGeom>
        </p:spPr>
      </p:pic>
      <p:sp>
        <p:nvSpPr>
          <p:cNvPr id="32" name="Скругленный прямоугольник 31"/>
          <p:cNvSpPr/>
          <p:nvPr/>
        </p:nvSpPr>
        <p:spPr>
          <a:xfrm>
            <a:off x="6233890" y="5418906"/>
            <a:ext cx="2416319" cy="5040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До 500 000 рублей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233890" y="6093296"/>
            <a:ext cx="2416319" cy="5040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До 500 000 рублей</a:t>
            </a:r>
          </a:p>
        </p:txBody>
      </p:sp>
    </p:spTree>
    <p:extLst>
      <p:ext uri="{BB962C8B-B14F-4D97-AF65-F5344CB8AC3E}">
        <p14:creationId xmlns:p14="http://schemas.microsoft.com/office/powerpoint/2010/main" val="254353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1323</TotalTime>
  <Words>222</Words>
  <Application>Microsoft Office PowerPoint</Application>
  <PresentationFormat>Экран (4:3)</PresentationFormat>
  <Paragraphs>45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Контроль за соблюдением требований Технического регламента  Таможенного союза «Безопасность автомобильных дорог» </vt:lpstr>
      <vt:lpstr>Контроль за соблюдением требований Технического регламента Таможенного союза «Безопасность автомобильных дорог»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в сфере дорожного хозяйства </dc:title>
  <dc:creator>Лесняк Роман Николаевич</dc:creator>
  <cp:lastModifiedBy>Махарадзе Дато Ревазович</cp:lastModifiedBy>
  <cp:revision>72</cp:revision>
  <cp:lastPrinted>2017-06-07T12:34:34Z</cp:lastPrinted>
  <dcterms:created xsi:type="dcterms:W3CDTF">2016-11-16T11:50:49Z</dcterms:created>
  <dcterms:modified xsi:type="dcterms:W3CDTF">2017-06-13T11:30:19Z</dcterms:modified>
</cp:coreProperties>
</file>