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0" r:id="rId2"/>
    <p:sldId id="274" r:id="rId3"/>
    <p:sldId id="279" r:id="rId4"/>
    <p:sldId id="282" r:id="rId5"/>
    <p:sldId id="283" r:id="rId6"/>
    <p:sldId id="284" r:id="rId7"/>
    <p:sldId id="286" r:id="rId8"/>
    <p:sldId id="275" r:id="rId9"/>
    <p:sldId id="277" r:id="rId10"/>
    <p:sldId id="280" r:id="rId11"/>
    <p:sldId id="289" r:id="rId12"/>
    <p:sldId id="290" r:id="rId13"/>
    <p:sldId id="291" r:id="rId14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3899" autoAdjust="0"/>
  </p:normalViewPr>
  <p:slideViewPr>
    <p:cSldViewPr snapToGrid="0">
      <p:cViewPr varScale="1">
        <p:scale>
          <a:sx n="64" d="100"/>
          <a:sy n="64" d="100"/>
        </p:scale>
        <p:origin x="632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7" d="100"/>
          <a:sy n="47" d="100"/>
        </p:scale>
        <p:origin x="2792" y="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image" Target="../media/image24.emf"/><Relationship Id="rId4" Type="http://schemas.openxmlformats.org/officeDocument/2006/relationships/image" Target="../media/image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DEAC50-58F4-4128-9645-DC0D98C6BA01}" type="datetimeFigureOut">
              <a:rPr lang="ru-RU" smtClean="0"/>
              <a:t>14.06.2017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D190D1-3C85-4C2C-85B8-A0A8E4347B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4375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190D1-3C85-4C2C-85B8-A0A8E4347B3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800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190D1-3C85-4C2C-85B8-A0A8E4347B3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715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190D1-3C85-4C2C-85B8-A0A8E4347B3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36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190D1-3C85-4C2C-85B8-A0A8E4347B3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22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EE64C-5DE9-4DE6-8176-7F42E8B7376B}" type="datetimeFigureOut">
              <a:rPr lang="ru-RU" smtClean="0"/>
              <a:t>14.06.2017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A1B7-51D8-4563-B925-99DC4A5675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69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EE64C-5DE9-4DE6-8176-7F42E8B7376B}" type="datetimeFigureOut">
              <a:rPr lang="ru-RU" smtClean="0"/>
              <a:t>14.06.2017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A1B7-51D8-4563-B925-99DC4A5675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209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EE64C-5DE9-4DE6-8176-7F42E8B7376B}" type="datetimeFigureOut">
              <a:rPr lang="ru-RU" smtClean="0"/>
              <a:t>14.06.2017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A1B7-51D8-4563-B925-99DC4A5675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30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EE64C-5DE9-4DE6-8176-7F42E8B7376B}" type="datetimeFigureOut">
              <a:rPr lang="ru-RU" smtClean="0"/>
              <a:t>14.06.2017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A1B7-51D8-4563-B925-99DC4A5675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534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EE64C-5DE9-4DE6-8176-7F42E8B7376B}" type="datetimeFigureOut">
              <a:rPr lang="ru-RU" smtClean="0"/>
              <a:t>14.06.2017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A1B7-51D8-4563-B925-99DC4A5675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811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EE64C-5DE9-4DE6-8176-7F42E8B7376B}" type="datetimeFigureOut">
              <a:rPr lang="ru-RU" smtClean="0"/>
              <a:t>14.06.2017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A1B7-51D8-4563-B925-99DC4A5675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324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EE64C-5DE9-4DE6-8176-7F42E8B7376B}" type="datetimeFigureOut">
              <a:rPr lang="ru-RU" smtClean="0"/>
              <a:t>14.06.2017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A1B7-51D8-4563-B925-99DC4A5675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986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EE64C-5DE9-4DE6-8176-7F42E8B7376B}" type="datetimeFigureOut">
              <a:rPr lang="ru-RU" smtClean="0"/>
              <a:t>14.06.2017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A1B7-51D8-4563-B925-99DC4A5675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576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EE64C-5DE9-4DE6-8176-7F42E8B7376B}" type="datetimeFigureOut">
              <a:rPr lang="ru-RU" smtClean="0"/>
              <a:t>14.06.2017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A1B7-51D8-4563-B925-99DC4A5675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954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EE64C-5DE9-4DE6-8176-7F42E8B7376B}" type="datetimeFigureOut">
              <a:rPr lang="ru-RU" smtClean="0"/>
              <a:t>14.06.2017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A1B7-51D8-4563-B925-99DC4A5675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413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EE64C-5DE9-4DE6-8176-7F42E8B7376B}" type="datetimeFigureOut">
              <a:rPr lang="ru-RU" smtClean="0"/>
              <a:t>14.06.2017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A1B7-51D8-4563-B925-99DC4A5675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669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EE64C-5DE9-4DE6-8176-7F42E8B7376B}" type="datetimeFigureOut">
              <a:rPr lang="ru-RU" smtClean="0"/>
              <a:t>14.06.2017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6A1B7-51D8-4563-B925-99DC4A5675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297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emf"/><Relationship Id="rId11" Type="http://schemas.openxmlformats.org/officeDocument/2006/relationships/image" Target="../media/image27.emf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4.bin"/><Relationship Id="rId4" Type="http://schemas.openxmlformats.org/officeDocument/2006/relationships/image" Target="../media/image24.emf"/><Relationship Id="rId9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0688" y="221867"/>
            <a:ext cx="8870623" cy="2878618"/>
          </a:xfrm>
        </p:spPr>
        <p:txBody>
          <a:bodyPr anchor="ctr">
            <a:noAutofit/>
          </a:bodyPr>
          <a:lstStyle/>
          <a:p>
            <a:r>
              <a:rPr lang="ru-RU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Опытно-экспериментальные работы по оценке эффективности применения нового противогололёдного материала «АнтиАйс» на объектах ГК «АВТОДОР»</a:t>
            </a:r>
            <a:endParaRPr lang="ru-RU" sz="3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8" name="Picture 2" descr="Анти-ай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95" y="5749816"/>
            <a:ext cx="2938319" cy="101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Пермсоль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597" y="5902051"/>
            <a:ext cx="183832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397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335512" y="1156595"/>
            <a:ext cx="2620618" cy="37665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243100" y="1156594"/>
            <a:ext cx="2532997" cy="37665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996359" y="1156595"/>
            <a:ext cx="2620618" cy="37665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609600" y="0"/>
            <a:ext cx="10972800" cy="6971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6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СЕРТИФИКАЦИЯ ПРОДУКЦИИ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89567" y="1156594"/>
            <a:ext cx="2620618" cy="37665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4063489"/>
              </p:ext>
            </p:extLst>
          </p:nvPr>
        </p:nvGraphicFramePr>
        <p:xfrm>
          <a:off x="589568" y="1185628"/>
          <a:ext cx="2620617" cy="3708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8" name="Acrobat Document" r:id="rId3" imgW="3777861" imgH="5346331" progId="AcroExch.Document.DC">
                  <p:embed/>
                </p:oleObj>
              </mc:Choice>
              <mc:Fallback>
                <p:oleObj name="Acrobat Document" r:id="rId3" imgW="3777861" imgH="534633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9568" y="1185628"/>
                        <a:ext cx="2620617" cy="37085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8072346"/>
              </p:ext>
            </p:extLst>
          </p:nvPr>
        </p:nvGraphicFramePr>
        <p:xfrm>
          <a:off x="3335512" y="1185628"/>
          <a:ext cx="2620617" cy="3708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9" name="Acrobat Document" r:id="rId5" imgW="3777861" imgH="5346331" progId="AcroExch.Document.DC">
                  <p:embed/>
                </p:oleObj>
              </mc:Choice>
              <mc:Fallback>
                <p:oleObj name="Acrobat Document" r:id="rId5" imgW="3777861" imgH="534633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35512" y="1185628"/>
                        <a:ext cx="2620617" cy="37085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2" descr="Анти-айс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56" y="5743585"/>
            <a:ext cx="2938319" cy="101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8348226"/>
              </p:ext>
            </p:extLst>
          </p:nvPr>
        </p:nvGraphicFramePr>
        <p:xfrm>
          <a:off x="6066788" y="916162"/>
          <a:ext cx="2892780" cy="41643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0" name="Acrobat Document" r:id="rId8" imgW="3777861" imgH="5346331" progId="AcroExch.Document.DC">
                  <p:embed/>
                </p:oleObj>
              </mc:Choice>
              <mc:Fallback>
                <p:oleObj name="Acrobat Document" r:id="rId8" imgW="3777861" imgH="5346331" progId="AcroExch.Document.DC">
                  <p:embed/>
                  <p:pic>
                    <p:nvPicPr>
                      <p:cNvPr id="12" name="Объект 1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066788" y="916162"/>
                        <a:ext cx="2892780" cy="41643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4111205"/>
              </p:ext>
            </p:extLst>
          </p:nvPr>
        </p:nvGraphicFramePr>
        <p:xfrm>
          <a:off x="9013570" y="1168436"/>
          <a:ext cx="2586195" cy="36597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1" name="Acrobat Document" r:id="rId10" imgW="3777861" imgH="5346331" progId="AcroExch.Document.DC">
                  <p:embed/>
                </p:oleObj>
              </mc:Choice>
              <mc:Fallback>
                <p:oleObj name="Acrobat Document" r:id="rId10" imgW="3777861" imgH="5346331" progId="AcroExch.Document.DC">
                  <p:embed/>
                  <p:pic>
                    <p:nvPicPr>
                      <p:cNvPr id="8" name="Объект 7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013570" y="1168436"/>
                        <a:ext cx="2586195" cy="36597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4315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609600" y="0"/>
            <a:ext cx="10972800" cy="6971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6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РЕАЛЬНАЯ АЛЬТЕРНАТИВА ПЕСКО-СОЛИ – «АнтиАйс»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5110078"/>
              </p:ext>
            </p:extLst>
          </p:nvPr>
        </p:nvGraphicFramePr>
        <p:xfrm>
          <a:off x="1508289" y="768482"/>
          <a:ext cx="8740316" cy="45159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29395">
                  <a:extLst>
                    <a:ext uri="{9D8B030D-6E8A-4147-A177-3AD203B41FA5}">
                      <a16:colId xmlns:a16="http://schemas.microsoft.com/office/drawing/2014/main" val="2069183283"/>
                    </a:ext>
                  </a:extLst>
                </a:gridCol>
                <a:gridCol w="1416704">
                  <a:extLst>
                    <a:ext uri="{9D8B030D-6E8A-4147-A177-3AD203B41FA5}">
                      <a16:colId xmlns:a16="http://schemas.microsoft.com/office/drawing/2014/main" val="3246762217"/>
                    </a:ext>
                  </a:extLst>
                </a:gridCol>
                <a:gridCol w="1394217">
                  <a:extLst>
                    <a:ext uri="{9D8B030D-6E8A-4147-A177-3AD203B41FA5}">
                      <a16:colId xmlns:a16="http://schemas.microsoft.com/office/drawing/2014/main" val="131374859"/>
                    </a:ext>
                  </a:extLst>
                </a:gridCol>
              </a:tblGrid>
              <a:tr h="437751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ПГМ, ГСМ</a:t>
                      </a:r>
                      <a:endParaRPr lang="ru-RU" sz="2000" b="1" i="1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ПСС</a:t>
                      </a:r>
                      <a:endParaRPr lang="ru-RU" sz="2000" b="1" i="1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АнтиАйс</a:t>
                      </a:r>
                      <a:endParaRPr lang="ru-RU" sz="2000" b="1" i="1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231474387"/>
                  </a:ext>
                </a:extLst>
              </a:tr>
              <a:tr h="370744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Средняя цена, руб./т</a:t>
                      </a:r>
                      <a:endParaRPr lang="ru-RU" sz="20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2 000</a:t>
                      </a:r>
                      <a:endParaRPr lang="ru-RU" sz="20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12 000</a:t>
                      </a:r>
                      <a:endParaRPr lang="ru-RU" sz="20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02306501"/>
                  </a:ext>
                </a:extLst>
              </a:tr>
              <a:tr h="370744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Норма внесения, г/м</a:t>
                      </a:r>
                      <a:r>
                        <a:rPr lang="ru-RU" sz="2000" u="none" strike="noStrike" baseline="30000" dirty="0">
                          <a:solidFill>
                            <a:srgbClr val="0070C0"/>
                          </a:solidFill>
                          <a:effectLst/>
                        </a:rPr>
                        <a:t>2</a:t>
                      </a:r>
                      <a:endParaRPr lang="ru-RU" sz="2000" b="0" i="0" u="none" strike="noStrike" baseline="300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300</a:t>
                      </a:r>
                      <a:endParaRPr lang="ru-RU" sz="20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50</a:t>
                      </a:r>
                      <a:endParaRPr lang="ru-RU" sz="20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054531220"/>
                  </a:ext>
                </a:extLst>
              </a:tr>
              <a:tr h="370744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Цена ПГМ на 1 м</a:t>
                      </a:r>
                      <a:r>
                        <a:rPr lang="ru-RU" sz="2000" u="none" strike="noStrike" baseline="30000" dirty="0">
                          <a:solidFill>
                            <a:srgbClr val="0070C0"/>
                          </a:solidFill>
                          <a:effectLst/>
                        </a:rPr>
                        <a:t>2</a:t>
                      </a:r>
                      <a:r>
                        <a:rPr lang="ru-RU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, руб./м</a:t>
                      </a:r>
                      <a:r>
                        <a:rPr lang="ru-RU" sz="2000" u="none" strike="noStrike" baseline="30000" dirty="0">
                          <a:solidFill>
                            <a:srgbClr val="0070C0"/>
                          </a:solidFill>
                          <a:effectLst/>
                        </a:rPr>
                        <a:t>2</a:t>
                      </a:r>
                      <a:endParaRPr lang="ru-RU" sz="2000" b="0" i="0" u="none" strike="noStrike" baseline="300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0,60</a:t>
                      </a:r>
                      <a:endParaRPr lang="ru-RU" sz="20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0,60</a:t>
                      </a:r>
                      <a:endParaRPr lang="ru-RU" sz="20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21411667"/>
                  </a:ext>
                </a:extLst>
              </a:tr>
              <a:tr h="370744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Кол-во маршрутов*, маршрутов/1 км</a:t>
                      </a:r>
                      <a:endParaRPr lang="ru-RU" sz="20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>
                          <a:solidFill>
                            <a:srgbClr val="0070C0"/>
                          </a:solidFill>
                          <a:effectLst/>
                        </a:rPr>
                        <a:t>1,35</a:t>
                      </a:r>
                      <a:endParaRPr lang="ru-RU" sz="2000" b="0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0,225</a:t>
                      </a:r>
                      <a:endParaRPr lang="ru-RU" sz="20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277485403"/>
                  </a:ext>
                </a:extLst>
              </a:tr>
              <a:tr h="370744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ГСМ на  обработку 1 км дороги*, руб./км</a:t>
                      </a:r>
                      <a:endParaRPr lang="ru-RU" sz="20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>
                          <a:solidFill>
                            <a:srgbClr val="0070C0"/>
                          </a:solidFill>
                          <a:effectLst/>
                        </a:rPr>
                        <a:t>13</a:t>
                      </a:r>
                      <a:endParaRPr lang="ru-RU" sz="2000" b="0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2</a:t>
                      </a:r>
                      <a:endParaRPr lang="ru-RU" sz="20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282864199"/>
                  </a:ext>
                </a:extLst>
              </a:tr>
              <a:tr h="370744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ИТОГО: </a:t>
                      </a:r>
                      <a:r>
                        <a:rPr lang="ru-RU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стоимость ПГМ + ГСМ на 1 км, руб./км</a:t>
                      </a:r>
                      <a:endParaRPr lang="ru-RU" sz="20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13 513</a:t>
                      </a:r>
                      <a:endParaRPr lang="ru-RU" sz="20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13 502</a:t>
                      </a:r>
                      <a:endParaRPr lang="ru-RU" sz="20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84812895"/>
                  </a:ext>
                </a:extLst>
              </a:tr>
              <a:tr h="370744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Материал, логистика, хранение</a:t>
                      </a:r>
                      <a:endParaRPr lang="ru-RU" sz="2000" b="1" i="1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ru-RU" sz="2000" b="0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ru-RU" sz="20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70087584"/>
                  </a:ext>
                </a:extLst>
              </a:tr>
              <a:tr h="370744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Объем ПГМ для обработки 1 км дороги, т/1 км</a:t>
                      </a:r>
                      <a:endParaRPr lang="ru-RU" sz="20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>
                          <a:solidFill>
                            <a:srgbClr val="0070C0"/>
                          </a:solidFill>
                          <a:effectLst/>
                        </a:rPr>
                        <a:t>6,75</a:t>
                      </a:r>
                      <a:endParaRPr lang="ru-RU" sz="2000" b="0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1,13</a:t>
                      </a:r>
                      <a:endParaRPr lang="ru-RU" sz="20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66517637"/>
                  </a:ext>
                </a:extLst>
              </a:tr>
              <a:tr h="370744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Количество ПГМ на 1 сезон,</a:t>
                      </a:r>
                      <a:r>
                        <a:rPr lang="ru-RU" sz="2000" u="none" strike="noStrike" baseline="0" dirty="0">
                          <a:solidFill>
                            <a:srgbClr val="0070C0"/>
                          </a:solidFill>
                          <a:effectLst/>
                        </a:rPr>
                        <a:t> т/1 км</a:t>
                      </a:r>
                      <a:endParaRPr lang="ru-RU" sz="20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135</a:t>
                      </a:r>
                      <a:endParaRPr lang="ru-RU" sz="20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23</a:t>
                      </a:r>
                      <a:endParaRPr lang="ru-RU" sz="20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77131595"/>
                  </a:ext>
                </a:extLst>
              </a:tr>
              <a:tr h="370744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Хранение 1 т в сезон  (7 мес.), руб./т</a:t>
                      </a:r>
                      <a:endParaRPr lang="ru-RU" sz="20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800</a:t>
                      </a:r>
                      <a:endParaRPr lang="ru-RU" sz="20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1200</a:t>
                      </a:r>
                      <a:endParaRPr lang="ru-RU" sz="20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85678995"/>
                  </a:ext>
                </a:extLst>
              </a:tr>
              <a:tr h="370744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ИТОГО: </a:t>
                      </a:r>
                      <a:r>
                        <a:rPr lang="ru-RU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1 км обработки, руб.</a:t>
                      </a:r>
                      <a:endParaRPr lang="ru-RU" sz="20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121 513</a:t>
                      </a:r>
                      <a:endParaRPr lang="ru-RU" sz="20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40 502</a:t>
                      </a:r>
                      <a:endParaRPr lang="ru-RU" sz="20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60268577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45995" y="5221181"/>
            <a:ext cx="38428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>
                <a:solidFill>
                  <a:schemeClr val="accent1"/>
                </a:solidFill>
              </a:rPr>
              <a:t>* С учётом загрузки машины типа КДМ (5 т)</a:t>
            </a:r>
          </a:p>
        </p:txBody>
      </p:sp>
      <p:pic>
        <p:nvPicPr>
          <p:cNvPr id="6" name="Picture 2" descr="Анти-ай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56" y="5743585"/>
            <a:ext cx="2938319" cy="101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83305" y="5743585"/>
            <a:ext cx="76789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/>
              <a:t>«АнтиАйс» </a:t>
            </a:r>
            <a:r>
              <a:rPr lang="ru-RU" sz="1600" dirty="0"/>
              <a:t>– </a:t>
            </a:r>
            <a:r>
              <a:rPr lang="ru-RU" sz="1600" b="1" dirty="0"/>
              <a:t>это две соли в одной грануле. Эффективный и экономичный </a:t>
            </a:r>
            <a:r>
              <a:rPr lang="ru-RU" sz="1600" b="1" dirty="0" err="1"/>
              <a:t>противогололёдный</a:t>
            </a:r>
            <a:r>
              <a:rPr lang="ru-RU" sz="1600" b="1" dirty="0"/>
              <a:t> материал, который является отличной заменой ПСС. Стоимость обработки 1 </a:t>
            </a:r>
            <a:r>
              <a:rPr lang="ru-RU" sz="1600" b="1" dirty="0" err="1"/>
              <a:t>кв.м</a:t>
            </a:r>
            <a:r>
              <a:rPr lang="ru-RU" sz="1600" b="1" dirty="0"/>
              <a:t> ПСС равно стоимости обработки ПГМ «АнтиАйс».</a:t>
            </a:r>
          </a:p>
        </p:txBody>
      </p:sp>
    </p:spTree>
    <p:extLst>
      <p:ext uri="{BB962C8B-B14F-4D97-AF65-F5344CB8AC3E}">
        <p14:creationId xmlns:p14="http://schemas.microsoft.com/office/powerpoint/2010/main" val="2381563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609600" y="0"/>
            <a:ext cx="10972800" cy="6971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6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РЕАЛЬНАЯ АЛЬТЕРНАТИВА ПЕСКО-СОЛИ – «АнтиАйс»</a:t>
            </a:r>
          </a:p>
        </p:txBody>
      </p:sp>
      <p:pic>
        <p:nvPicPr>
          <p:cNvPr id="6" name="Picture 2" descr="Анти-ай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56" y="5743585"/>
            <a:ext cx="2938319" cy="101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66785"/>
            <a:ext cx="10972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628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609600" y="0"/>
            <a:ext cx="10972800" cy="6971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6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РЕАЛЬНАЯ АЛЬТЕРНАТИВА ПЕСКО-СОЛИ – «АнтиАйс»</a:t>
            </a:r>
          </a:p>
        </p:txBody>
      </p:sp>
      <p:pic>
        <p:nvPicPr>
          <p:cNvPr id="6" name="Picture 2" descr="Анти-ай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56" y="5743585"/>
            <a:ext cx="2938319" cy="101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5191" y="2524539"/>
            <a:ext cx="9988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00B0F0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949522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C:\Users\Anna\Desktop\запчасти_1\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8940" y="4211332"/>
            <a:ext cx="3643189" cy="2508609"/>
          </a:xfrm>
          <a:prstGeom prst="rect">
            <a:avLst/>
          </a:prstGeom>
          <a:noFill/>
        </p:spPr>
      </p:pic>
      <p:sp>
        <p:nvSpPr>
          <p:cNvPr id="34" name="Прямоугольник 33"/>
          <p:cNvSpPr/>
          <p:nvPr/>
        </p:nvSpPr>
        <p:spPr>
          <a:xfrm>
            <a:off x="697584" y="1475"/>
            <a:ext cx="10884816" cy="7862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6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7438941" y="1630299"/>
            <a:ext cx="3311129" cy="986948"/>
          </a:xfrm>
          <a:prstGeom prst="rect">
            <a:avLst/>
          </a:prstGeom>
        </p:spPr>
        <p:txBody>
          <a:bodyPr vert="horz" lIns="82296" tIns="41148" rIns="82296" bIns="41148" rtlCol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22960">
              <a:spcBef>
                <a:spcPct val="20000"/>
              </a:spcBef>
              <a:defRPr/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РЕАГЕНТЫ ДЕЙСТВУЮТ</a:t>
            </a:r>
          </a:p>
          <a:p>
            <a:pPr algn="ctr" defTabSz="822960">
              <a:spcBef>
                <a:spcPct val="20000"/>
              </a:spcBef>
              <a:defRPr/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ПО ПРИНЦИПУ «ТЕПЛОВОГО СВЕРЛА»</a:t>
            </a:r>
          </a:p>
          <a:p>
            <a:pPr algn="ctr" defTabSz="822960">
              <a:spcBef>
                <a:spcPct val="20000"/>
              </a:spcBef>
              <a:defRPr/>
            </a:pPr>
            <a:endParaRPr lang="ru-RU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 defTabSz="822960">
              <a:spcBef>
                <a:spcPct val="20000"/>
              </a:spcBef>
              <a:defRPr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Гранула моментально вступает в реакцию и начинает впитывать влагу из воздуха, отдавая тепло, за счет чего происходит оттаивание льда.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8299495" y="4911745"/>
            <a:ext cx="294047" cy="247109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stCxn id="10" idx="1"/>
          </p:cNvCxnSpPr>
          <p:nvPr/>
        </p:nvCxnSpPr>
        <p:spPr>
          <a:xfrm flipH="1">
            <a:off x="9207690" y="4658810"/>
            <a:ext cx="272799" cy="295327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20"/>
          <p:cNvSpPr txBox="1"/>
          <p:nvPr/>
        </p:nvSpPr>
        <p:spPr>
          <a:xfrm>
            <a:off x="9480489" y="4515694"/>
            <a:ext cx="607460" cy="286232"/>
          </a:xfrm>
          <a:prstGeom prst="rect">
            <a:avLst/>
          </a:prstGeom>
          <a:noFill/>
        </p:spPr>
        <p:txBody>
          <a:bodyPr wrap="square" lIns="82296" tIns="41148" rIns="82296" bIns="41148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2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влага</a:t>
            </a:r>
          </a:p>
        </p:txBody>
      </p:sp>
      <p:sp>
        <p:nvSpPr>
          <p:cNvPr id="11" name="TextBox 21"/>
          <p:cNvSpPr txBox="1"/>
          <p:nvPr/>
        </p:nvSpPr>
        <p:spPr>
          <a:xfrm>
            <a:off x="7828542" y="4685960"/>
            <a:ext cx="607460" cy="286232"/>
          </a:xfrm>
          <a:prstGeom prst="rect">
            <a:avLst/>
          </a:prstGeom>
          <a:noFill/>
        </p:spPr>
        <p:txBody>
          <a:bodyPr wrap="square" lIns="82296" tIns="41148" rIns="82296" bIns="41148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2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влага</a:t>
            </a:r>
          </a:p>
        </p:txBody>
      </p:sp>
      <p:cxnSp>
        <p:nvCxnSpPr>
          <p:cNvPr id="12" name="Прямая со стрелкой 11"/>
          <p:cNvCxnSpPr>
            <a:stCxn id="13" idx="1"/>
          </p:cNvCxnSpPr>
          <p:nvPr/>
        </p:nvCxnSpPr>
        <p:spPr>
          <a:xfrm flipH="1">
            <a:off x="9183127" y="5349483"/>
            <a:ext cx="295759" cy="276123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23"/>
          <p:cNvSpPr txBox="1"/>
          <p:nvPr/>
        </p:nvSpPr>
        <p:spPr>
          <a:xfrm>
            <a:off x="9478886" y="5206367"/>
            <a:ext cx="623916" cy="286232"/>
          </a:xfrm>
          <a:prstGeom prst="rect">
            <a:avLst/>
          </a:prstGeom>
          <a:noFill/>
        </p:spPr>
        <p:txBody>
          <a:bodyPr wrap="square" lIns="82296" tIns="41148" rIns="82296" bIns="41148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2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тепло</a:t>
            </a:r>
          </a:p>
        </p:txBody>
      </p:sp>
      <p:sp>
        <p:nvSpPr>
          <p:cNvPr id="14" name="TextBox 24"/>
          <p:cNvSpPr txBox="1"/>
          <p:nvPr/>
        </p:nvSpPr>
        <p:spPr>
          <a:xfrm>
            <a:off x="9493308" y="5762055"/>
            <a:ext cx="475812" cy="286232"/>
          </a:xfrm>
          <a:prstGeom prst="rect">
            <a:avLst/>
          </a:prstGeom>
          <a:noFill/>
        </p:spPr>
        <p:txBody>
          <a:bodyPr wrap="square" lIns="82296" tIns="41148" rIns="82296" bIns="41148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20" b="1" dirty="0">
                <a:solidFill>
                  <a:srgbClr val="002060"/>
                </a:solidFill>
              </a:rPr>
              <a:t>лёд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45370" y="169704"/>
            <a:ext cx="10337333" cy="507831"/>
          </a:xfrm>
          <a:prstGeom prst="rect">
            <a:avLst/>
          </a:prstGeom>
          <a:noFill/>
        </p:spPr>
        <p:txBody>
          <a:bodyPr wrap="square" lIns="82296" tIns="41148" rIns="82296" bIns="41148" rtlCol="0">
            <a:spAutoFit/>
          </a:bodyPr>
          <a:lstStyle/>
          <a:p>
            <a:pPr algn="ctr"/>
            <a:r>
              <a:rPr lang="ru-RU" sz="276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ИННОВАЦИОННЫЙ ПГМ НА ОСНОВЕ </a:t>
            </a:r>
            <a:r>
              <a:rPr lang="en-US" sz="276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CaCl</a:t>
            </a:r>
            <a:r>
              <a:rPr lang="en-US" sz="2760" b="1" baseline="-25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76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+NaCl </a:t>
            </a:r>
            <a:r>
              <a:rPr lang="ru-RU" sz="276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«АнтиАйс»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97584" y="1767458"/>
            <a:ext cx="6147258" cy="3981603"/>
          </a:xfrm>
          <a:prstGeom prst="rect">
            <a:avLst/>
          </a:prstGeom>
          <a:noFill/>
        </p:spPr>
        <p:txBody>
          <a:bodyPr wrap="square" lIns="82296" tIns="41148" rIns="82296" bIns="41148">
            <a:spAutoFit/>
          </a:bodyPr>
          <a:lstStyle/>
          <a:p>
            <a:pPr marR="1715">
              <a:lnSpc>
                <a:spcPts val="1500"/>
              </a:lnSpc>
              <a:spcAft>
                <a:spcPts val="720"/>
              </a:spcAft>
            </a:pPr>
            <a:r>
              <a:rPr lang="en-US" b="1" i="1" kern="600" dirty="0">
                <a:solidFill>
                  <a:srgbClr val="0070C0"/>
                </a:solidFill>
              </a:rPr>
              <a:t>+ </a:t>
            </a:r>
            <a:r>
              <a:rPr lang="ru-RU" b="1" i="1" kern="600" dirty="0">
                <a:solidFill>
                  <a:srgbClr val="0070C0"/>
                </a:solidFill>
              </a:rPr>
              <a:t>Меньший расход материала (≈</a:t>
            </a:r>
            <a:r>
              <a:rPr lang="ru-RU" b="1" i="1" kern="600" dirty="0">
                <a:solidFill>
                  <a:schemeClr val="accent1">
                    <a:lumMod val="75000"/>
                  </a:schemeClr>
                </a:solidFill>
              </a:rPr>
              <a:t>50</a:t>
            </a:r>
            <a:r>
              <a:rPr lang="ru-RU" b="1" i="1" kern="600" dirty="0">
                <a:solidFill>
                  <a:srgbClr val="0070C0"/>
                </a:solidFill>
              </a:rPr>
              <a:t> г</a:t>
            </a:r>
            <a:r>
              <a:rPr lang="en-US" b="1" i="1" kern="600" dirty="0">
                <a:solidFill>
                  <a:srgbClr val="0070C0"/>
                </a:solidFill>
              </a:rPr>
              <a:t>/</a:t>
            </a:r>
            <a:r>
              <a:rPr lang="ru-RU" b="1" i="1" kern="600" dirty="0">
                <a:solidFill>
                  <a:srgbClr val="0070C0"/>
                </a:solidFill>
              </a:rPr>
              <a:t>м</a:t>
            </a:r>
            <a:r>
              <a:rPr lang="ru-RU" b="1" i="1" kern="600" baseline="30000" dirty="0">
                <a:solidFill>
                  <a:srgbClr val="0070C0"/>
                </a:solidFill>
              </a:rPr>
              <a:t>2</a:t>
            </a:r>
            <a:r>
              <a:rPr lang="ru-RU" b="1" i="1" kern="600" dirty="0">
                <a:solidFill>
                  <a:srgbClr val="0070C0"/>
                </a:solidFill>
              </a:rPr>
              <a:t>)</a:t>
            </a:r>
            <a:endParaRPr lang="ru-RU" b="1" i="1" kern="6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1715">
              <a:lnSpc>
                <a:spcPts val="1500"/>
              </a:lnSpc>
              <a:spcAft>
                <a:spcPts val="720"/>
              </a:spcAft>
            </a:pPr>
            <a:r>
              <a:rPr lang="en-US" b="1" i="1" kern="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ru-RU" b="1" i="1" kern="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Действует до минус 20-25</a:t>
            </a:r>
            <a:r>
              <a:rPr lang="ru-RU" b="1" i="1" kern="600" baseline="30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ru-RU" b="1" i="1" kern="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</a:t>
            </a:r>
          </a:p>
          <a:p>
            <a:pPr marR="1715">
              <a:lnSpc>
                <a:spcPts val="1500"/>
              </a:lnSpc>
              <a:spcAft>
                <a:spcPts val="720"/>
              </a:spcAft>
            </a:pPr>
            <a:r>
              <a:rPr lang="en-US" b="1" i="1" kern="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ru-RU" b="1" i="1" kern="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Скорость реакции 15-40 минут, пролонгированное действие </a:t>
            </a:r>
            <a:endParaRPr lang="ru-RU" b="1" i="1" kern="6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715">
              <a:lnSpc>
                <a:spcPts val="1500"/>
              </a:lnSpc>
              <a:spcAft>
                <a:spcPts val="720"/>
              </a:spcAft>
            </a:pPr>
            <a:r>
              <a:rPr lang="en-US" b="1" i="1" kern="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ru-RU" b="1" i="1" kern="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Отличается высокой активностью, благодаря своему составу: </a:t>
            </a:r>
            <a:r>
              <a:rPr lang="ru-RU" b="1" i="1" kern="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реагент действует с удвоенной мощностью, как только попадает на лёд </a:t>
            </a:r>
          </a:p>
          <a:p>
            <a:pPr marR="1715">
              <a:lnSpc>
                <a:spcPts val="1500"/>
              </a:lnSpc>
              <a:spcAft>
                <a:spcPts val="720"/>
              </a:spcAft>
            </a:pPr>
            <a:r>
              <a:rPr lang="en-US" b="1" i="1" kern="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+ </a:t>
            </a:r>
            <a:r>
              <a:rPr lang="ru-RU" b="1" i="1" kern="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Работает даже при сложных погодных условиях (ветер, снегопад)     </a:t>
            </a:r>
          </a:p>
          <a:p>
            <a:pPr marR="1715">
              <a:lnSpc>
                <a:spcPts val="1500"/>
              </a:lnSpc>
              <a:spcAft>
                <a:spcPts val="720"/>
              </a:spcAft>
            </a:pPr>
            <a:r>
              <a:rPr lang="en-US" b="1" i="1" kern="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ru-RU" b="1" i="1" kern="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Точно подобранные пропорции и минимальные нормы расхода позволяют избегать </a:t>
            </a:r>
            <a:r>
              <a:rPr lang="ru-RU" b="1" i="1" kern="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негативного воздействия на окружающую среду </a:t>
            </a:r>
          </a:p>
          <a:p>
            <a:pPr marR="1715">
              <a:lnSpc>
                <a:spcPts val="1500"/>
              </a:lnSpc>
              <a:spcAft>
                <a:spcPts val="720"/>
              </a:spcAft>
            </a:pPr>
            <a:r>
              <a:rPr lang="en-US" b="1" i="1" kern="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+ </a:t>
            </a:r>
            <a:r>
              <a:rPr lang="ru-RU" b="1" i="1" kern="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Снижает затраты на логистику</a:t>
            </a:r>
          </a:p>
          <a:p>
            <a:pPr marR="1715">
              <a:lnSpc>
                <a:spcPts val="1500"/>
              </a:lnSpc>
              <a:spcAft>
                <a:spcPts val="720"/>
              </a:spcAft>
            </a:pPr>
            <a:r>
              <a:rPr lang="en-US" b="1" i="1" kern="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+ </a:t>
            </a:r>
            <a:r>
              <a:rPr lang="ru-RU" b="1" i="1" kern="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Обеспечивает чистоту на дорогах</a:t>
            </a:r>
          </a:p>
          <a:p>
            <a:pPr marR="1715">
              <a:lnSpc>
                <a:spcPts val="1500"/>
              </a:lnSpc>
              <a:spcAft>
                <a:spcPts val="720"/>
              </a:spcAft>
            </a:pPr>
            <a:r>
              <a:rPr lang="en-US" b="1" i="1" kern="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+ </a:t>
            </a:r>
            <a:r>
              <a:rPr lang="ru-RU" b="1" i="1" kern="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Не засоряет ливневые стоки</a:t>
            </a:r>
            <a:r>
              <a:rPr lang="ru-RU" b="1" i="1" kern="600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US" b="1" i="1" kern="600" dirty="0">
              <a:solidFill>
                <a:srgbClr val="0070C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R="1715">
              <a:lnSpc>
                <a:spcPts val="1500"/>
              </a:lnSpc>
              <a:spcAft>
                <a:spcPts val="720"/>
              </a:spcAft>
            </a:pPr>
            <a:r>
              <a:rPr lang="en-US" b="1" i="1" kern="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+ </a:t>
            </a:r>
            <a:r>
              <a:rPr lang="ru-RU" b="1" i="1" kern="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Идеальное соотношение цены и качества</a:t>
            </a:r>
            <a:endParaRPr lang="ru-RU" sz="1320" b="1" i="1" kern="6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9739" y="869087"/>
            <a:ext cx="11020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Компания «ПЕРМСОЛЬ» представляет инновационный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</a:rPr>
              <a:t>противогололёдный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 материал «АнтиАйс» для применения на автомобильных дорогах общего пользования в зимний период.</a:t>
            </a:r>
          </a:p>
        </p:txBody>
      </p:sp>
      <p:pic>
        <p:nvPicPr>
          <p:cNvPr id="35" name="Picture 2" descr="Анти-ай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95" y="5749816"/>
            <a:ext cx="2938319" cy="101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020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609600" y="0"/>
            <a:ext cx="10972800" cy="6971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Опытно-экспериментальные работы на базе «МТТС» на автодороге М-11</a:t>
            </a:r>
            <a:endParaRPr lang="ru-RU" sz="216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2" name="Picture 4" descr="IMG_23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97186"/>
            <a:ext cx="6679971" cy="375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IMG_23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377" y="3372803"/>
            <a:ext cx="6831571" cy="3485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9027" y="902137"/>
            <a:ext cx="5172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 ПГМ «МТТС», филиал Шереметьево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57607" y="6371784"/>
            <a:ext cx="550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Машина </a:t>
            </a:r>
            <a:r>
              <a:rPr lang="ru-RU" b="1" dirty="0" err="1"/>
              <a:t>Arctic</a:t>
            </a:r>
            <a:r>
              <a:rPr lang="ru-RU" b="1" dirty="0"/>
              <a:t> </a:t>
            </a:r>
            <a:r>
              <a:rPr lang="ru-RU" b="1" dirty="0" err="1"/>
              <a:t>Machine</a:t>
            </a:r>
            <a:r>
              <a:rPr lang="ru-RU" b="1" dirty="0"/>
              <a:t>, загруженная ПГР «АнтиАйс»</a:t>
            </a:r>
          </a:p>
        </p:txBody>
      </p:sp>
      <p:pic>
        <p:nvPicPr>
          <p:cNvPr id="8" name="Picture 2" descr="Анти-ай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95" y="5749816"/>
            <a:ext cx="2938319" cy="101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651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609600" y="0"/>
            <a:ext cx="10972800" cy="6971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Опытно-экспериментальные работы на базе «МТТС» на автодороге М-11</a:t>
            </a:r>
            <a:endParaRPr lang="ru-RU" sz="216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9" name="Picture 5" descr="4р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391" y="3223569"/>
            <a:ext cx="593725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4746479"/>
            <a:ext cx="3455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Распределение с нормой 10 г/м</a:t>
            </a:r>
            <a:r>
              <a:rPr lang="ru-RU" b="1" baseline="30000" dirty="0">
                <a:solidFill>
                  <a:srgbClr val="0070C0"/>
                </a:solidFill>
              </a:rPr>
              <a:t>2</a:t>
            </a:r>
          </a:p>
        </p:txBody>
      </p:sp>
      <p:pic>
        <p:nvPicPr>
          <p:cNvPr id="6146" name="Picture 2" descr="Распределение АнтиАйс Оптимал 10 гм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97186"/>
            <a:ext cx="593725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Анти-ай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95" y="5749816"/>
            <a:ext cx="2938319" cy="101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485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609600" y="0"/>
            <a:ext cx="10972800" cy="6971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Опытно-экспериментальные работы на базе «МТТС» на автодороге М-11</a:t>
            </a:r>
            <a:endParaRPr lang="ru-RU" sz="216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7" name="Picture 3" descr="Распределение АнтиАйс Оптимал 20гм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19106"/>
            <a:ext cx="593725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2р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410" y="3241794"/>
            <a:ext cx="593725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2425" y="4986779"/>
            <a:ext cx="3455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Распределение с нормой 20 г/м</a:t>
            </a:r>
            <a:r>
              <a:rPr lang="ru-RU" b="1" baseline="30000" dirty="0">
                <a:solidFill>
                  <a:srgbClr val="0070C0"/>
                </a:solidFill>
              </a:rPr>
              <a:t>2</a:t>
            </a:r>
          </a:p>
        </p:txBody>
      </p:sp>
      <p:pic>
        <p:nvPicPr>
          <p:cNvPr id="6" name="Picture 2" descr="Анти-ай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32" y="5749816"/>
            <a:ext cx="2938319" cy="101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028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609600" y="0"/>
            <a:ext cx="10972800" cy="6971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Опытно-экспериментальные работы на базе «МТТС» на автодороге М-11</a:t>
            </a:r>
            <a:endParaRPr lang="ru-RU" sz="216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8" name="Picture 4" descr="Распределение АнтиАйс Оптимал 30 гм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97186"/>
            <a:ext cx="5835208" cy="328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3р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150" y="3256555"/>
            <a:ext cx="593725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4677067"/>
            <a:ext cx="3455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Распределение с нормой 30 г/м</a:t>
            </a:r>
            <a:r>
              <a:rPr lang="ru-RU" b="1" baseline="30000" dirty="0">
                <a:solidFill>
                  <a:srgbClr val="0070C0"/>
                </a:solidFill>
              </a:rPr>
              <a:t>2</a:t>
            </a:r>
          </a:p>
        </p:txBody>
      </p:sp>
      <p:pic>
        <p:nvPicPr>
          <p:cNvPr id="7" name="Picture 2" descr="Анти-ай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95" y="5749816"/>
            <a:ext cx="2938319" cy="101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243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609600" y="0"/>
            <a:ext cx="10972800" cy="6971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Опытно-экспериментальные работы на базе «МТТС» на автодороге М-11</a:t>
            </a:r>
            <a:endParaRPr lang="ru-RU" sz="216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D:\Работа РОС 1\Зимнее содержание\РОСПГР\ФОТО\IMG_2403.jpe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697186"/>
            <a:ext cx="5791835" cy="325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Работа РОС 1\Зимнее содержание\РОСПГР\ФОТО\Снимок экрана 2017-02-27 в 18.04.42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1435" y="697186"/>
            <a:ext cx="5180964" cy="325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641772" y="3515697"/>
            <a:ext cx="3581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 проведения обработки ПГР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74372" y="765623"/>
            <a:ext cx="7906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Измерение коэффициента сцепления с помощью прибора ППК-МАДИ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93" y="3953466"/>
            <a:ext cx="5002924" cy="29045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0203" y="3515697"/>
            <a:ext cx="3241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распределения «АнтиАйс»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64923" y="4110802"/>
            <a:ext cx="3741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Измерение температуры покрытия</a:t>
            </a:r>
          </a:p>
        </p:txBody>
      </p:sp>
      <p:pic>
        <p:nvPicPr>
          <p:cNvPr id="11" name="Picture 2" descr="Анти-айс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95" y="5749816"/>
            <a:ext cx="2938319" cy="101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539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603202" y="-33067"/>
            <a:ext cx="10972800" cy="6971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6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Опытно-экспериментальные работы на базе «МТТС» на автодороге М-11</a:t>
            </a:r>
          </a:p>
        </p:txBody>
      </p:sp>
      <p:pic>
        <p:nvPicPr>
          <p:cNvPr id="5" name="Picture 4" descr="IMG_24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187" y="4006099"/>
            <a:ext cx="5303756" cy="2851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IMG_24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569" y="697186"/>
            <a:ext cx="5686831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после ДМК с отвалом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02" y="678332"/>
            <a:ext cx="5300658" cy="3358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09486" y="725612"/>
            <a:ext cx="1784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Через 30 минут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862870" y="3535136"/>
            <a:ext cx="3524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Распределение с нормой 10 г/м</a:t>
            </a:r>
            <a:r>
              <a:rPr lang="ru-RU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29571" y="3535136"/>
            <a:ext cx="3524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Распределение с нормой 20 г/м</a:t>
            </a:r>
            <a:r>
              <a:rPr lang="ru-RU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29570" y="6393100"/>
            <a:ext cx="3524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Распределение с нормой 30 г/м</a:t>
            </a:r>
            <a:r>
              <a:rPr lang="ru-RU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2026" y="4056140"/>
            <a:ext cx="60174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Из приведённых фото видно, что после проведения нормативных технических операций (обработка ПГР, выдержка) </a:t>
            </a:r>
            <a:r>
              <a:rPr lang="ru-RU" dirty="0" err="1"/>
              <a:t>противогололёдный</a:t>
            </a:r>
            <a:r>
              <a:rPr lang="ru-RU" dirty="0"/>
              <a:t> материал «АнтиАйс» практически уничтожил снежно-ледяные отложения на покрытии и соответственно повысил коэффициент сцепления в 1,8 -2,4 раза.</a:t>
            </a:r>
          </a:p>
        </p:txBody>
      </p:sp>
      <p:pic>
        <p:nvPicPr>
          <p:cNvPr id="11" name="Picture 2" descr="Анти-айс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56" y="5743585"/>
            <a:ext cx="2938319" cy="101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257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609600" y="0"/>
            <a:ext cx="10972800" cy="6971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6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Тестовые испытания ПГР «АнтиАйс» Север в Свердловской области на автодороге «Первоуральск –</a:t>
            </a:r>
            <a:r>
              <a:rPr lang="ru-RU" sz="216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п.Пильный</a:t>
            </a:r>
            <a:r>
              <a:rPr lang="ru-RU" sz="216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697186"/>
            <a:ext cx="10972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92" y="650545"/>
            <a:ext cx="5449008" cy="37333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97184"/>
            <a:ext cx="5589644" cy="32758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9" b="12508"/>
          <a:stretch/>
        </p:blipFill>
        <p:spPr>
          <a:xfrm>
            <a:off x="609599" y="3973002"/>
            <a:ext cx="3069771" cy="28849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63" t="1137" r="4663" b="45078"/>
          <a:stretch/>
        </p:blipFill>
        <p:spPr>
          <a:xfrm>
            <a:off x="3437348" y="3973001"/>
            <a:ext cx="4964469" cy="28849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818" y="3973002"/>
            <a:ext cx="3180581" cy="28849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2143" y="988136"/>
            <a:ext cx="4424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Температура окружающего воздуха – 2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ru-RU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удалённый жёсткий накат</a:t>
            </a:r>
          </a:p>
        </p:txBody>
      </p:sp>
      <p:pic>
        <p:nvPicPr>
          <p:cNvPr id="10" name="Picture 2" descr="Анти-айс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56" y="5743585"/>
            <a:ext cx="2938319" cy="101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709022" y="5743585"/>
            <a:ext cx="6520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Через 2 часа при температуре окружающего воздуха –25</a:t>
            </a:r>
            <a:r>
              <a:rPr lang="ru-RU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покрытие дороги стало мокрое и чистое, без остатка наката</a:t>
            </a:r>
          </a:p>
        </p:txBody>
      </p:sp>
    </p:spTree>
    <p:extLst>
      <p:ext uri="{BB962C8B-B14F-4D97-AF65-F5344CB8AC3E}">
        <p14:creationId xmlns:p14="http://schemas.microsoft.com/office/powerpoint/2010/main" val="28609842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3214</TotalTime>
  <Words>580</Words>
  <Application>Microsoft Office PowerPoint</Application>
  <PresentationFormat>Широкоэкранный</PresentationFormat>
  <Paragraphs>91</Paragraphs>
  <Slides>13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Tahoma</vt:lpstr>
      <vt:lpstr>Times New Roman</vt:lpstr>
      <vt:lpstr>Тема Office</vt:lpstr>
      <vt:lpstr>Acrobat Document</vt:lpstr>
      <vt:lpstr>Опытно-экспериментальные работы по оценке эффективности применения нового противогололёдного материала «АнтиАйс» на объектах ГК «АВТОДОР»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Andrey</dc:creator>
  <cp:lastModifiedBy>Andrey</cp:lastModifiedBy>
  <cp:revision>166</cp:revision>
  <cp:lastPrinted>2017-06-13T12:57:36Z</cp:lastPrinted>
  <dcterms:created xsi:type="dcterms:W3CDTF">2017-04-25T07:23:02Z</dcterms:created>
  <dcterms:modified xsi:type="dcterms:W3CDTF">2017-06-14T04:26:03Z</dcterms:modified>
</cp:coreProperties>
</file>