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4" r:id="rId2"/>
    <p:sldId id="291" r:id="rId3"/>
    <p:sldId id="309" r:id="rId4"/>
    <p:sldId id="290" r:id="rId5"/>
    <p:sldId id="293" r:id="rId6"/>
    <p:sldId id="300" r:id="rId7"/>
    <p:sldId id="310" r:id="rId8"/>
    <p:sldId id="292" r:id="rId9"/>
    <p:sldId id="294" r:id="rId10"/>
    <p:sldId id="295" r:id="rId11"/>
    <p:sldId id="297" r:id="rId12"/>
    <p:sldId id="311" r:id="rId13"/>
    <p:sldId id="312" r:id="rId14"/>
    <p:sldId id="302" r:id="rId15"/>
    <p:sldId id="305" r:id="rId16"/>
    <p:sldId id="303" r:id="rId17"/>
    <p:sldId id="308" r:id="rId18"/>
    <p:sldId id="256" r:id="rId1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61E"/>
    <a:srgbClr val="5DF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55" autoAdjust="0"/>
    <p:restoredTop sz="97810" autoAdjust="0"/>
  </p:normalViewPr>
  <p:slideViewPr>
    <p:cSldViewPr>
      <p:cViewPr>
        <p:scale>
          <a:sx n="60" d="100"/>
          <a:sy n="60" d="100"/>
        </p:scale>
        <p:origin x="-1714" y="-2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ERC-DOCUMENT\Volume_1\&#1044;&#1086;&#1082;&#1091;&#1084;&#1077;&#1085;&#1090;&#1099;%20&#1040;&#1089;&#1089;&#1086;&#1094;&#1080;&#1072;&#1094;&#1080;&#1103;\&#1042;&#1099;&#1089;&#1090;&#1072;&#1074;&#1082;&#1080;,%20&#1082;&#1086;&#1085;&#1092;&#1077;&#1088;&#1077;&#1085;&#1094;&#1080;&#1080;,%20&#1082;&#1088;&#1091;&#1075;&#1083;&#1099;&#1077;%20&#1089;&#1090;&#1086;&#1083;&#1099;,%20&#1082;&#1086;&#1085;&#1082;&#1091;&#1088;&#1089;&#1099;\2016\02-&#1050;&#1069;&#1060;-2016\&#1044;&#1086;&#1082;&#1083;&#1072;&#1076;&#1099;\&#1050;&#1085;&#1080;&#1075;&#1072;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ERC-DOCUMENT\Volume_1\&#1044;&#1086;&#1082;&#1091;&#1084;&#1077;&#1085;&#1090;&#1099;%20&#1040;&#1089;&#1089;&#1086;&#1094;&#1080;&#1072;&#1094;&#1080;&#1103;\&#1042;&#1099;&#1089;&#1090;&#1072;&#1074;&#1082;&#1080;,%20&#1082;&#1086;&#1085;&#1092;&#1077;&#1088;&#1077;&#1085;&#1094;&#1080;&#1080;,%20&#1082;&#1088;&#1091;&#1075;&#1083;&#1099;&#1077;%20&#1089;&#1090;&#1086;&#1083;&#1099;,%20&#1082;&#1086;&#1085;&#1082;&#1091;&#1088;&#1089;&#1099;\2016\02-&#1050;&#1069;&#1060;-2016\&#1044;&#1086;&#1082;&#1083;&#1072;&#1076;&#1099;\&#1050;&#1085;&#1080;&#1075;&#1072;1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360072121098107"/>
          <c:y val="0.1908567350680189"/>
          <c:w val="0.45321099704774526"/>
          <c:h val="0.80914326493198097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24332732419543851"/>
                  <c:y val="-3.9455295360807221E-3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/>
                      <a:t>Сельское хозяйство</a:t>
                    </a:r>
                  </a:p>
                  <a:p>
                    <a:r>
                      <a:rPr lang="ru-RU" sz="900" b="1" dirty="0"/>
                      <a:t>0,8%</a:t>
                    </a:r>
                    <a:endParaRPr lang="ru-RU" sz="800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936869649080185E-2"/>
                  <c:y val="-0.18279203735896687"/>
                </c:manualLayout>
              </c:layout>
              <c:tx>
                <c:rich>
                  <a:bodyPr/>
                  <a:lstStyle/>
                  <a:p>
                    <a:pPr>
                      <a:defRPr sz="900"/>
                    </a:pPr>
                    <a:r>
                      <a: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Горнодобывающая промышленность</a:t>
                    </a:r>
                  </a:p>
                  <a:p>
                    <a:pPr>
                      <a:defRPr sz="900"/>
                    </a:pPr>
                    <a:r>
                      <a:rPr lang="ru-R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92%</a:t>
                    </a:r>
                  </a:p>
                </c:rich>
              </c:tx>
              <c:numFmt formatCode="0.0" sourceLinked="0"/>
              <c:spPr/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2905326861755573"/>
                  <c:y val="0.14756605261007011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 err="1" smtClean="0"/>
                      <a:t>Обрабатываю-щая</a:t>
                    </a:r>
                    <a:r>
                      <a:rPr lang="ru-RU" sz="900" b="1" dirty="0" smtClean="0"/>
                      <a:t> </a:t>
                    </a:r>
                    <a:r>
                      <a:rPr lang="ru-RU" sz="900" b="1" dirty="0" err="1" smtClean="0"/>
                      <a:t>промышлен-ность</a:t>
                    </a:r>
                    <a:endParaRPr lang="ru-RU" sz="900" b="1" dirty="0"/>
                  </a:p>
                  <a:p>
                    <a:r>
                      <a:rPr lang="ru-RU" sz="900" b="1" dirty="0"/>
                      <a:t>4,7 %</a:t>
                    </a:r>
                    <a:endParaRPr lang="ru-RU" sz="800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31523949839316134"/>
                  <c:y val="0.17851935636111488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/>
                      <a:t>Строительство</a:t>
                    </a:r>
                  </a:p>
                  <a:p>
                    <a:r>
                      <a:rPr lang="ru-RU" sz="900" b="1" dirty="0"/>
                      <a:t>0,3%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6261931961292922"/>
                  <c:y val="1.9130055728250734E-2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/>
                      <a:t>Производство энергии</a:t>
                    </a:r>
                  </a:p>
                  <a:p>
                    <a:r>
                      <a:rPr lang="ru-RU" sz="900" b="1" dirty="0"/>
                      <a:t>0,5%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5479085406912408E-2"/>
                  <c:y val="-2.1057369633713268E-4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/>
                      <a:t>Прочие</a:t>
                    </a:r>
                  </a:p>
                  <a:p>
                    <a:r>
                      <a:rPr lang="ru-RU" sz="900" b="1" dirty="0"/>
                      <a:t>0,6%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6.3396087410472562E-2"/>
                  <c:y val="-6.3088547910529718E-4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/>
                      <a:t>ТКО</a:t>
                    </a:r>
                  </a:p>
                  <a:p>
                    <a:r>
                      <a:rPr lang="ru-RU" sz="900" b="1" dirty="0"/>
                      <a:t>1,1%</a:t>
                    </a:r>
                    <a:endParaRPr lang="ru-RU" sz="800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Лист1!$D$4:$D$10</c:f>
              <c:numCache>
                <c:formatCode>0.0</c:formatCode>
                <c:ptCount val="7"/>
                <c:pt idx="0">
                  <c:v>0.82488354022407762</c:v>
                </c:pt>
                <c:pt idx="1">
                  <c:v>92.006093803229788</c:v>
                </c:pt>
                <c:pt idx="2">
                  <c:v>4.6526493881316382</c:v>
                </c:pt>
                <c:pt idx="3">
                  <c:v>0.33684339461586543</c:v>
                </c:pt>
                <c:pt idx="4">
                  <c:v>0.54162886747891992</c:v>
                </c:pt>
                <c:pt idx="5">
                  <c:v>0.55311216502263816</c:v>
                </c:pt>
                <c:pt idx="6">
                  <c:v>1.0847888412970021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1"/>
            <c:bubble3D val="0"/>
            <c:explosion val="1"/>
            <c:spPr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="1" dirty="0"/>
                      <a:t>Сельское хозяйство
10%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8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Обрабатываю-</a:t>
                    </a:r>
                  </a:p>
                  <a:p>
                    <a:pPr>
                      <a:defRPr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800" b="1" dirty="0" err="1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щая</a:t>
                    </a:r>
                    <a:r>
                      <a:rPr lang="ru-RU" sz="8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sz="800" b="1" dirty="0" err="1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промышлен-ность</a:t>
                    </a:r>
                    <a:r>
                      <a: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r>
                      <a:rPr lang="ru-RU" sz="15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58%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93623289017203"/>
                      <c:h val="0.2792513794763544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2.3578183167216715E-2"/>
                  <c:y val="4.080333666629634E-2"/>
                </c:manualLayout>
              </c:layout>
              <c:tx>
                <c:rich>
                  <a:bodyPr/>
                  <a:lstStyle/>
                  <a:p>
                    <a:pPr>
                      <a:tabLst/>
                      <a:defRPr/>
                    </a:pPr>
                    <a:r>
                      <a:rPr lang="ru-RU" b="1" dirty="0" smtClean="0"/>
                      <a:t>Строительство</a:t>
                    </a:r>
                    <a:r>
                      <a:rPr lang="ru-RU" b="1" dirty="0"/>
                      <a:t>
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b="1" dirty="0"/>
                      <a:t>Производство энергии
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b="1" i="0" dirty="0"/>
                      <a:t>Прочие
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b="1" dirty="0"/>
                      <a:t>ТКО
14%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Лист1!$D$22:$D$27</c:f>
              <c:numCache>
                <c:formatCode>0</c:formatCode>
                <c:ptCount val="6"/>
                <c:pt idx="0">
                  <c:v>10.318904424439763</c:v>
                </c:pt>
                <c:pt idx="1">
                  <c:v>58.202451637617294</c:v>
                </c:pt>
                <c:pt idx="2">
                  <c:v>4.2137521547596384</c:v>
                </c:pt>
                <c:pt idx="3">
                  <c:v>6.7755219306646346</c:v>
                </c:pt>
                <c:pt idx="4">
                  <c:v>6.9191725723041584</c:v>
                </c:pt>
                <c:pt idx="5">
                  <c:v>13.570197280214519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D84FAB-C7E7-443F-9EC8-A59150AA6B06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F0DA8E-ED1D-4CFF-9BBC-8788EBA186C3}">
      <dgm:prSet phldrT="[Текст]" custT="1"/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информационно-аналитическое, научно-методологическое и экспертное сопровождение и поддержка принятия регулирующих решений 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в сфере обращения химических веществ, их смесей, 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НДТ, ресурсосбережения и управления 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отходами и вторичными ресурсами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;</a:t>
          </a:r>
          <a:endParaRPr lang="ru-RU" sz="1600" dirty="0"/>
        </a:p>
      </dgm:t>
    </dgm:pt>
    <dgm:pt modelId="{ED9D83F7-4A0C-4680-A9DC-973B4B7DBD2A}" type="parTrans" cxnId="{BFDB498F-1651-4EDE-AC82-71E7DB013C23}">
      <dgm:prSet/>
      <dgm:spPr/>
      <dgm:t>
        <a:bodyPr/>
        <a:lstStyle/>
        <a:p>
          <a:endParaRPr lang="ru-RU" sz="1600"/>
        </a:p>
      </dgm:t>
    </dgm:pt>
    <dgm:pt modelId="{51998FCF-80DF-42FA-A1B6-E651B2B5877F}" type="sibTrans" cxnId="{BFDB498F-1651-4EDE-AC82-71E7DB013C23}">
      <dgm:prSet/>
      <dgm:spPr/>
      <dgm:t>
        <a:bodyPr/>
        <a:lstStyle/>
        <a:p>
          <a:endParaRPr lang="ru-RU" sz="1600"/>
        </a:p>
      </dgm:t>
    </dgm:pt>
    <dgm:pt modelId="{B7CF33A9-9D92-4F27-8CC2-8396C6ABA470}">
      <dgm:prSet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развитие 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международного сотрудничества 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в сфере рационального регулирования обращения химических веществ, их смесей (химической продукции), 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НДТ, ресурсосбережения и управления отходами;</a:t>
          </a:r>
          <a:endParaRPr lang="ru-RU" sz="1600" dirty="0" smtClean="0">
            <a:latin typeface="Arial" pitchFamily="34" charset="0"/>
            <a:cs typeface="Arial" pitchFamily="34" charset="0"/>
          </a:endParaRPr>
        </a:p>
      </dgm:t>
    </dgm:pt>
    <dgm:pt modelId="{D146217E-863F-4511-BE15-91BC42E0A1B2}" type="parTrans" cxnId="{B1144488-EC3D-45F1-B8A9-1ED0BBEE8BF7}">
      <dgm:prSet/>
      <dgm:spPr/>
      <dgm:t>
        <a:bodyPr/>
        <a:lstStyle/>
        <a:p>
          <a:endParaRPr lang="ru-RU" sz="1600"/>
        </a:p>
      </dgm:t>
    </dgm:pt>
    <dgm:pt modelId="{1FDE9FD4-BD3C-4B8E-9F5B-B42B495AC253}" type="sibTrans" cxnId="{B1144488-EC3D-45F1-B8A9-1ED0BBEE8BF7}">
      <dgm:prSet/>
      <dgm:spPr/>
      <dgm:t>
        <a:bodyPr/>
        <a:lstStyle/>
        <a:p>
          <a:endParaRPr lang="ru-RU" sz="1600"/>
        </a:p>
      </dgm:t>
    </dgm:pt>
    <dgm:pt modelId="{A17B0947-694D-4077-92A8-86C50254A045}">
      <dgm:prSet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обеспечение 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деятельности российских центров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, занятых в сфере рационального регулирования обращения химических веществ, их смесей и отходов;</a:t>
          </a:r>
        </a:p>
      </dgm:t>
    </dgm:pt>
    <dgm:pt modelId="{D22FE38B-B581-4FAD-A086-B67E38D34541}" type="parTrans" cxnId="{A9520791-A9F4-44CB-9AA6-3E4D315CF286}">
      <dgm:prSet/>
      <dgm:spPr/>
      <dgm:t>
        <a:bodyPr/>
        <a:lstStyle/>
        <a:p>
          <a:endParaRPr lang="ru-RU" sz="1600"/>
        </a:p>
      </dgm:t>
    </dgm:pt>
    <dgm:pt modelId="{11279D8D-E341-4C63-8F2A-B80CD0836C92}" type="sibTrans" cxnId="{A9520791-A9F4-44CB-9AA6-3E4D315CF286}">
      <dgm:prSet/>
      <dgm:spPr/>
      <dgm:t>
        <a:bodyPr/>
        <a:lstStyle/>
        <a:p>
          <a:endParaRPr lang="ru-RU" sz="1600"/>
        </a:p>
      </dgm:t>
    </dgm:pt>
    <dgm:pt modelId="{8E59DF25-8F06-49AD-8846-DC3F418D5D9A}">
      <dgm:prSet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обеспечение 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технического перевооружения, модернизации производственно-технических комплексов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, осуществляющих обработку, утилизацию, обезвреживание отходов производства и потребления;</a:t>
          </a:r>
        </a:p>
      </dgm:t>
    </dgm:pt>
    <dgm:pt modelId="{8B5E1153-E096-432C-9D83-BC2B8CE30ABE}" type="parTrans" cxnId="{BE27E39C-6AD9-4C4A-B545-4A628473BE1D}">
      <dgm:prSet/>
      <dgm:spPr/>
      <dgm:t>
        <a:bodyPr/>
        <a:lstStyle/>
        <a:p>
          <a:endParaRPr lang="ru-RU" sz="1600"/>
        </a:p>
      </dgm:t>
    </dgm:pt>
    <dgm:pt modelId="{9B871F0D-461B-428B-9A36-922B4A17EBE0}" type="sibTrans" cxnId="{BE27E39C-6AD9-4C4A-B545-4A628473BE1D}">
      <dgm:prSet/>
      <dgm:spPr/>
      <dgm:t>
        <a:bodyPr/>
        <a:lstStyle/>
        <a:p>
          <a:endParaRPr lang="ru-RU" sz="1600"/>
        </a:p>
      </dgm:t>
    </dgm:pt>
    <dgm:pt modelId="{1BA0A808-C27C-465C-8E95-2D394965E235}">
      <dgm:prSet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создание 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инжинирингового центра в сфере управления ресурсосбережением и отходами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;</a:t>
          </a:r>
        </a:p>
      </dgm:t>
    </dgm:pt>
    <dgm:pt modelId="{ED066185-B91F-4D30-A49F-EDA3330B337A}" type="parTrans" cxnId="{C7F4586F-3680-4995-8568-3BBF8CDC19B4}">
      <dgm:prSet/>
      <dgm:spPr/>
      <dgm:t>
        <a:bodyPr/>
        <a:lstStyle/>
        <a:p>
          <a:endParaRPr lang="ru-RU" sz="1600"/>
        </a:p>
      </dgm:t>
    </dgm:pt>
    <dgm:pt modelId="{D6883ED4-4A27-4AAA-A17D-6023E936E428}" type="sibTrans" cxnId="{C7F4586F-3680-4995-8568-3BBF8CDC19B4}">
      <dgm:prSet/>
      <dgm:spPr/>
      <dgm:t>
        <a:bodyPr/>
        <a:lstStyle/>
        <a:p>
          <a:endParaRPr lang="ru-RU" sz="1600"/>
        </a:p>
      </dgm:t>
    </dgm:pt>
    <dgm:pt modelId="{DFD4311E-37FF-47EF-8B36-36A22352803F}">
      <dgm:prSet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выполнение функций центра экологической промышленной политики;</a:t>
          </a:r>
        </a:p>
      </dgm:t>
    </dgm:pt>
    <dgm:pt modelId="{B86477A2-D21C-4964-A1E7-DB41AA74E9F1}" type="parTrans" cxnId="{3A0F52BA-224B-4B7D-BE84-FA9CF234A878}">
      <dgm:prSet/>
      <dgm:spPr/>
      <dgm:t>
        <a:bodyPr/>
        <a:lstStyle/>
        <a:p>
          <a:endParaRPr lang="ru-RU" sz="1600"/>
        </a:p>
      </dgm:t>
    </dgm:pt>
    <dgm:pt modelId="{972F09AE-4F70-4B03-A8E8-B68475AB77AA}" type="sibTrans" cxnId="{3A0F52BA-224B-4B7D-BE84-FA9CF234A878}">
      <dgm:prSet/>
      <dgm:spPr/>
      <dgm:t>
        <a:bodyPr/>
        <a:lstStyle/>
        <a:p>
          <a:endParaRPr lang="ru-RU" sz="1600"/>
        </a:p>
      </dgm:t>
    </dgm:pt>
    <dgm:pt modelId="{2A0402A4-6B50-43A5-85FB-10ED5C6057DD}">
      <dgm:prSet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научно-методическое 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сопровождение внедрения НДТ и разработки информационно-технических справочников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как документов национальной системы стандартизации.</a:t>
          </a:r>
          <a:endParaRPr lang="ru-RU" sz="1600" b="1" dirty="0" smtClean="0">
            <a:solidFill>
              <a:srgbClr val="22561E"/>
            </a:solidFill>
            <a:latin typeface="Arial" pitchFamily="34" charset="0"/>
            <a:cs typeface="Arial" pitchFamily="34" charset="0"/>
          </a:endParaRPr>
        </a:p>
      </dgm:t>
    </dgm:pt>
    <dgm:pt modelId="{144CF99D-C36C-46C9-822D-03E181298BAD}" type="parTrans" cxnId="{06A550B3-7623-4EB3-B859-B61A802DD517}">
      <dgm:prSet/>
      <dgm:spPr/>
      <dgm:t>
        <a:bodyPr/>
        <a:lstStyle/>
        <a:p>
          <a:endParaRPr lang="ru-RU" sz="1600"/>
        </a:p>
      </dgm:t>
    </dgm:pt>
    <dgm:pt modelId="{AE6D332A-3811-4EDB-A642-AD2EA216ECE3}" type="sibTrans" cxnId="{06A550B3-7623-4EB3-B859-B61A802DD517}">
      <dgm:prSet/>
      <dgm:spPr/>
      <dgm:t>
        <a:bodyPr/>
        <a:lstStyle/>
        <a:p>
          <a:endParaRPr lang="ru-RU" sz="1600"/>
        </a:p>
      </dgm:t>
    </dgm:pt>
    <dgm:pt modelId="{D8EBEE48-FA9C-469C-A48C-9D5DFA426233}" type="pres">
      <dgm:prSet presAssocID="{73D84FAB-C7E7-443F-9EC8-A59150AA6B06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FD0DFF79-929E-48BD-B5E3-46CBCFCE32AD}" type="pres">
      <dgm:prSet presAssocID="{B8F0DA8E-ED1D-4CFF-9BBC-8788EBA186C3}" presName="noChildren" presStyleCnt="0"/>
      <dgm:spPr/>
    </dgm:pt>
    <dgm:pt modelId="{C378392F-730B-4022-931C-D416EA98C145}" type="pres">
      <dgm:prSet presAssocID="{B8F0DA8E-ED1D-4CFF-9BBC-8788EBA186C3}" presName="gap" presStyleCnt="0"/>
      <dgm:spPr/>
    </dgm:pt>
    <dgm:pt modelId="{7DD8C9E0-F787-44B0-BF02-0BFE790F21CE}" type="pres">
      <dgm:prSet presAssocID="{B8F0DA8E-ED1D-4CFF-9BBC-8788EBA186C3}" presName="medCircle2" presStyleLbl="vennNode1" presStyleIdx="0" presStyleCnt="7" custLinFactX="-165813" custLinFactNeighborX="-200000"/>
      <dgm:spPr/>
    </dgm:pt>
    <dgm:pt modelId="{ADEA6897-1FCF-4ABB-AC4A-ED3CC3F10A18}" type="pres">
      <dgm:prSet presAssocID="{B8F0DA8E-ED1D-4CFF-9BBC-8788EBA186C3}" presName="txLvlOnly1" presStyleLbl="revTx" presStyleIdx="0" presStyleCnt="7" custScaleX="238281" custLinFactNeighborX="2011" custLinFactNeighborY="17686"/>
      <dgm:spPr/>
      <dgm:t>
        <a:bodyPr/>
        <a:lstStyle/>
        <a:p>
          <a:endParaRPr lang="ru-RU"/>
        </a:p>
      </dgm:t>
    </dgm:pt>
    <dgm:pt modelId="{5073617D-A160-4781-9F9F-00E67401BFD3}" type="pres">
      <dgm:prSet presAssocID="{B7CF33A9-9D92-4F27-8CC2-8396C6ABA470}" presName="noChildren" presStyleCnt="0"/>
      <dgm:spPr/>
    </dgm:pt>
    <dgm:pt modelId="{D922C17E-6CC7-425A-B29B-9F03747093DC}" type="pres">
      <dgm:prSet presAssocID="{B7CF33A9-9D92-4F27-8CC2-8396C6ABA470}" presName="gap" presStyleCnt="0"/>
      <dgm:spPr/>
    </dgm:pt>
    <dgm:pt modelId="{C4BB4731-A565-4ABC-88E7-A7940A39D33A}" type="pres">
      <dgm:prSet presAssocID="{B7CF33A9-9D92-4F27-8CC2-8396C6ABA470}" presName="medCircle2" presStyleLbl="vennNode1" presStyleIdx="1" presStyleCnt="7" custLinFactX="-165813" custLinFactNeighborX="-200000"/>
      <dgm:spPr/>
    </dgm:pt>
    <dgm:pt modelId="{196D47A0-B60B-4D06-B4D3-7CB8A6B929C7}" type="pres">
      <dgm:prSet presAssocID="{B7CF33A9-9D92-4F27-8CC2-8396C6ABA470}" presName="txLvlOnly1" presStyleLbl="revTx" presStyleIdx="1" presStyleCnt="7" custScaleX="235513" custLinFactNeighborX="627" custLinFactNeighborY="31918"/>
      <dgm:spPr/>
      <dgm:t>
        <a:bodyPr/>
        <a:lstStyle/>
        <a:p>
          <a:endParaRPr lang="ru-RU"/>
        </a:p>
      </dgm:t>
    </dgm:pt>
    <dgm:pt modelId="{B55948E8-CC50-4C35-BA40-CEC07F18664F}" type="pres">
      <dgm:prSet presAssocID="{A17B0947-694D-4077-92A8-86C50254A045}" presName="noChildren" presStyleCnt="0"/>
      <dgm:spPr/>
    </dgm:pt>
    <dgm:pt modelId="{6033C088-CE77-4694-989E-EDC3D7855B9E}" type="pres">
      <dgm:prSet presAssocID="{A17B0947-694D-4077-92A8-86C50254A045}" presName="gap" presStyleCnt="0"/>
      <dgm:spPr/>
    </dgm:pt>
    <dgm:pt modelId="{EA9781E7-E049-4EC2-8217-FD0C8EE8B3A9}" type="pres">
      <dgm:prSet presAssocID="{A17B0947-694D-4077-92A8-86C50254A045}" presName="medCircle2" presStyleLbl="vennNode1" presStyleIdx="2" presStyleCnt="7" custLinFactX="-165813" custLinFactNeighborX="-200000"/>
      <dgm:spPr/>
    </dgm:pt>
    <dgm:pt modelId="{041C16A5-D548-48A3-A017-978F58975546}" type="pres">
      <dgm:prSet presAssocID="{A17B0947-694D-4077-92A8-86C50254A045}" presName="txLvlOnly1" presStyleLbl="revTx" presStyleIdx="2" presStyleCnt="7" custScaleX="235513" custLinFactNeighborX="627" custLinFactNeighborY="23303"/>
      <dgm:spPr/>
      <dgm:t>
        <a:bodyPr/>
        <a:lstStyle/>
        <a:p>
          <a:endParaRPr lang="ru-RU"/>
        </a:p>
      </dgm:t>
    </dgm:pt>
    <dgm:pt modelId="{BA26C8C1-EA8F-4D02-8541-01D974AA7CCE}" type="pres">
      <dgm:prSet presAssocID="{8E59DF25-8F06-49AD-8846-DC3F418D5D9A}" presName="noChildren" presStyleCnt="0"/>
      <dgm:spPr/>
    </dgm:pt>
    <dgm:pt modelId="{8EB48DD1-F846-4C27-BBD7-475C6E5FD618}" type="pres">
      <dgm:prSet presAssocID="{8E59DF25-8F06-49AD-8846-DC3F418D5D9A}" presName="gap" presStyleCnt="0"/>
      <dgm:spPr/>
    </dgm:pt>
    <dgm:pt modelId="{F1989F29-3622-474F-92BC-3D775B124DD3}" type="pres">
      <dgm:prSet presAssocID="{8E59DF25-8F06-49AD-8846-DC3F418D5D9A}" presName="medCircle2" presStyleLbl="vennNode1" presStyleIdx="3" presStyleCnt="7" custLinFactX="-165813" custLinFactNeighborX="-200000"/>
      <dgm:spPr/>
    </dgm:pt>
    <dgm:pt modelId="{0CC6B81B-2C77-403E-AACB-63D498D7342D}" type="pres">
      <dgm:prSet presAssocID="{8E59DF25-8F06-49AD-8846-DC3F418D5D9A}" presName="txLvlOnly1" presStyleLbl="revTx" presStyleIdx="3" presStyleCnt="7" custScaleX="235683" custLinFactNeighborX="542" custLinFactNeighborY="26111"/>
      <dgm:spPr/>
      <dgm:t>
        <a:bodyPr/>
        <a:lstStyle/>
        <a:p>
          <a:endParaRPr lang="ru-RU"/>
        </a:p>
      </dgm:t>
    </dgm:pt>
    <dgm:pt modelId="{9ED39118-58CB-4989-8BBE-1E9F9F49702C}" type="pres">
      <dgm:prSet presAssocID="{1BA0A808-C27C-465C-8E95-2D394965E235}" presName="noChildren" presStyleCnt="0"/>
      <dgm:spPr/>
    </dgm:pt>
    <dgm:pt modelId="{1D343E6C-1FF8-4D53-A42A-12E888F4CC3E}" type="pres">
      <dgm:prSet presAssocID="{1BA0A808-C27C-465C-8E95-2D394965E235}" presName="gap" presStyleCnt="0"/>
      <dgm:spPr/>
    </dgm:pt>
    <dgm:pt modelId="{1B912081-E919-4998-B1FD-36971A185940}" type="pres">
      <dgm:prSet presAssocID="{1BA0A808-C27C-465C-8E95-2D394965E235}" presName="medCircle2" presStyleLbl="vennNode1" presStyleIdx="4" presStyleCnt="7" custLinFactX="-165813" custLinFactNeighborX="-200000"/>
      <dgm:spPr/>
    </dgm:pt>
    <dgm:pt modelId="{6CF77BF8-B520-484D-AC0B-CBEC26D36FAA}" type="pres">
      <dgm:prSet presAssocID="{1BA0A808-C27C-465C-8E95-2D394965E235}" presName="txLvlOnly1" presStyleLbl="revTx" presStyleIdx="4" presStyleCnt="7" custScaleX="222667" custLinFactNeighborX="-5796" custLinFactNeighborY="28920"/>
      <dgm:spPr/>
      <dgm:t>
        <a:bodyPr/>
        <a:lstStyle/>
        <a:p>
          <a:endParaRPr lang="ru-RU"/>
        </a:p>
      </dgm:t>
    </dgm:pt>
    <dgm:pt modelId="{60E79DFC-7217-46E3-A1DF-5886FFF52D48}" type="pres">
      <dgm:prSet presAssocID="{DFD4311E-37FF-47EF-8B36-36A22352803F}" presName="noChildren" presStyleCnt="0"/>
      <dgm:spPr/>
    </dgm:pt>
    <dgm:pt modelId="{90BC6731-D365-4401-9399-E10E3B4A572B}" type="pres">
      <dgm:prSet presAssocID="{DFD4311E-37FF-47EF-8B36-36A22352803F}" presName="gap" presStyleCnt="0"/>
      <dgm:spPr/>
    </dgm:pt>
    <dgm:pt modelId="{9C420FCB-B61F-4790-A2DC-E5E9C9669EDB}" type="pres">
      <dgm:prSet presAssocID="{DFD4311E-37FF-47EF-8B36-36A22352803F}" presName="medCircle2" presStyleLbl="vennNode1" presStyleIdx="5" presStyleCnt="7" custLinFactX="-165813" custLinFactNeighborX="-200000"/>
      <dgm:spPr/>
    </dgm:pt>
    <dgm:pt modelId="{BDE8E8DB-43A9-4AC1-A94B-A09145B4112D}" type="pres">
      <dgm:prSet presAssocID="{DFD4311E-37FF-47EF-8B36-36A22352803F}" presName="txLvlOnly1" presStyleLbl="revTx" presStyleIdx="5" presStyleCnt="7" custScaleX="218385" custLinFactNeighborX="-7937" custLinFactNeighborY="20305"/>
      <dgm:spPr/>
      <dgm:t>
        <a:bodyPr/>
        <a:lstStyle/>
        <a:p>
          <a:endParaRPr lang="ru-RU"/>
        </a:p>
      </dgm:t>
    </dgm:pt>
    <dgm:pt modelId="{E7036472-6C4B-4E03-9E13-E66DFD6291C1}" type="pres">
      <dgm:prSet presAssocID="{2A0402A4-6B50-43A5-85FB-10ED5C6057DD}" presName="noChildren" presStyleCnt="0"/>
      <dgm:spPr/>
    </dgm:pt>
    <dgm:pt modelId="{D4D18475-5F67-449B-BD2F-3A5178142B53}" type="pres">
      <dgm:prSet presAssocID="{2A0402A4-6B50-43A5-85FB-10ED5C6057DD}" presName="gap" presStyleCnt="0"/>
      <dgm:spPr/>
    </dgm:pt>
    <dgm:pt modelId="{F64BF76F-045A-4657-BED2-39DDE4E7BF46}" type="pres">
      <dgm:prSet presAssocID="{2A0402A4-6B50-43A5-85FB-10ED5C6057DD}" presName="medCircle2" presStyleLbl="vennNode1" presStyleIdx="6" presStyleCnt="7" custLinFactX="-165813" custLinFactNeighborX="-200000"/>
      <dgm:spPr/>
    </dgm:pt>
    <dgm:pt modelId="{DC09A7A2-0DBB-42F1-8162-55F13A7081DE}" type="pres">
      <dgm:prSet presAssocID="{2A0402A4-6B50-43A5-85FB-10ED5C6057DD}" presName="txLvlOnly1" presStyleLbl="revTx" presStyleIdx="6" presStyleCnt="7" custScaleX="208307" custLinFactNeighborX="-13603"/>
      <dgm:spPr/>
      <dgm:t>
        <a:bodyPr/>
        <a:lstStyle/>
        <a:p>
          <a:endParaRPr lang="ru-RU"/>
        </a:p>
      </dgm:t>
    </dgm:pt>
  </dgm:ptLst>
  <dgm:cxnLst>
    <dgm:cxn modelId="{3F98C4B8-0D00-4849-8B23-C9EFEBFE5844}" type="presOf" srcId="{1BA0A808-C27C-465C-8E95-2D394965E235}" destId="{6CF77BF8-B520-484D-AC0B-CBEC26D36FAA}" srcOrd="0" destOrd="0" presId="urn:microsoft.com/office/officeart/2008/layout/VerticalCircleList"/>
    <dgm:cxn modelId="{3A0F52BA-224B-4B7D-BE84-FA9CF234A878}" srcId="{73D84FAB-C7E7-443F-9EC8-A59150AA6B06}" destId="{DFD4311E-37FF-47EF-8B36-36A22352803F}" srcOrd="5" destOrd="0" parTransId="{B86477A2-D21C-4964-A1E7-DB41AA74E9F1}" sibTransId="{972F09AE-4F70-4B03-A8E8-B68475AB77AA}"/>
    <dgm:cxn modelId="{1F6E4A6F-EC25-44DA-80CB-E661059E7EEC}" type="presOf" srcId="{2A0402A4-6B50-43A5-85FB-10ED5C6057DD}" destId="{DC09A7A2-0DBB-42F1-8162-55F13A7081DE}" srcOrd="0" destOrd="0" presId="urn:microsoft.com/office/officeart/2008/layout/VerticalCircleList"/>
    <dgm:cxn modelId="{8D947AD9-490E-493B-91B0-B5A5E4534DF9}" type="presOf" srcId="{B8F0DA8E-ED1D-4CFF-9BBC-8788EBA186C3}" destId="{ADEA6897-1FCF-4ABB-AC4A-ED3CC3F10A18}" srcOrd="0" destOrd="0" presId="urn:microsoft.com/office/officeart/2008/layout/VerticalCircleList"/>
    <dgm:cxn modelId="{06BB0693-5617-4225-8E85-F237A49DC045}" type="presOf" srcId="{DFD4311E-37FF-47EF-8B36-36A22352803F}" destId="{BDE8E8DB-43A9-4AC1-A94B-A09145B4112D}" srcOrd="0" destOrd="0" presId="urn:microsoft.com/office/officeart/2008/layout/VerticalCircleList"/>
    <dgm:cxn modelId="{BFDB498F-1651-4EDE-AC82-71E7DB013C23}" srcId="{73D84FAB-C7E7-443F-9EC8-A59150AA6B06}" destId="{B8F0DA8E-ED1D-4CFF-9BBC-8788EBA186C3}" srcOrd="0" destOrd="0" parTransId="{ED9D83F7-4A0C-4680-A9DC-973B4B7DBD2A}" sibTransId="{51998FCF-80DF-42FA-A1B6-E651B2B5877F}"/>
    <dgm:cxn modelId="{BE27E39C-6AD9-4C4A-B545-4A628473BE1D}" srcId="{73D84FAB-C7E7-443F-9EC8-A59150AA6B06}" destId="{8E59DF25-8F06-49AD-8846-DC3F418D5D9A}" srcOrd="3" destOrd="0" parTransId="{8B5E1153-E096-432C-9D83-BC2B8CE30ABE}" sibTransId="{9B871F0D-461B-428B-9A36-922B4A17EBE0}"/>
    <dgm:cxn modelId="{B1144488-EC3D-45F1-B8A9-1ED0BBEE8BF7}" srcId="{73D84FAB-C7E7-443F-9EC8-A59150AA6B06}" destId="{B7CF33A9-9D92-4F27-8CC2-8396C6ABA470}" srcOrd="1" destOrd="0" parTransId="{D146217E-863F-4511-BE15-91BC42E0A1B2}" sibTransId="{1FDE9FD4-BD3C-4B8E-9F5B-B42B495AC253}"/>
    <dgm:cxn modelId="{22A2DE24-B73F-40DD-91F5-A5F1841945A9}" type="presOf" srcId="{8E59DF25-8F06-49AD-8846-DC3F418D5D9A}" destId="{0CC6B81B-2C77-403E-AACB-63D498D7342D}" srcOrd="0" destOrd="0" presId="urn:microsoft.com/office/officeart/2008/layout/VerticalCircleList"/>
    <dgm:cxn modelId="{C7F4586F-3680-4995-8568-3BBF8CDC19B4}" srcId="{73D84FAB-C7E7-443F-9EC8-A59150AA6B06}" destId="{1BA0A808-C27C-465C-8E95-2D394965E235}" srcOrd="4" destOrd="0" parTransId="{ED066185-B91F-4D30-A49F-EDA3330B337A}" sibTransId="{D6883ED4-4A27-4AAA-A17D-6023E936E428}"/>
    <dgm:cxn modelId="{9409B53D-0527-466C-9115-33CD54F0C286}" type="presOf" srcId="{B7CF33A9-9D92-4F27-8CC2-8396C6ABA470}" destId="{196D47A0-B60B-4D06-B4D3-7CB8A6B929C7}" srcOrd="0" destOrd="0" presId="urn:microsoft.com/office/officeart/2008/layout/VerticalCircleList"/>
    <dgm:cxn modelId="{A9520791-A9F4-44CB-9AA6-3E4D315CF286}" srcId="{73D84FAB-C7E7-443F-9EC8-A59150AA6B06}" destId="{A17B0947-694D-4077-92A8-86C50254A045}" srcOrd="2" destOrd="0" parTransId="{D22FE38B-B581-4FAD-A086-B67E38D34541}" sibTransId="{11279D8D-E341-4C63-8F2A-B80CD0836C92}"/>
    <dgm:cxn modelId="{06A550B3-7623-4EB3-B859-B61A802DD517}" srcId="{73D84FAB-C7E7-443F-9EC8-A59150AA6B06}" destId="{2A0402A4-6B50-43A5-85FB-10ED5C6057DD}" srcOrd="6" destOrd="0" parTransId="{144CF99D-C36C-46C9-822D-03E181298BAD}" sibTransId="{AE6D332A-3811-4EDB-A642-AD2EA216ECE3}"/>
    <dgm:cxn modelId="{BF64C8FC-E353-4DDC-9036-89F21376F590}" type="presOf" srcId="{73D84FAB-C7E7-443F-9EC8-A59150AA6B06}" destId="{D8EBEE48-FA9C-469C-A48C-9D5DFA426233}" srcOrd="0" destOrd="0" presId="urn:microsoft.com/office/officeart/2008/layout/VerticalCircleList"/>
    <dgm:cxn modelId="{F51D5ADD-C752-40E6-915F-76CC50F55B5B}" type="presOf" srcId="{A17B0947-694D-4077-92A8-86C50254A045}" destId="{041C16A5-D548-48A3-A017-978F58975546}" srcOrd="0" destOrd="0" presId="urn:microsoft.com/office/officeart/2008/layout/VerticalCircleList"/>
    <dgm:cxn modelId="{7ACF8032-A9AB-4CCD-8C94-67C6B39F0BD1}" type="presParOf" srcId="{D8EBEE48-FA9C-469C-A48C-9D5DFA426233}" destId="{FD0DFF79-929E-48BD-B5E3-46CBCFCE32AD}" srcOrd="0" destOrd="0" presId="urn:microsoft.com/office/officeart/2008/layout/VerticalCircleList"/>
    <dgm:cxn modelId="{E78E3C25-3451-43A5-9BB3-FD63EC9B0FD6}" type="presParOf" srcId="{FD0DFF79-929E-48BD-B5E3-46CBCFCE32AD}" destId="{C378392F-730B-4022-931C-D416EA98C145}" srcOrd="0" destOrd="0" presId="urn:microsoft.com/office/officeart/2008/layout/VerticalCircleList"/>
    <dgm:cxn modelId="{E63F85C0-7766-40CE-82A1-F5E9228233A4}" type="presParOf" srcId="{FD0DFF79-929E-48BD-B5E3-46CBCFCE32AD}" destId="{7DD8C9E0-F787-44B0-BF02-0BFE790F21CE}" srcOrd="1" destOrd="0" presId="urn:microsoft.com/office/officeart/2008/layout/VerticalCircleList"/>
    <dgm:cxn modelId="{1CBF02C3-50D6-4F26-8695-48DC58DE5B55}" type="presParOf" srcId="{FD0DFF79-929E-48BD-B5E3-46CBCFCE32AD}" destId="{ADEA6897-1FCF-4ABB-AC4A-ED3CC3F10A18}" srcOrd="2" destOrd="0" presId="urn:microsoft.com/office/officeart/2008/layout/VerticalCircleList"/>
    <dgm:cxn modelId="{D9D24E32-BB86-4E68-99B2-A6385A9C1B0B}" type="presParOf" srcId="{D8EBEE48-FA9C-469C-A48C-9D5DFA426233}" destId="{5073617D-A160-4781-9F9F-00E67401BFD3}" srcOrd="1" destOrd="0" presId="urn:microsoft.com/office/officeart/2008/layout/VerticalCircleList"/>
    <dgm:cxn modelId="{238D6125-EA5C-4E8B-BB4F-E90253AFF563}" type="presParOf" srcId="{5073617D-A160-4781-9F9F-00E67401BFD3}" destId="{D922C17E-6CC7-425A-B29B-9F03747093DC}" srcOrd="0" destOrd="0" presId="urn:microsoft.com/office/officeart/2008/layout/VerticalCircleList"/>
    <dgm:cxn modelId="{36DB4596-76E7-4C12-9199-54D46B172058}" type="presParOf" srcId="{5073617D-A160-4781-9F9F-00E67401BFD3}" destId="{C4BB4731-A565-4ABC-88E7-A7940A39D33A}" srcOrd="1" destOrd="0" presId="urn:microsoft.com/office/officeart/2008/layout/VerticalCircleList"/>
    <dgm:cxn modelId="{C59AED83-1C0A-4411-869A-64A81BAEB4BB}" type="presParOf" srcId="{5073617D-A160-4781-9F9F-00E67401BFD3}" destId="{196D47A0-B60B-4D06-B4D3-7CB8A6B929C7}" srcOrd="2" destOrd="0" presId="urn:microsoft.com/office/officeart/2008/layout/VerticalCircleList"/>
    <dgm:cxn modelId="{BE3AFA40-616F-4FD0-B799-13E36C867733}" type="presParOf" srcId="{D8EBEE48-FA9C-469C-A48C-9D5DFA426233}" destId="{B55948E8-CC50-4C35-BA40-CEC07F18664F}" srcOrd="2" destOrd="0" presId="urn:microsoft.com/office/officeart/2008/layout/VerticalCircleList"/>
    <dgm:cxn modelId="{89B9703E-7085-478D-983D-5220EE2F30CD}" type="presParOf" srcId="{B55948E8-CC50-4C35-BA40-CEC07F18664F}" destId="{6033C088-CE77-4694-989E-EDC3D7855B9E}" srcOrd="0" destOrd="0" presId="urn:microsoft.com/office/officeart/2008/layout/VerticalCircleList"/>
    <dgm:cxn modelId="{A5A7655C-DFDC-4F3C-97C4-3340265EBEFC}" type="presParOf" srcId="{B55948E8-CC50-4C35-BA40-CEC07F18664F}" destId="{EA9781E7-E049-4EC2-8217-FD0C8EE8B3A9}" srcOrd="1" destOrd="0" presId="urn:microsoft.com/office/officeart/2008/layout/VerticalCircleList"/>
    <dgm:cxn modelId="{11E0EB55-D161-4B77-8A2D-DB984D455F34}" type="presParOf" srcId="{B55948E8-CC50-4C35-BA40-CEC07F18664F}" destId="{041C16A5-D548-48A3-A017-978F58975546}" srcOrd="2" destOrd="0" presId="urn:microsoft.com/office/officeart/2008/layout/VerticalCircleList"/>
    <dgm:cxn modelId="{A9353CE4-E637-443E-B842-84C98C250366}" type="presParOf" srcId="{D8EBEE48-FA9C-469C-A48C-9D5DFA426233}" destId="{BA26C8C1-EA8F-4D02-8541-01D974AA7CCE}" srcOrd="3" destOrd="0" presId="urn:microsoft.com/office/officeart/2008/layout/VerticalCircleList"/>
    <dgm:cxn modelId="{8B0C079C-7B60-4487-8BE4-334A20039B9B}" type="presParOf" srcId="{BA26C8C1-EA8F-4D02-8541-01D974AA7CCE}" destId="{8EB48DD1-F846-4C27-BBD7-475C6E5FD618}" srcOrd="0" destOrd="0" presId="urn:microsoft.com/office/officeart/2008/layout/VerticalCircleList"/>
    <dgm:cxn modelId="{FEFBEE8C-528B-47A4-89E3-87BAF017B821}" type="presParOf" srcId="{BA26C8C1-EA8F-4D02-8541-01D974AA7CCE}" destId="{F1989F29-3622-474F-92BC-3D775B124DD3}" srcOrd="1" destOrd="0" presId="urn:microsoft.com/office/officeart/2008/layout/VerticalCircleList"/>
    <dgm:cxn modelId="{D9032BC2-5C1D-467E-803A-BBCD37F613F2}" type="presParOf" srcId="{BA26C8C1-EA8F-4D02-8541-01D974AA7CCE}" destId="{0CC6B81B-2C77-403E-AACB-63D498D7342D}" srcOrd="2" destOrd="0" presId="urn:microsoft.com/office/officeart/2008/layout/VerticalCircleList"/>
    <dgm:cxn modelId="{B9FBDEF3-BF3A-4228-BFEC-80E6100868B9}" type="presParOf" srcId="{D8EBEE48-FA9C-469C-A48C-9D5DFA426233}" destId="{9ED39118-58CB-4989-8BBE-1E9F9F49702C}" srcOrd="4" destOrd="0" presId="urn:microsoft.com/office/officeart/2008/layout/VerticalCircleList"/>
    <dgm:cxn modelId="{E8F31FF0-25BC-4DD5-82FE-72F6AC1AB162}" type="presParOf" srcId="{9ED39118-58CB-4989-8BBE-1E9F9F49702C}" destId="{1D343E6C-1FF8-4D53-A42A-12E888F4CC3E}" srcOrd="0" destOrd="0" presId="urn:microsoft.com/office/officeart/2008/layout/VerticalCircleList"/>
    <dgm:cxn modelId="{F9109EDF-9E5F-4DE8-AFA1-635AF4D55291}" type="presParOf" srcId="{9ED39118-58CB-4989-8BBE-1E9F9F49702C}" destId="{1B912081-E919-4998-B1FD-36971A185940}" srcOrd="1" destOrd="0" presId="urn:microsoft.com/office/officeart/2008/layout/VerticalCircleList"/>
    <dgm:cxn modelId="{428634A7-E748-4AE5-82F9-B903F3C14943}" type="presParOf" srcId="{9ED39118-58CB-4989-8BBE-1E9F9F49702C}" destId="{6CF77BF8-B520-484D-AC0B-CBEC26D36FAA}" srcOrd="2" destOrd="0" presId="urn:microsoft.com/office/officeart/2008/layout/VerticalCircleList"/>
    <dgm:cxn modelId="{D55EA30A-D7A3-4614-B0AC-48AA8D9C6A03}" type="presParOf" srcId="{D8EBEE48-FA9C-469C-A48C-9D5DFA426233}" destId="{60E79DFC-7217-46E3-A1DF-5886FFF52D48}" srcOrd="5" destOrd="0" presId="urn:microsoft.com/office/officeart/2008/layout/VerticalCircleList"/>
    <dgm:cxn modelId="{53A4672C-D9BB-4D24-9713-6E29CE3BD7A0}" type="presParOf" srcId="{60E79DFC-7217-46E3-A1DF-5886FFF52D48}" destId="{90BC6731-D365-4401-9399-E10E3B4A572B}" srcOrd="0" destOrd="0" presId="urn:microsoft.com/office/officeart/2008/layout/VerticalCircleList"/>
    <dgm:cxn modelId="{17F9D546-1BAD-47EF-B3A7-1813E2820007}" type="presParOf" srcId="{60E79DFC-7217-46E3-A1DF-5886FFF52D48}" destId="{9C420FCB-B61F-4790-A2DC-E5E9C9669EDB}" srcOrd="1" destOrd="0" presId="urn:microsoft.com/office/officeart/2008/layout/VerticalCircleList"/>
    <dgm:cxn modelId="{58C7E44E-AB99-4E4B-A379-C90F8D6BE19E}" type="presParOf" srcId="{60E79DFC-7217-46E3-A1DF-5886FFF52D48}" destId="{BDE8E8DB-43A9-4AC1-A94B-A09145B4112D}" srcOrd="2" destOrd="0" presId="urn:microsoft.com/office/officeart/2008/layout/VerticalCircleList"/>
    <dgm:cxn modelId="{B8E9B5FE-5E18-49D5-92BF-E0CEE41E8D7C}" type="presParOf" srcId="{D8EBEE48-FA9C-469C-A48C-9D5DFA426233}" destId="{E7036472-6C4B-4E03-9E13-E66DFD6291C1}" srcOrd="6" destOrd="0" presId="urn:microsoft.com/office/officeart/2008/layout/VerticalCircleList"/>
    <dgm:cxn modelId="{3955A7D8-9AA3-4EF1-828C-E78A27175513}" type="presParOf" srcId="{E7036472-6C4B-4E03-9E13-E66DFD6291C1}" destId="{D4D18475-5F67-449B-BD2F-3A5178142B53}" srcOrd="0" destOrd="0" presId="urn:microsoft.com/office/officeart/2008/layout/VerticalCircleList"/>
    <dgm:cxn modelId="{E7574461-156D-4D69-BCBD-FAFF620559D6}" type="presParOf" srcId="{E7036472-6C4B-4E03-9E13-E66DFD6291C1}" destId="{F64BF76F-045A-4657-BED2-39DDE4E7BF46}" srcOrd="1" destOrd="0" presId="urn:microsoft.com/office/officeart/2008/layout/VerticalCircleList"/>
    <dgm:cxn modelId="{9057309E-D92A-44BF-AFE4-72490CB21337}" type="presParOf" srcId="{E7036472-6C4B-4E03-9E13-E66DFD6291C1}" destId="{DC09A7A2-0DBB-42F1-8162-55F13A7081DE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E4D93B-38FB-4EBC-99A9-D97E5E6A47D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75482D-7190-446F-BC21-3D04B7540138}">
      <dgm:prSet phldrT="[Текст]" custT="1"/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Министерство транспортного строительства СССР, 1976 г. 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4AC0B13D-669B-43D5-AF4D-90031A15E8D7}" type="parTrans" cxnId="{0DA7D9F1-127A-4FAA-A3CB-F271C1C3E4B6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300D9984-DE45-4DA1-81A3-B0ECE268BBAE}" type="sibTrans" cxnId="{0DA7D9F1-127A-4FAA-A3CB-F271C1C3E4B6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BD2D7CC0-0410-41A2-BF20-3AAC9AFCDEA6}">
      <dgm:prSet phldrT="[Текст]" custT="1"/>
      <dgm:spPr/>
      <dgm:t>
        <a:bodyPr/>
        <a:lstStyle/>
        <a:p>
          <a:r>
            <a:rPr lang="ru-RU" sz="1600" b="1" dirty="0" err="1" smtClean="0">
              <a:latin typeface="Arial" pitchFamily="34" charset="0"/>
              <a:cs typeface="Arial" pitchFamily="34" charset="0"/>
            </a:rPr>
            <a:t>Гипродорнии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, 1975-1986 гг. 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D3B14A00-D711-497C-9B06-CDB961AFD29A}" type="parTrans" cxnId="{1C834675-7A3C-4841-BA54-501CDD7DB9EB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0C41909A-D6E1-4E73-8092-2C0BAB6B5174}" type="sibTrans" cxnId="{1C834675-7A3C-4841-BA54-501CDD7DB9EB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92FBC039-A1DD-4269-9CD8-0352F332E86E}">
      <dgm:prSet phldrT="[Текст]" custT="1"/>
      <dgm:spPr/>
      <dgm:t>
        <a:bodyPr/>
        <a:lstStyle/>
        <a:p>
          <a:r>
            <a:rPr lang="ru-RU" sz="1600" b="1" dirty="0" err="1" smtClean="0">
              <a:latin typeface="Arial" pitchFamily="34" charset="0"/>
              <a:cs typeface="Arial" pitchFamily="34" charset="0"/>
            </a:rPr>
            <a:t>Росдорнии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, 1988 г. 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B1455AAA-D956-43B4-A083-5CE79330EE57}" type="parTrans" cxnId="{5812B56A-8E9D-4E83-BA5F-7789D1CA73BA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F8F24C4A-24B5-45A5-8B88-569ACCABA425}" type="sibTrans" cxnId="{5812B56A-8E9D-4E83-BA5F-7789D1CA73BA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9FC76CC5-8448-4EB8-8F8A-8C237DB6DE16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«Технические условия по использованию зол уноса и </a:t>
          </a:r>
          <a:r>
            <a:rPr lang="ru-RU" sz="1600" dirty="0" err="1" smtClean="0">
              <a:latin typeface="Arial" pitchFamily="34" charset="0"/>
              <a:cs typeface="Arial" pitchFamily="34" charset="0"/>
            </a:rPr>
            <a:t>золошлаковых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смесей от сжигания различных видов твердого топлива для сооружения земляного полотна и устройства дорожных оснований и покрытий автомобильных дорог» ВСН 184-75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65B67A4A-F5DA-4E4A-BE7E-3D9B5B05FC73}" type="parTrans" cxnId="{F1AA97DE-14E0-4BED-9E80-AF8DFC99577F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B58D4F70-F602-4276-940E-423AE44899CA}" type="sibTrans" cxnId="{F1AA97DE-14E0-4BED-9E80-AF8DFC99577F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969F8849-DE9E-4374-98DC-8CF5F989E977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«Технические указания по применению нефтяных гудронов (остаточных битумов) в дорожном строительстве»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ECDEE5C6-428F-4F33-AEFD-683ADF0DB79B}" type="parTrans" cxnId="{E10AE443-47E7-4856-9933-06B30253BF9F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1653534E-C1B4-47C8-B8A9-7FB07C84015C}" type="sibTrans" cxnId="{E10AE443-47E7-4856-9933-06B30253BF9F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B142070C-99BD-4BBD-AA44-2B46BD74FA05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«Руководство по применению порошкообразных отходов промышленности  в качестве минерального порошка в асфальтобетонах 1 и 2 марок»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92D09684-83C8-48B9-A826-D2393A8A8F47}" type="parTrans" cxnId="{FE5C0075-5C6E-4CF1-A213-6F2BFBFCFEB9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64AD4882-C8CD-443C-92D0-74846605C97C}" type="sibTrans" cxnId="{FE5C0075-5C6E-4CF1-A213-6F2BFBFCFEB9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874E9D11-9834-441B-9E65-BF55D2F39FA1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«Руководство по применению каменноугольных вяжущих в дорожном строительстве»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4A8108AB-E17B-408C-BF75-E2C7B140AF9D}" type="parTrans" cxnId="{CB2668A1-CA9C-4191-9B33-4F1F3B4C5419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711AE05E-81E3-4D7C-ACA2-B066C38F9D83}" type="sibTrans" cxnId="{CB2668A1-CA9C-4191-9B33-4F1F3B4C5419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4F701C31-7943-415D-A16A-356B72E6BB1D}">
      <dgm:prSet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«Руководство по применению </a:t>
          </a:r>
          <a:r>
            <a:rPr lang="ru-RU" sz="1600" dirty="0" err="1" smtClean="0">
              <a:latin typeface="Arial" pitchFamily="34" charset="0"/>
              <a:cs typeface="Arial" pitchFamily="34" charset="0"/>
            </a:rPr>
            <a:t>битумсодержащих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песков и песчаников в дорожном строительстве»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E0B59ED6-A761-45A5-AA1A-E73D336B6353}" type="parTrans" cxnId="{85A25537-DEF2-4779-A301-F797572708D2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14B6220D-92B1-451E-8934-E251062D1D19}" type="sibTrans" cxnId="{85A25537-DEF2-4779-A301-F797572708D2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C919EF98-BD06-4A53-BE90-0C5B343191D0}">
      <dgm:prSet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«Руководство по применению </a:t>
          </a:r>
          <a:r>
            <a:rPr lang="ru-RU" sz="1600" dirty="0" err="1" smtClean="0">
              <a:latin typeface="Arial" pitchFamily="34" charset="0"/>
              <a:cs typeface="Arial" pitchFamily="34" charset="0"/>
            </a:rPr>
            <a:t>битумсодержащих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известняков и доломитов в дорожном строительстве»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89A7A7E3-C486-4592-A1BD-B931E28A6A1B}" type="parTrans" cxnId="{B5EF8753-3312-4FD1-B290-1E6CEE63E378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80B48C94-03E1-47A3-AF27-226BD305D5E6}" type="sibTrans" cxnId="{B5EF8753-3312-4FD1-B290-1E6CEE63E378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4C7C3D59-CBEF-44CD-84EA-D52602F21F5A}">
      <dgm:prSet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«Рекомендации по применению асфальтобетонов на основе </a:t>
          </a:r>
          <a:r>
            <a:rPr lang="ru-RU" sz="1600" dirty="0" err="1" smtClean="0">
              <a:latin typeface="Arial" pitchFamily="34" charset="0"/>
              <a:cs typeface="Arial" pitchFamily="34" charset="0"/>
            </a:rPr>
            <a:t>разнопрочных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каменных материалов»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95CB27B4-F9B3-4C36-9B42-77F9A4077FEF}" type="parTrans" cxnId="{BF99576A-ED42-4FDA-88AF-BB1F56BE199E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0449127C-8055-444A-A96A-34BE62098C33}" type="sibTrans" cxnId="{BF99576A-ED42-4FDA-88AF-BB1F56BE199E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CAF2828A-3C16-4394-9BDC-F8DCA399FAEB}" type="pres">
      <dgm:prSet presAssocID="{CAE4D93B-38FB-4EBC-99A9-D97E5E6A47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3C4EC7-F75D-4A8A-AE96-EAC07874351C}" type="pres">
      <dgm:prSet presAssocID="{E875482D-7190-446F-BC21-3D04B7540138}" presName="parentLin" presStyleCnt="0"/>
      <dgm:spPr/>
    </dgm:pt>
    <dgm:pt modelId="{92C33383-6E0A-45AB-8DB3-6AD4D0425D58}" type="pres">
      <dgm:prSet presAssocID="{E875482D-7190-446F-BC21-3D04B754013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1912C2B-8C28-4B0C-B716-3298931FA679}" type="pres">
      <dgm:prSet presAssocID="{E875482D-7190-446F-BC21-3D04B7540138}" presName="parentText" presStyleLbl="node1" presStyleIdx="0" presStyleCnt="3" custScaleX="107143" custScaleY="114585" custLinFactNeighborX="-666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7B4E0D-07E5-4F2A-BC3E-F862FBED6C92}" type="pres">
      <dgm:prSet presAssocID="{E875482D-7190-446F-BC21-3D04B7540138}" presName="negativeSpace" presStyleCnt="0"/>
      <dgm:spPr/>
    </dgm:pt>
    <dgm:pt modelId="{9620F68F-C180-42C8-A5BB-6A85EA831FBD}" type="pres">
      <dgm:prSet presAssocID="{E875482D-7190-446F-BC21-3D04B7540138}" presName="childText" presStyleLbl="conFgAcc1" presStyleIdx="0" presStyleCnt="3" custScaleY="88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57073-7649-4CB5-A444-27E629C8FB63}" type="pres">
      <dgm:prSet presAssocID="{300D9984-DE45-4DA1-81A3-B0ECE268BBAE}" presName="spaceBetweenRectangles" presStyleCnt="0"/>
      <dgm:spPr/>
    </dgm:pt>
    <dgm:pt modelId="{E4D09A63-CCB9-4B66-9366-9C54B9FCF2E9}" type="pres">
      <dgm:prSet presAssocID="{BD2D7CC0-0410-41A2-BF20-3AAC9AFCDEA6}" presName="parentLin" presStyleCnt="0"/>
      <dgm:spPr/>
    </dgm:pt>
    <dgm:pt modelId="{FF7DCF6E-78A7-4352-A83C-279AE0D79275}" type="pres">
      <dgm:prSet presAssocID="{BD2D7CC0-0410-41A2-BF20-3AAC9AFCDEA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0520CA1-050D-4371-BD97-30F9DD1102C2}" type="pres">
      <dgm:prSet presAssocID="{BD2D7CC0-0410-41A2-BF20-3AAC9AFCDEA6}" presName="parentText" presStyleLbl="node1" presStyleIdx="1" presStyleCnt="3" custLinFactNeighborX="-666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78128-8998-4B37-B504-D68633ABE452}" type="pres">
      <dgm:prSet presAssocID="{BD2D7CC0-0410-41A2-BF20-3AAC9AFCDEA6}" presName="negativeSpace" presStyleCnt="0"/>
      <dgm:spPr/>
    </dgm:pt>
    <dgm:pt modelId="{8B51FFCE-78B9-456D-A28D-B4B6804FCF39}" type="pres">
      <dgm:prSet presAssocID="{BD2D7CC0-0410-41A2-BF20-3AAC9AFCDEA6}" presName="childText" presStyleLbl="conFgAcc1" presStyleIdx="1" presStyleCnt="3" custScaleY="96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3216F-BCD6-4AFF-9C3D-7E111227D7EB}" type="pres">
      <dgm:prSet presAssocID="{0C41909A-D6E1-4E73-8092-2C0BAB6B5174}" presName="spaceBetweenRectangles" presStyleCnt="0"/>
      <dgm:spPr/>
    </dgm:pt>
    <dgm:pt modelId="{2334C7CC-445B-43D0-8C91-15F25F4C0278}" type="pres">
      <dgm:prSet presAssocID="{92FBC039-A1DD-4269-9CD8-0352F332E86E}" presName="parentLin" presStyleCnt="0"/>
      <dgm:spPr/>
    </dgm:pt>
    <dgm:pt modelId="{BAB7A4E1-EF6D-4DC0-9AC2-5A2D1A0C5614}" type="pres">
      <dgm:prSet presAssocID="{92FBC039-A1DD-4269-9CD8-0352F332E86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9E7C847-B4FF-4FF3-AF7B-A9103AAA07ED}" type="pres">
      <dgm:prSet presAssocID="{92FBC039-A1DD-4269-9CD8-0352F332E86E}" presName="parentText" presStyleLbl="node1" presStyleIdx="2" presStyleCnt="3" custLinFactNeighborX="-666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D4CC8-992B-4F83-ADC3-47B0536873B4}" type="pres">
      <dgm:prSet presAssocID="{92FBC039-A1DD-4269-9CD8-0352F332E86E}" presName="negativeSpace" presStyleCnt="0"/>
      <dgm:spPr/>
    </dgm:pt>
    <dgm:pt modelId="{C5741DAE-2977-43D1-9A38-4455B90272DB}" type="pres">
      <dgm:prSet presAssocID="{92FBC039-A1DD-4269-9CD8-0352F332E86E}" presName="childText" presStyleLbl="conFgAcc1" presStyleIdx="2" presStyleCnt="3" custScaleY="94924" custLinFactNeighborY="13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5C0075-5C6E-4CF1-A213-6F2BFBFCFEB9}" srcId="{92FBC039-A1DD-4269-9CD8-0352F332E86E}" destId="{B142070C-99BD-4BBD-AA44-2B46BD74FA05}" srcOrd="0" destOrd="0" parTransId="{92D09684-83C8-48B9-A826-D2393A8A8F47}" sibTransId="{64AD4882-C8CD-443C-92D0-74846605C97C}"/>
    <dgm:cxn modelId="{E10AE443-47E7-4856-9933-06B30253BF9F}" srcId="{BD2D7CC0-0410-41A2-BF20-3AAC9AFCDEA6}" destId="{969F8849-DE9E-4374-98DC-8CF5F989E977}" srcOrd="0" destOrd="0" parTransId="{ECDEE5C6-428F-4F33-AEFD-683ADF0DB79B}" sibTransId="{1653534E-C1B4-47C8-B8A9-7FB07C84015C}"/>
    <dgm:cxn modelId="{96DB5497-7945-43A5-9AF0-841F60C47B61}" type="presOf" srcId="{BD2D7CC0-0410-41A2-BF20-3AAC9AFCDEA6}" destId="{C0520CA1-050D-4371-BD97-30F9DD1102C2}" srcOrd="1" destOrd="0" presId="urn:microsoft.com/office/officeart/2005/8/layout/list1"/>
    <dgm:cxn modelId="{BF99576A-ED42-4FDA-88AF-BB1F56BE199E}" srcId="{BD2D7CC0-0410-41A2-BF20-3AAC9AFCDEA6}" destId="{4C7C3D59-CBEF-44CD-84EA-D52602F21F5A}" srcOrd="4" destOrd="0" parTransId="{95CB27B4-F9B3-4C36-9B42-77F9A4077FEF}" sibTransId="{0449127C-8055-444A-A96A-34BE62098C33}"/>
    <dgm:cxn modelId="{F1AA97DE-14E0-4BED-9E80-AF8DFC99577F}" srcId="{E875482D-7190-446F-BC21-3D04B7540138}" destId="{9FC76CC5-8448-4EB8-8F8A-8C237DB6DE16}" srcOrd="0" destOrd="0" parTransId="{65B67A4A-F5DA-4E4A-BE7E-3D9B5B05FC73}" sibTransId="{B58D4F70-F602-4276-940E-423AE44899CA}"/>
    <dgm:cxn modelId="{2146FE9A-8D61-4388-B3C2-08E321F28623}" type="presOf" srcId="{E875482D-7190-446F-BC21-3D04B7540138}" destId="{92C33383-6E0A-45AB-8DB3-6AD4D0425D58}" srcOrd="0" destOrd="0" presId="urn:microsoft.com/office/officeart/2005/8/layout/list1"/>
    <dgm:cxn modelId="{0D658D77-5398-4968-B96A-A824DD263A57}" type="presOf" srcId="{92FBC039-A1DD-4269-9CD8-0352F332E86E}" destId="{E9E7C847-B4FF-4FF3-AF7B-A9103AAA07ED}" srcOrd="1" destOrd="0" presId="urn:microsoft.com/office/officeart/2005/8/layout/list1"/>
    <dgm:cxn modelId="{B5EF8753-3312-4FD1-B290-1E6CEE63E378}" srcId="{BD2D7CC0-0410-41A2-BF20-3AAC9AFCDEA6}" destId="{C919EF98-BD06-4A53-BE90-0C5B343191D0}" srcOrd="3" destOrd="0" parTransId="{89A7A7E3-C486-4592-A1BD-B931E28A6A1B}" sibTransId="{80B48C94-03E1-47A3-AF27-226BD305D5E6}"/>
    <dgm:cxn modelId="{E7CA2736-838A-4A47-B443-404DB90744C7}" type="presOf" srcId="{C919EF98-BD06-4A53-BE90-0C5B343191D0}" destId="{8B51FFCE-78B9-456D-A28D-B4B6804FCF39}" srcOrd="0" destOrd="3" presId="urn:microsoft.com/office/officeart/2005/8/layout/list1"/>
    <dgm:cxn modelId="{7EE3F2D3-8299-48CB-A4B5-8E83C662260B}" type="presOf" srcId="{4F701C31-7943-415D-A16A-356B72E6BB1D}" destId="{8B51FFCE-78B9-456D-A28D-B4B6804FCF39}" srcOrd="0" destOrd="2" presId="urn:microsoft.com/office/officeart/2005/8/layout/list1"/>
    <dgm:cxn modelId="{4E3D3DD7-C3E2-437E-B8C4-B6FD4EA3396B}" type="presOf" srcId="{9FC76CC5-8448-4EB8-8F8A-8C237DB6DE16}" destId="{9620F68F-C180-42C8-A5BB-6A85EA831FBD}" srcOrd="0" destOrd="0" presId="urn:microsoft.com/office/officeart/2005/8/layout/list1"/>
    <dgm:cxn modelId="{5812B56A-8E9D-4E83-BA5F-7789D1CA73BA}" srcId="{CAE4D93B-38FB-4EBC-99A9-D97E5E6A47D8}" destId="{92FBC039-A1DD-4269-9CD8-0352F332E86E}" srcOrd="2" destOrd="0" parTransId="{B1455AAA-D956-43B4-A083-5CE79330EE57}" sibTransId="{F8F24C4A-24B5-45A5-8B88-569ACCABA425}"/>
    <dgm:cxn modelId="{1C834675-7A3C-4841-BA54-501CDD7DB9EB}" srcId="{CAE4D93B-38FB-4EBC-99A9-D97E5E6A47D8}" destId="{BD2D7CC0-0410-41A2-BF20-3AAC9AFCDEA6}" srcOrd="1" destOrd="0" parTransId="{D3B14A00-D711-497C-9B06-CDB961AFD29A}" sibTransId="{0C41909A-D6E1-4E73-8092-2C0BAB6B5174}"/>
    <dgm:cxn modelId="{2FD7EE69-3F53-4237-B3E6-5D6E4E1F4741}" type="presOf" srcId="{4C7C3D59-CBEF-44CD-84EA-D52602F21F5A}" destId="{8B51FFCE-78B9-456D-A28D-B4B6804FCF39}" srcOrd="0" destOrd="4" presId="urn:microsoft.com/office/officeart/2005/8/layout/list1"/>
    <dgm:cxn modelId="{0DA7D9F1-127A-4FAA-A3CB-F271C1C3E4B6}" srcId="{CAE4D93B-38FB-4EBC-99A9-D97E5E6A47D8}" destId="{E875482D-7190-446F-BC21-3D04B7540138}" srcOrd="0" destOrd="0" parTransId="{4AC0B13D-669B-43D5-AF4D-90031A15E8D7}" sibTransId="{300D9984-DE45-4DA1-81A3-B0ECE268BBAE}"/>
    <dgm:cxn modelId="{85A25537-DEF2-4779-A301-F797572708D2}" srcId="{BD2D7CC0-0410-41A2-BF20-3AAC9AFCDEA6}" destId="{4F701C31-7943-415D-A16A-356B72E6BB1D}" srcOrd="2" destOrd="0" parTransId="{E0B59ED6-A761-45A5-AA1A-E73D336B6353}" sibTransId="{14B6220D-92B1-451E-8934-E251062D1D19}"/>
    <dgm:cxn modelId="{6393F9AB-A552-4782-8DE4-77B2D1A963A5}" type="presOf" srcId="{92FBC039-A1DD-4269-9CD8-0352F332E86E}" destId="{BAB7A4E1-EF6D-4DC0-9AC2-5A2D1A0C5614}" srcOrd="0" destOrd="0" presId="urn:microsoft.com/office/officeart/2005/8/layout/list1"/>
    <dgm:cxn modelId="{1DA89E21-759B-4F63-AFD1-512D6C5180BA}" type="presOf" srcId="{874E9D11-9834-441B-9E65-BF55D2F39FA1}" destId="{8B51FFCE-78B9-456D-A28D-B4B6804FCF39}" srcOrd="0" destOrd="1" presId="urn:microsoft.com/office/officeart/2005/8/layout/list1"/>
    <dgm:cxn modelId="{934A22F6-F757-48A8-9CA3-171C6CE3530F}" type="presOf" srcId="{E875482D-7190-446F-BC21-3D04B7540138}" destId="{C1912C2B-8C28-4B0C-B716-3298931FA679}" srcOrd="1" destOrd="0" presId="urn:microsoft.com/office/officeart/2005/8/layout/list1"/>
    <dgm:cxn modelId="{CB2668A1-CA9C-4191-9B33-4F1F3B4C5419}" srcId="{BD2D7CC0-0410-41A2-BF20-3AAC9AFCDEA6}" destId="{874E9D11-9834-441B-9E65-BF55D2F39FA1}" srcOrd="1" destOrd="0" parTransId="{4A8108AB-E17B-408C-BF75-E2C7B140AF9D}" sibTransId="{711AE05E-81E3-4D7C-ACA2-B066C38F9D83}"/>
    <dgm:cxn modelId="{FC0E7BAD-5B91-4CF8-AB92-BB44C3EEDC36}" type="presOf" srcId="{BD2D7CC0-0410-41A2-BF20-3AAC9AFCDEA6}" destId="{FF7DCF6E-78A7-4352-A83C-279AE0D79275}" srcOrd="0" destOrd="0" presId="urn:microsoft.com/office/officeart/2005/8/layout/list1"/>
    <dgm:cxn modelId="{58913939-0896-4F56-9693-B1206A8E5D35}" type="presOf" srcId="{B142070C-99BD-4BBD-AA44-2B46BD74FA05}" destId="{C5741DAE-2977-43D1-9A38-4455B90272DB}" srcOrd="0" destOrd="0" presId="urn:microsoft.com/office/officeart/2005/8/layout/list1"/>
    <dgm:cxn modelId="{C5C5FEAB-6701-48EA-A9A4-3AC5743288AC}" type="presOf" srcId="{CAE4D93B-38FB-4EBC-99A9-D97E5E6A47D8}" destId="{CAF2828A-3C16-4394-9BDC-F8DCA399FAEB}" srcOrd="0" destOrd="0" presId="urn:microsoft.com/office/officeart/2005/8/layout/list1"/>
    <dgm:cxn modelId="{BB8501BB-6F3B-4737-84A1-417D51B1E0C8}" type="presOf" srcId="{969F8849-DE9E-4374-98DC-8CF5F989E977}" destId="{8B51FFCE-78B9-456D-A28D-B4B6804FCF39}" srcOrd="0" destOrd="0" presId="urn:microsoft.com/office/officeart/2005/8/layout/list1"/>
    <dgm:cxn modelId="{D63CDB5C-C328-4BCB-801D-AEF01C599B6A}" type="presParOf" srcId="{CAF2828A-3C16-4394-9BDC-F8DCA399FAEB}" destId="{3A3C4EC7-F75D-4A8A-AE96-EAC07874351C}" srcOrd="0" destOrd="0" presId="urn:microsoft.com/office/officeart/2005/8/layout/list1"/>
    <dgm:cxn modelId="{FB2A89AB-3EA1-4BE5-84C6-B292656A7633}" type="presParOf" srcId="{3A3C4EC7-F75D-4A8A-AE96-EAC07874351C}" destId="{92C33383-6E0A-45AB-8DB3-6AD4D0425D58}" srcOrd="0" destOrd="0" presId="urn:microsoft.com/office/officeart/2005/8/layout/list1"/>
    <dgm:cxn modelId="{2ABD350B-7531-4E85-B314-B8233ED60015}" type="presParOf" srcId="{3A3C4EC7-F75D-4A8A-AE96-EAC07874351C}" destId="{C1912C2B-8C28-4B0C-B716-3298931FA679}" srcOrd="1" destOrd="0" presId="urn:microsoft.com/office/officeart/2005/8/layout/list1"/>
    <dgm:cxn modelId="{1063DD99-506C-4E10-8E38-75B277FAB75A}" type="presParOf" srcId="{CAF2828A-3C16-4394-9BDC-F8DCA399FAEB}" destId="{7B7B4E0D-07E5-4F2A-BC3E-F862FBED6C92}" srcOrd="1" destOrd="0" presId="urn:microsoft.com/office/officeart/2005/8/layout/list1"/>
    <dgm:cxn modelId="{741DFC38-4B7B-4A39-BD88-FA02E0C1365B}" type="presParOf" srcId="{CAF2828A-3C16-4394-9BDC-F8DCA399FAEB}" destId="{9620F68F-C180-42C8-A5BB-6A85EA831FBD}" srcOrd="2" destOrd="0" presId="urn:microsoft.com/office/officeart/2005/8/layout/list1"/>
    <dgm:cxn modelId="{C5A2216C-C41D-4A70-A6B5-B49460D0AF89}" type="presParOf" srcId="{CAF2828A-3C16-4394-9BDC-F8DCA399FAEB}" destId="{29C57073-7649-4CB5-A444-27E629C8FB63}" srcOrd="3" destOrd="0" presId="urn:microsoft.com/office/officeart/2005/8/layout/list1"/>
    <dgm:cxn modelId="{28F555D5-92CA-461D-B7C9-E35A870D3498}" type="presParOf" srcId="{CAF2828A-3C16-4394-9BDC-F8DCA399FAEB}" destId="{E4D09A63-CCB9-4B66-9366-9C54B9FCF2E9}" srcOrd="4" destOrd="0" presId="urn:microsoft.com/office/officeart/2005/8/layout/list1"/>
    <dgm:cxn modelId="{AF06F298-1D45-4D94-B9A2-A6D91C7D5F7C}" type="presParOf" srcId="{E4D09A63-CCB9-4B66-9366-9C54B9FCF2E9}" destId="{FF7DCF6E-78A7-4352-A83C-279AE0D79275}" srcOrd="0" destOrd="0" presId="urn:microsoft.com/office/officeart/2005/8/layout/list1"/>
    <dgm:cxn modelId="{A347E62F-6EDF-46C6-AB65-5849EC9A9A39}" type="presParOf" srcId="{E4D09A63-CCB9-4B66-9366-9C54B9FCF2E9}" destId="{C0520CA1-050D-4371-BD97-30F9DD1102C2}" srcOrd="1" destOrd="0" presId="urn:microsoft.com/office/officeart/2005/8/layout/list1"/>
    <dgm:cxn modelId="{19553ACB-A6B3-4046-B467-3830D4A896DF}" type="presParOf" srcId="{CAF2828A-3C16-4394-9BDC-F8DCA399FAEB}" destId="{4BB78128-8998-4B37-B504-D68633ABE452}" srcOrd="5" destOrd="0" presId="urn:microsoft.com/office/officeart/2005/8/layout/list1"/>
    <dgm:cxn modelId="{6B705FAF-D09A-4BC7-ADD7-3747456E519D}" type="presParOf" srcId="{CAF2828A-3C16-4394-9BDC-F8DCA399FAEB}" destId="{8B51FFCE-78B9-456D-A28D-B4B6804FCF39}" srcOrd="6" destOrd="0" presId="urn:microsoft.com/office/officeart/2005/8/layout/list1"/>
    <dgm:cxn modelId="{19E5ED35-199B-42F1-9E13-92115D84812F}" type="presParOf" srcId="{CAF2828A-3C16-4394-9BDC-F8DCA399FAEB}" destId="{5A53216F-BCD6-4AFF-9C3D-7E111227D7EB}" srcOrd="7" destOrd="0" presId="urn:microsoft.com/office/officeart/2005/8/layout/list1"/>
    <dgm:cxn modelId="{EDEC3B31-6690-441D-B0C2-A55A11C7C92A}" type="presParOf" srcId="{CAF2828A-3C16-4394-9BDC-F8DCA399FAEB}" destId="{2334C7CC-445B-43D0-8C91-15F25F4C0278}" srcOrd="8" destOrd="0" presId="urn:microsoft.com/office/officeart/2005/8/layout/list1"/>
    <dgm:cxn modelId="{CC9D09BD-10D5-4B8A-947B-C10173F37925}" type="presParOf" srcId="{2334C7CC-445B-43D0-8C91-15F25F4C0278}" destId="{BAB7A4E1-EF6D-4DC0-9AC2-5A2D1A0C5614}" srcOrd="0" destOrd="0" presId="urn:microsoft.com/office/officeart/2005/8/layout/list1"/>
    <dgm:cxn modelId="{7BA71A92-1197-4F2F-ABEC-4803773182D6}" type="presParOf" srcId="{2334C7CC-445B-43D0-8C91-15F25F4C0278}" destId="{E9E7C847-B4FF-4FF3-AF7B-A9103AAA07ED}" srcOrd="1" destOrd="0" presId="urn:microsoft.com/office/officeart/2005/8/layout/list1"/>
    <dgm:cxn modelId="{95C48588-3EF7-43FA-B4EC-EA0DFD5D541B}" type="presParOf" srcId="{CAF2828A-3C16-4394-9BDC-F8DCA399FAEB}" destId="{20CD4CC8-992B-4F83-ADC3-47B0536873B4}" srcOrd="9" destOrd="0" presId="urn:microsoft.com/office/officeart/2005/8/layout/list1"/>
    <dgm:cxn modelId="{592A377C-A87D-4B57-A790-6CFE82A5F737}" type="presParOf" srcId="{CAF2828A-3C16-4394-9BDC-F8DCA399FAEB}" destId="{C5741DAE-2977-43D1-9A38-4455B90272D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E4D93B-38FB-4EBC-99A9-D97E5E6A47D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75482D-7190-446F-BC21-3D04B7540138}">
      <dgm:prSet phldrT="[Текст]" custT="1"/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1930-40 гг. – Активные исследования </a:t>
          </a:r>
          <a:r>
            <a:rPr lang="ru-RU" altLang="ru-RU" sz="1600" b="1" dirty="0" smtClean="0">
              <a:latin typeface="Arial" pitchFamily="34" charset="0"/>
              <a:cs typeface="Arial" pitchFamily="34" charset="0"/>
            </a:rPr>
            <a:t>СОЮЗДОРНИИ И РОСДОРНИИ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 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4AC0B13D-669B-43D5-AF4D-90031A15E8D7}" type="parTrans" cxnId="{0DA7D9F1-127A-4FAA-A3CB-F271C1C3E4B6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300D9984-DE45-4DA1-81A3-B0ECE268BBAE}" type="sibTrans" cxnId="{0DA7D9F1-127A-4FAA-A3CB-F271C1C3E4B6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BD2D7CC0-0410-41A2-BF20-3AAC9AFCDEA6}">
      <dgm:prSet phldrT="[Текст]" custT="1"/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1985 г., Опыт СССР. Выпущены: 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D3B14A00-D711-497C-9B06-CDB961AFD29A}" type="parTrans" cxnId="{1C834675-7A3C-4841-BA54-501CDD7DB9EB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0C41909A-D6E1-4E73-8092-2C0BAB6B5174}" type="sibTrans" cxnId="{1C834675-7A3C-4841-BA54-501CDD7DB9EB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92FBC039-A1DD-4269-9CD8-0352F332E86E}">
      <dgm:prSet phldrT="[Текст]" custT="1"/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2008 г., НИИ </a:t>
          </a:r>
          <a:r>
            <a:rPr lang="ru-RU" sz="1600" b="1" dirty="0" err="1" smtClean="0">
              <a:latin typeface="Arial" pitchFamily="34" charset="0"/>
              <a:cs typeface="Arial" pitchFamily="34" charset="0"/>
            </a:rPr>
            <a:t>Мосстрой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B1455AAA-D956-43B4-A083-5CE79330EE57}" type="parTrans" cxnId="{5812B56A-8E9D-4E83-BA5F-7789D1CA73BA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F8F24C4A-24B5-45A5-8B88-569ACCABA425}" type="sibTrans" cxnId="{5812B56A-8E9D-4E83-BA5F-7789D1CA73BA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9FC76CC5-8448-4EB8-8F8A-8C237DB6DE16}">
      <dgm:prSet phldrT="[Текст]" custT="1"/>
      <dgm:spPr/>
      <dgm:t>
        <a:bodyPr/>
        <a:lstStyle/>
        <a:p>
          <a:r>
            <a:rPr lang="ru-RU" altLang="ru-RU" sz="1600" dirty="0" smtClean="0">
              <a:latin typeface="Arial" pitchFamily="34" charset="0"/>
              <a:cs typeface="Arial" pitchFamily="34" charset="0"/>
            </a:rPr>
            <a:t>Начаты работы по применению резиновой крошки при устройстве асфальтобетонных покрытий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65B67A4A-F5DA-4E4A-BE7E-3D9B5B05FC73}" type="parTrans" cxnId="{F1AA97DE-14E0-4BED-9E80-AF8DFC99577F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B58D4F70-F602-4276-940E-423AE44899CA}" type="sibTrans" cxnId="{F1AA97DE-14E0-4BED-9E80-AF8DFC99577F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969F8849-DE9E-4374-98DC-8CF5F989E977}">
      <dgm:prSet phldrT="[Текст]" custT="1"/>
      <dgm:spPr/>
      <dgm:t>
        <a:bodyPr/>
        <a:lstStyle/>
        <a:p>
          <a:r>
            <a:rPr lang="ru-RU" altLang="ru-RU" sz="1600" b="1" dirty="0" smtClean="0">
              <a:latin typeface="Arial" pitchFamily="34" charset="0"/>
              <a:cs typeface="Arial" pitchFamily="34" charset="0"/>
            </a:rPr>
            <a:t>«Методические рекомендации по применению асфальтобетонных смесей с полимерными отходами промышленности</a:t>
          </a:r>
          <a:r>
            <a:rPr lang="ru-RU" altLang="ru-RU" sz="1600" dirty="0" smtClean="0">
              <a:latin typeface="Arial" pitchFamily="34" charset="0"/>
              <a:cs typeface="Arial" pitchFamily="34" charset="0"/>
            </a:rPr>
            <a:t>»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ECDEE5C6-428F-4F33-AEFD-683ADF0DB79B}" type="parTrans" cxnId="{E10AE443-47E7-4856-9933-06B30253BF9F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1653534E-C1B4-47C8-B8A9-7FB07C84015C}" type="sibTrans" cxnId="{E10AE443-47E7-4856-9933-06B30253BF9F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B142070C-99BD-4BBD-AA44-2B46BD74FA05}">
      <dgm:prSet phldrT="[Текст]" custT="1"/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«Технические рекомендации по применению асфальтобетонных смесей, модифицированных добавками старого асфальтобетона»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92D09684-83C8-48B9-A826-D2393A8A8F47}" type="parTrans" cxnId="{FE5C0075-5C6E-4CF1-A213-6F2BFBFCFEB9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64AD4882-C8CD-443C-92D0-74846605C97C}" type="sibTrans" cxnId="{FE5C0075-5C6E-4CF1-A213-6F2BFBFCFEB9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CD3A9C1E-B3C2-4263-9A8A-9BDC0D554A7A}">
      <dgm:prSet phldrT="[Текст]" custT="1"/>
      <dgm:spPr/>
      <dgm:t>
        <a:bodyPr/>
        <a:lstStyle/>
        <a:p>
          <a:r>
            <a:rPr lang="ru-RU" altLang="ru-RU" sz="1600" b="1" dirty="0" smtClean="0">
              <a:latin typeface="Arial" pitchFamily="34" charset="0"/>
              <a:cs typeface="Arial" pitchFamily="34" charset="0"/>
            </a:rPr>
            <a:t>«Пособие по строительству асфальтобетонных покрытий и оснований автомобильных дорог и аэродромов»</a:t>
          </a:r>
          <a:r>
            <a:rPr lang="ru-RU" altLang="ru-RU" sz="1600" dirty="0" smtClean="0">
              <a:latin typeface="Arial" pitchFamily="34" charset="0"/>
              <a:cs typeface="Arial" pitchFamily="34" charset="0"/>
            </a:rPr>
            <a:t>. 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6C4EDD5A-AEEE-4F15-BEAD-F7F0CEF0AFBF}" type="parTrans" cxnId="{2A486043-2810-418A-B158-9899E111060B}">
      <dgm:prSet/>
      <dgm:spPr/>
      <dgm:t>
        <a:bodyPr/>
        <a:lstStyle/>
        <a:p>
          <a:endParaRPr lang="ru-RU"/>
        </a:p>
      </dgm:t>
    </dgm:pt>
    <dgm:pt modelId="{BE6358CC-6229-4CFB-B99C-62A61AE6AD15}" type="sibTrans" cxnId="{2A486043-2810-418A-B158-9899E111060B}">
      <dgm:prSet/>
      <dgm:spPr/>
      <dgm:t>
        <a:bodyPr/>
        <a:lstStyle/>
        <a:p>
          <a:endParaRPr lang="ru-RU"/>
        </a:p>
      </dgm:t>
    </dgm:pt>
    <dgm:pt modelId="{29471AEE-944D-468D-8F3C-D37CC7A7C71E}">
      <dgm:prSet custT="1"/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2017 г.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119860FA-DCEE-4701-988F-B2037755BFBB}" type="parTrans" cxnId="{E210BBD0-B1E4-4653-904D-1E44DC448AAF}">
      <dgm:prSet/>
      <dgm:spPr/>
      <dgm:t>
        <a:bodyPr/>
        <a:lstStyle/>
        <a:p>
          <a:endParaRPr lang="ru-RU"/>
        </a:p>
      </dgm:t>
    </dgm:pt>
    <dgm:pt modelId="{0461D7B1-5A46-4B8D-99D9-FB2BC5C9AD25}" type="sibTrans" cxnId="{E210BBD0-B1E4-4653-904D-1E44DC448AAF}">
      <dgm:prSet/>
      <dgm:spPr/>
      <dgm:t>
        <a:bodyPr/>
        <a:lstStyle/>
        <a:p>
          <a:endParaRPr lang="ru-RU"/>
        </a:p>
      </dgm:t>
    </dgm:pt>
    <dgm:pt modelId="{D0D07DF7-E54C-456A-A51A-AA674CAC34C2}">
      <dgm:prSet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Подготовка записки в Правительство о разработке и принятии проекта применения резиновой крошки в дорожном строительстве с целью 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установления административного регламента, определяющего порядок применения резиновой крошки в качестве модификатора к асфальтобитумным смесям для строительства и ремонта дорожных покрытий 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8AEFD296-2897-467D-8A58-4E6F5C81C7CB}" type="parTrans" cxnId="{D6C5F0C4-FEB3-483B-9106-EB52B270882A}">
      <dgm:prSet/>
      <dgm:spPr/>
      <dgm:t>
        <a:bodyPr/>
        <a:lstStyle/>
        <a:p>
          <a:endParaRPr lang="ru-RU"/>
        </a:p>
      </dgm:t>
    </dgm:pt>
    <dgm:pt modelId="{416E6CDF-B0B2-4520-BA75-1D9277857FDF}" type="sibTrans" cxnId="{D6C5F0C4-FEB3-483B-9106-EB52B270882A}">
      <dgm:prSet/>
      <dgm:spPr/>
      <dgm:t>
        <a:bodyPr/>
        <a:lstStyle/>
        <a:p>
          <a:endParaRPr lang="ru-RU"/>
        </a:p>
      </dgm:t>
    </dgm:pt>
    <dgm:pt modelId="{CAF2828A-3C16-4394-9BDC-F8DCA399FAEB}" type="pres">
      <dgm:prSet presAssocID="{CAE4D93B-38FB-4EBC-99A9-D97E5E6A47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3C4EC7-F75D-4A8A-AE96-EAC07874351C}" type="pres">
      <dgm:prSet presAssocID="{E875482D-7190-446F-BC21-3D04B7540138}" presName="parentLin" presStyleCnt="0"/>
      <dgm:spPr/>
    </dgm:pt>
    <dgm:pt modelId="{92C33383-6E0A-45AB-8DB3-6AD4D0425D58}" type="pres">
      <dgm:prSet presAssocID="{E875482D-7190-446F-BC21-3D04B754013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1912C2B-8C28-4B0C-B716-3298931FA679}" type="pres">
      <dgm:prSet presAssocID="{E875482D-7190-446F-BC21-3D04B7540138}" presName="parentText" presStyleLbl="node1" presStyleIdx="0" presStyleCnt="4" custScaleX="123727" custScaleY="103849" custLinFactNeighborX="-666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7B4E0D-07E5-4F2A-BC3E-F862FBED6C92}" type="pres">
      <dgm:prSet presAssocID="{E875482D-7190-446F-BC21-3D04B7540138}" presName="negativeSpace" presStyleCnt="0"/>
      <dgm:spPr/>
    </dgm:pt>
    <dgm:pt modelId="{9620F68F-C180-42C8-A5BB-6A85EA831FBD}" type="pres">
      <dgm:prSet presAssocID="{E875482D-7190-446F-BC21-3D04B7540138}" presName="childText" presStyleLbl="conFgAcc1" presStyleIdx="0" presStyleCnt="4" custScaleY="88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57073-7649-4CB5-A444-27E629C8FB63}" type="pres">
      <dgm:prSet presAssocID="{300D9984-DE45-4DA1-81A3-B0ECE268BBAE}" presName="spaceBetweenRectangles" presStyleCnt="0"/>
      <dgm:spPr/>
    </dgm:pt>
    <dgm:pt modelId="{E4D09A63-CCB9-4B66-9366-9C54B9FCF2E9}" type="pres">
      <dgm:prSet presAssocID="{BD2D7CC0-0410-41A2-BF20-3AAC9AFCDEA6}" presName="parentLin" presStyleCnt="0"/>
      <dgm:spPr/>
    </dgm:pt>
    <dgm:pt modelId="{FF7DCF6E-78A7-4352-A83C-279AE0D79275}" type="pres">
      <dgm:prSet presAssocID="{BD2D7CC0-0410-41A2-BF20-3AAC9AFCDEA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0520CA1-050D-4371-BD97-30F9DD1102C2}" type="pres">
      <dgm:prSet presAssocID="{BD2D7CC0-0410-41A2-BF20-3AAC9AFCDEA6}" presName="parentText" presStyleLbl="node1" presStyleIdx="1" presStyleCnt="4" custLinFactNeighborX="-666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78128-8998-4B37-B504-D68633ABE452}" type="pres">
      <dgm:prSet presAssocID="{BD2D7CC0-0410-41A2-BF20-3AAC9AFCDEA6}" presName="negativeSpace" presStyleCnt="0"/>
      <dgm:spPr/>
    </dgm:pt>
    <dgm:pt modelId="{8B51FFCE-78B9-456D-A28D-B4B6804FCF39}" type="pres">
      <dgm:prSet presAssocID="{BD2D7CC0-0410-41A2-BF20-3AAC9AFCDEA6}" presName="childText" presStyleLbl="conFgAcc1" presStyleIdx="1" presStyleCnt="4" custScaleY="96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3216F-BCD6-4AFF-9C3D-7E111227D7EB}" type="pres">
      <dgm:prSet presAssocID="{0C41909A-D6E1-4E73-8092-2C0BAB6B5174}" presName="spaceBetweenRectangles" presStyleCnt="0"/>
      <dgm:spPr/>
    </dgm:pt>
    <dgm:pt modelId="{2334C7CC-445B-43D0-8C91-15F25F4C0278}" type="pres">
      <dgm:prSet presAssocID="{92FBC039-A1DD-4269-9CD8-0352F332E86E}" presName="parentLin" presStyleCnt="0"/>
      <dgm:spPr/>
    </dgm:pt>
    <dgm:pt modelId="{BAB7A4E1-EF6D-4DC0-9AC2-5A2D1A0C5614}" type="pres">
      <dgm:prSet presAssocID="{92FBC039-A1DD-4269-9CD8-0352F332E86E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E9E7C847-B4FF-4FF3-AF7B-A9103AAA07ED}" type="pres">
      <dgm:prSet presAssocID="{92FBC039-A1DD-4269-9CD8-0352F332E86E}" presName="parentText" presStyleLbl="node1" presStyleIdx="2" presStyleCnt="4" custLinFactNeighborX="-666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D4CC8-992B-4F83-ADC3-47B0536873B4}" type="pres">
      <dgm:prSet presAssocID="{92FBC039-A1DD-4269-9CD8-0352F332E86E}" presName="negativeSpace" presStyleCnt="0"/>
      <dgm:spPr/>
    </dgm:pt>
    <dgm:pt modelId="{C5741DAE-2977-43D1-9A38-4455B90272DB}" type="pres">
      <dgm:prSet presAssocID="{92FBC039-A1DD-4269-9CD8-0352F332E86E}" presName="childText" presStyleLbl="conFgAcc1" presStyleIdx="2" presStyleCnt="4" custScaleY="94924" custLinFactNeighborY="13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3C58DE-455A-4DF2-9273-6E1EECC53B7F}" type="pres">
      <dgm:prSet presAssocID="{F8F24C4A-24B5-45A5-8B88-569ACCABA425}" presName="spaceBetweenRectangles" presStyleCnt="0"/>
      <dgm:spPr/>
    </dgm:pt>
    <dgm:pt modelId="{42BB483C-C4A5-4C58-BF7D-002DAE933BD4}" type="pres">
      <dgm:prSet presAssocID="{29471AEE-944D-468D-8F3C-D37CC7A7C71E}" presName="parentLin" presStyleCnt="0"/>
      <dgm:spPr/>
    </dgm:pt>
    <dgm:pt modelId="{33A8CCFA-C075-4A17-ACE7-0941263E0361}" type="pres">
      <dgm:prSet presAssocID="{29471AEE-944D-468D-8F3C-D37CC7A7C71E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984F59C7-9A3F-4184-A813-E8FB4004B5F9}" type="pres">
      <dgm:prSet presAssocID="{29471AEE-944D-468D-8F3C-D37CC7A7C71E}" presName="parentText" presStyleLbl="node1" presStyleIdx="3" presStyleCnt="4" custLinFactNeighborX="-672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CDF000-16E5-45D6-B77A-1F12FE8860A1}" type="pres">
      <dgm:prSet presAssocID="{29471AEE-944D-468D-8F3C-D37CC7A7C71E}" presName="negativeSpace" presStyleCnt="0"/>
      <dgm:spPr/>
    </dgm:pt>
    <dgm:pt modelId="{208A0090-068A-4FC9-A18B-ED70287AC654}" type="pres">
      <dgm:prSet presAssocID="{29471AEE-944D-468D-8F3C-D37CC7A7C71E}" presName="childText" presStyleLbl="conFgAcc1" presStyleIdx="3" presStyleCnt="4" custScaleY="95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FE29EB-B988-4A3D-9197-44C446A0CA71}" type="presOf" srcId="{CAE4D93B-38FB-4EBC-99A9-D97E5E6A47D8}" destId="{CAF2828A-3C16-4394-9BDC-F8DCA399FAEB}" srcOrd="0" destOrd="0" presId="urn:microsoft.com/office/officeart/2005/8/layout/list1"/>
    <dgm:cxn modelId="{6883E766-5610-40DE-8A39-5129C206A5CA}" type="presOf" srcId="{969F8849-DE9E-4374-98DC-8CF5F989E977}" destId="{8B51FFCE-78B9-456D-A28D-B4B6804FCF39}" srcOrd="0" destOrd="0" presId="urn:microsoft.com/office/officeart/2005/8/layout/list1"/>
    <dgm:cxn modelId="{A9369030-9B9B-412B-B74E-0C1095C42AEC}" type="presOf" srcId="{B142070C-99BD-4BBD-AA44-2B46BD74FA05}" destId="{C5741DAE-2977-43D1-9A38-4455B90272DB}" srcOrd="0" destOrd="0" presId="urn:microsoft.com/office/officeart/2005/8/layout/list1"/>
    <dgm:cxn modelId="{0DA7D9F1-127A-4FAA-A3CB-F271C1C3E4B6}" srcId="{CAE4D93B-38FB-4EBC-99A9-D97E5E6A47D8}" destId="{E875482D-7190-446F-BC21-3D04B7540138}" srcOrd="0" destOrd="0" parTransId="{4AC0B13D-669B-43D5-AF4D-90031A15E8D7}" sibTransId="{300D9984-DE45-4DA1-81A3-B0ECE268BBAE}"/>
    <dgm:cxn modelId="{6F83E789-14F2-4C5C-BDF4-93B6D7065427}" type="presOf" srcId="{BD2D7CC0-0410-41A2-BF20-3AAC9AFCDEA6}" destId="{FF7DCF6E-78A7-4352-A83C-279AE0D79275}" srcOrd="0" destOrd="0" presId="urn:microsoft.com/office/officeart/2005/8/layout/list1"/>
    <dgm:cxn modelId="{F1AA97DE-14E0-4BED-9E80-AF8DFC99577F}" srcId="{E875482D-7190-446F-BC21-3D04B7540138}" destId="{9FC76CC5-8448-4EB8-8F8A-8C237DB6DE16}" srcOrd="0" destOrd="0" parTransId="{65B67A4A-F5DA-4E4A-BE7E-3D9B5B05FC73}" sibTransId="{B58D4F70-F602-4276-940E-423AE44899CA}"/>
    <dgm:cxn modelId="{FC3F5A22-9CE8-463C-AE9A-EF5CA9504E79}" type="presOf" srcId="{9FC76CC5-8448-4EB8-8F8A-8C237DB6DE16}" destId="{9620F68F-C180-42C8-A5BB-6A85EA831FBD}" srcOrd="0" destOrd="0" presId="urn:microsoft.com/office/officeart/2005/8/layout/list1"/>
    <dgm:cxn modelId="{85A52F7F-13E0-4FE0-9058-5A5D1F4E3864}" type="presOf" srcId="{D0D07DF7-E54C-456A-A51A-AA674CAC34C2}" destId="{208A0090-068A-4FC9-A18B-ED70287AC654}" srcOrd="0" destOrd="0" presId="urn:microsoft.com/office/officeart/2005/8/layout/list1"/>
    <dgm:cxn modelId="{56A4EB36-E309-452A-BBB5-280FA0CBF2E6}" type="presOf" srcId="{29471AEE-944D-468D-8F3C-D37CC7A7C71E}" destId="{984F59C7-9A3F-4184-A813-E8FB4004B5F9}" srcOrd="1" destOrd="0" presId="urn:microsoft.com/office/officeart/2005/8/layout/list1"/>
    <dgm:cxn modelId="{B6229CE0-4AC7-45C5-A885-672B1FA2F04C}" type="presOf" srcId="{E875482D-7190-446F-BC21-3D04B7540138}" destId="{92C33383-6E0A-45AB-8DB3-6AD4D0425D58}" srcOrd="0" destOrd="0" presId="urn:microsoft.com/office/officeart/2005/8/layout/list1"/>
    <dgm:cxn modelId="{D6C5F0C4-FEB3-483B-9106-EB52B270882A}" srcId="{29471AEE-944D-468D-8F3C-D37CC7A7C71E}" destId="{D0D07DF7-E54C-456A-A51A-AA674CAC34C2}" srcOrd="0" destOrd="0" parTransId="{8AEFD296-2897-467D-8A58-4E6F5C81C7CB}" sibTransId="{416E6CDF-B0B2-4520-BA75-1D9277857FDF}"/>
    <dgm:cxn modelId="{E10AE443-47E7-4856-9933-06B30253BF9F}" srcId="{BD2D7CC0-0410-41A2-BF20-3AAC9AFCDEA6}" destId="{969F8849-DE9E-4374-98DC-8CF5F989E977}" srcOrd="0" destOrd="0" parTransId="{ECDEE5C6-428F-4F33-AEFD-683ADF0DB79B}" sibTransId="{1653534E-C1B4-47C8-B8A9-7FB07C84015C}"/>
    <dgm:cxn modelId="{2A486043-2810-418A-B158-9899E111060B}" srcId="{BD2D7CC0-0410-41A2-BF20-3AAC9AFCDEA6}" destId="{CD3A9C1E-B3C2-4263-9A8A-9BDC0D554A7A}" srcOrd="1" destOrd="0" parTransId="{6C4EDD5A-AEEE-4F15-BEAD-F7F0CEF0AFBF}" sibTransId="{BE6358CC-6229-4CFB-B99C-62A61AE6AD15}"/>
    <dgm:cxn modelId="{111CFAC1-3392-44BA-ABEC-B12DF9BFE15B}" type="presOf" srcId="{92FBC039-A1DD-4269-9CD8-0352F332E86E}" destId="{E9E7C847-B4FF-4FF3-AF7B-A9103AAA07ED}" srcOrd="1" destOrd="0" presId="urn:microsoft.com/office/officeart/2005/8/layout/list1"/>
    <dgm:cxn modelId="{5812B56A-8E9D-4E83-BA5F-7789D1CA73BA}" srcId="{CAE4D93B-38FB-4EBC-99A9-D97E5E6A47D8}" destId="{92FBC039-A1DD-4269-9CD8-0352F332E86E}" srcOrd="2" destOrd="0" parTransId="{B1455AAA-D956-43B4-A083-5CE79330EE57}" sibTransId="{F8F24C4A-24B5-45A5-8B88-569ACCABA425}"/>
    <dgm:cxn modelId="{374BB28B-78C7-439C-8A8C-2AAF835170C2}" type="presOf" srcId="{E875482D-7190-446F-BC21-3D04B7540138}" destId="{C1912C2B-8C28-4B0C-B716-3298931FA679}" srcOrd="1" destOrd="0" presId="urn:microsoft.com/office/officeart/2005/8/layout/list1"/>
    <dgm:cxn modelId="{78A38DF6-275D-4C7E-AAF9-D01851262A17}" type="presOf" srcId="{CD3A9C1E-B3C2-4263-9A8A-9BDC0D554A7A}" destId="{8B51FFCE-78B9-456D-A28D-B4B6804FCF39}" srcOrd="0" destOrd="1" presId="urn:microsoft.com/office/officeart/2005/8/layout/list1"/>
    <dgm:cxn modelId="{E210BBD0-B1E4-4653-904D-1E44DC448AAF}" srcId="{CAE4D93B-38FB-4EBC-99A9-D97E5E6A47D8}" destId="{29471AEE-944D-468D-8F3C-D37CC7A7C71E}" srcOrd="3" destOrd="0" parTransId="{119860FA-DCEE-4701-988F-B2037755BFBB}" sibTransId="{0461D7B1-5A46-4B8D-99D9-FB2BC5C9AD25}"/>
    <dgm:cxn modelId="{56F65343-6D64-4AF0-8F16-2C971165E3D6}" type="presOf" srcId="{29471AEE-944D-468D-8F3C-D37CC7A7C71E}" destId="{33A8CCFA-C075-4A17-ACE7-0941263E0361}" srcOrd="0" destOrd="0" presId="urn:microsoft.com/office/officeart/2005/8/layout/list1"/>
    <dgm:cxn modelId="{B5ED8945-7E9F-4591-91F8-5B18F785857C}" type="presOf" srcId="{BD2D7CC0-0410-41A2-BF20-3AAC9AFCDEA6}" destId="{C0520CA1-050D-4371-BD97-30F9DD1102C2}" srcOrd="1" destOrd="0" presId="urn:microsoft.com/office/officeart/2005/8/layout/list1"/>
    <dgm:cxn modelId="{FE5C0075-5C6E-4CF1-A213-6F2BFBFCFEB9}" srcId="{92FBC039-A1DD-4269-9CD8-0352F332E86E}" destId="{B142070C-99BD-4BBD-AA44-2B46BD74FA05}" srcOrd="0" destOrd="0" parTransId="{92D09684-83C8-48B9-A826-D2393A8A8F47}" sibTransId="{64AD4882-C8CD-443C-92D0-74846605C97C}"/>
    <dgm:cxn modelId="{1C834675-7A3C-4841-BA54-501CDD7DB9EB}" srcId="{CAE4D93B-38FB-4EBC-99A9-D97E5E6A47D8}" destId="{BD2D7CC0-0410-41A2-BF20-3AAC9AFCDEA6}" srcOrd="1" destOrd="0" parTransId="{D3B14A00-D711-497C-9B06-CDB961AFD29A}" sibTransId="{0C41909A-D6E1-4E73-8092-2C0BAB6B5174}"/>
    <dgm:cxn modelId="{E0F5A79A-0C5E-4CF2-9EEF-69522D5A5236}" type="presOf" srcId="{92FBC039-A1DD-4269-9CD8-0352F332E86E}" destId="{BAB7A4E1-EF6D-4DC0-9AC2-5A2D1A0C5614}" srcOrd="0" destOrd="0" presId="urn:microsoft.com/office/officeart/2005/8/layout/list1"/>
    <dgm:cxn modelId="{D003F09D-9E18-4569-BED7-D503C5841B0D}" type="presParOf" srcId="{CAF2828A-3C16-4394-9BDC-F8DCA399FAEB}" destId="{3A3C4EC7-F75D-4A8A-AE96-EAC07874351C}" srcOrd="0" destOrd="0" presId="urn:microsoft.com/office/officeart/2005/8/layout/list1"/>
    <dgm:cxn modelId="{600B569B-392E-4A33-AC1F-68A9B32D431B}" type="presParOf" srcId="{3A3C4EC7-F75D-4A8A-AE96-EAC07874351C}" destId="{92C33383-6E0A-45AB-8DB3-6AD4D0425D58}" srcOrd="0" destOrd="0" presId="urn:microsoft.com/office/officeart/2005/8/layout/list1"/>
    <dgm:cxn modelId="{48C01080-7A2A-42EC-AF2A-40244A6E45C8}" type="presParOf" srcId="{3A3C4EC7-F75D-4A8A-AE96-EAC07874351C}" destId="{C1912C2B-8C28-4B0C-B716-3298931FA679}" srcOrd="1" destOrd="0" presId="urn:microsoft.com/office/officeart/2005/8/layout/list1"/>
    <dgm:cxn modelId="{32E43ED3-CB0C-4C8F-A01C-C8E9ABA9D302}" type="presParOf" srcId="{CAF2828A-3C16-4394-9BDC-F8DCA399FAEB}" destId="{7B7B4E0D-07E5-4F2A-BC3E-F862FBED6C92}" srcOrd="1" destOrd="0" presId="urn:microsoft.com/office/officeart/2005/8/layout/list1"/>
    <dgm:cxn modelId="{1E587A12-5177-4D33-AEB1-9146D90294A1}" type="presParOf" srcId="{CAF2828A-3C16-4394-9BDC-F8DCA399FAEB}" destId="{9620F68F-C180-42C8-A5BB-6A85EA831FBD}" srcOrd="2" destOrd="0" presId="urn:microsoft.com/office/officeart/2005/8/layout/list1"/>
    <dgm:cxn modelId="{7DF68B99-1F31-4D8A-A6BC-09CC73DCA55C}" type="presParOf" srcId="{CAF2828A-3C16-4394-9BDC-F8DCA399FAEB}" destId="{29C57073-7649-4CB5-A444-27E629C8FB63}" srcOrd="3" destOrd="0" presId="urn:microsoft.com/office/officeart/2005/8/layout/list1"/>
    <dgm:cxn modelId="{A781F6AA-CEC2-45E1-9514-8D0BA1FCE204}" type="presParOf" srcId="{CAF2828A-3C16-4394-9BDC-F8DCA399FAEB}" destId="{E4D09A63-CCB9-4B66-9366-9C54B9FCF2E9}" srcOrd="4" destOrd="0" presId="urn:microsoft.com/office/officeart/2005/8/layout/list1"/>
    <dgm:cxn modelId="{D7901911-D922-4A76-B342-D25A706CCF9E}" type="presParOf" srcId="{E4D09A63-CCB9-4B66-9366-9C54B9FCF2E9}" destId="{FF7DCF6E-78A7-4352-A83C-279AE0D79275}" srcOrd="0" destOrd="0" presId="urn:microsoft.com/office/officeart/2005/8/layout/list1"/>
    <dgm:cxn modelId="{251EC92E-9341-4B93-848A-B92E26BFECE5}" type="presParOf" srcId="{E4D09A63-CCB9-4B66-9366-9C54B9FCF2E9}" destId="{C0520CA1-050D-4371-BD97-30F9DD1102C2}" srcOrd="1" destOrd="0" presId="urn:microsoft.com/office/officeart/2005/8/layout/list1"/>
    <dgm:cxn modelId="{1A5A03CB-0A2A-4B94-A7AA-2FBD079C6215}" type="presParOf" srcId="{CAF2828A-3C16-4394-9BDC-F8DCA399FAEB}" destId="{4BB78128-8998-4B37-B504-D68633ABE452}" srcOrd="5" destOrd="0" presId="urn:microsoft.com/office/officeart/2005/8/layout/list1"/>
    <dgm:cxn modelId="{9E69A24E-FDEE-449E-BE4C-13D55745F1B0}" type="presParOf" srcId="{CAF2828A-3C16-4394-9BDC-F8DCA399FAEB}" destId="{8B51FFCE-78B9-456D-A28D-B4B6804FCF39}" srcOrd="6" destOrd="0" presId="urn:microsoft.com/office/officeart/2005/8/layout/list1"/>
    <dgm:cxn modelId="{A49E0AD5-2C4C-418A-AC49-C3B8BFEBC5A9}" type="presParOf" srcId="{CAF2828A-3C16-4394-9BDC-F8DCA399FAEB}" destId="{5A53216F-BCD6-4AFF-9C3D-7E111227D7EB}" srcOrd="7" destOrd="0" presId="urn:microsoft.com/office/officeart/2005/8/layout/list1"/>
    <dgm:cxn modelId="{2D390987-2A0E-4F12-BDF6-D971CEF5646A}" type="presParOf" srcId="{CAF2828A-3C16-4394-9BDC-F8DCA399FAEB}" destId="{2334C7CC-445B-43D0-8C91-15F25F4C0278}" srcOrd="8" destOrd="0" presId="urn:microsoft.com/office/officeart/2005/8/layout/list1"/>
    <dgm:cxn modelId="{6F797C36-390D-4A77-AB32-CB50434DCECE}" type="presParOf" srcId="{2334C7CC-445B-43D0-8C91-15F25F4C0278}" destId="{BAB7A4E1-EF6D-4DC0-9AC2-5A2D1A0C5614}" srcOrd="0" destOrd="0" presId="urn:microsoft.com/office/officeart/2005/8/layout/list1"/>
    <dgm:cxn modelId="{618F703A-F379-4458-B4D2-E85D191DCFB4}" type="presParOf" srcId="{2334C7CC-445B-43D0-8C91-15F25F4C0278}" destId="{E9E7C847-B4FF-4FF3-AF7B-A9103AAA07ED}" srcOrd="1" destOrd="0" presId="urn:microsoft.com/office/officeart/2005/8/layout/list1"/>
    <dgm:cxn modelId="{D6A6745C-76CD-4B53-B72A-389A72CC9D1B}" type="presParOf" srcId="{CAF2828A-3C16-4394-9BDC-F8DCA399FAEB}" destId="{20CD4CC8-992B-4F83-ADC3-47B0536873B4}" srcOrd="9" destOrd="0" presId="urn:microsoft.com/office/officeart/2005/8/layout/list1"/>
    <dgm:cxn modelId="{7005AA32-B614-4891-BBAF-6C0AC523F10B}" type="presParOf" srcId="{CAF2828A-3C16-4394-9BDC-F8DCA399FAEB}" destId="{C5741DAE-2977-43D1-9A38-4455B90272DB}" srcOrd="10" destOrd="0" presId="urn:microsoft.com/office/officeart/2005/8/layout/list1"/>
    <dgm:cxn modelId="{6D3329B6-8031-4FD5-8EA9-92B4815DF818}" type="presParOf" srcId="{CAF2828A-3C16-4394-9BDC-F8DCA399FAEB}" destId="{643C58DE-455A-4DF2-9273-6E1EECC53B7F}" srcOrd="11" destOrd="0" presId="urn:microsoft.com/office/officeart/2005/8/layout/list1"/>
    <dgm:cxn modelId="{F461C1B9-5E5C-493E-BCDB-B3A387E15D41}" type="presParOf" srcId="{CAF2828A-3C16-4394-9BDC-F8DCA399FAEB}" destId="{42BB483C-C4A5-4C58-BF7D-002DAE933BD4}" srcOrd="12" destOrd="0" presId="urn:microsoft.com/office/officeart/2005/8/layout/list1"/>
    <dgm:cxn modelId="{F40BF3B5-EE55-4D1A-9804-45FA1D2DFEF1}" type="presParOf" srcId="{42BB483C-C4A5-4C58-BF7D-002DAE933BD4}" destId="{33A8CCFA-C075-4A17-ACE7-0941263E0361}" srcOrd="0" destOrd="0" presId="urn:microsoft.com/office/officeart/2005/8/layout/list1"/>
    <dgm:cxn modelId="{0B0BA62E-9CCB-42C2-BB23-CFB38C19E6D8}" type="presParOf" srcId="{42BB483C-C4A5-4C58-BF7D-002DAE933BD4}" destId="{984F59C7-9A3F-4184-A813-E8FB4004B5F9}" srcOrd="1" destOrd="0" presId="urn:microsoft.com/office/officeart/2005/8/layout/list1"/>
    <dgm:cxn modelId="{A08C355D-B669-4EA9-A609-D128F3EAE3D0}" type="presParOf" srcId="{CAF2828A-3C16-4394-9BDC-F8DCA399FAEB}" destId="{06CDF000-16E5-45D6-B77A-1F12FE8860A1}" srcOrd="13" destOrd="0" presId="urn:microsoft.com/office/officeart/2005/8/layout/list1"/>
    <dgm:cxn modelId="{5C225B31-1BDF-458B-BE8C-0335FFEE376E}" type="presParOf" srcId="{CAF2828A-3C16-4394-9BDC-F8DCA399FAEB}" destId="{208A0090-068A-4FC9-A18B-ED70287AC65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8C9E0-F787-44B0-BF02-0BFE790F21CE}">
      <dsp:nvSpPr>
        <dsp:cNvPr id="0" name=""/>
        <dsp:cNvSpPr/>
      </dsp:nvSpPr>
      <dsp:spPr>
        <a:xfrm>
          <a:off x="18735" y="1783"/>
          <a:ext cx="667065" cy="6670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DEA6897-1FCF-4ABB-AC4A-ED3CC3F10A18}">
      <dsp:nvSpPr>
        <dsp:cNvPr id="0" name=""/>
        <dsp:cNvSpPr/>
      </dsp:nvSpPr>
      <dsp:spPr>
        <a:xfrm>
          <a:off x="403315" y="119760"/>
          <a:ext cx="8480512" cy="667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информационно-аналитическое, научно-методологическое и экспертное сопровождение и поддержка принятия регулирующих решений 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в сфере обращения химических веществ, их смесей, </a:t>
          </a: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НДТ, ресурсосбережения и управления </a:t>
          </a: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отходами и вторичными ресурсами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;</a:t>
          </a:r>
          <a:endParaRPr lang="ru-RU" sz="1600" kern="1200" dirty="0"/>
        </a:p>
      </dsp:txBody>
      <dsp:txXfrm>
        <a:off x="403315" y="119760"/>
        <a:ext cx="8480512" cy="667065"/>
      </dsp:txXfrm>
    </dsp:sp>
    <dsp:sp modelId="{C4BB4731-A565-4ABC-88E7-A7940A39D33A}">
      <dsp:nvSpPr>
        <dsp:cNvPr id="0" name=""/>
        <dsp:cNvSpPr/>
      </dsp:nvSpPr>
      <dsp:spPr>
        <a:xfrm>
          <a:off x="18735" y="668848"/>
          <a:ext cx="667065" cy="6670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96D47A0-B60B-4D06-B4D3-7CB8A6B929C7}">
      <dsp:nvSpPr>
        <dsp:cNvPr id="0" name=""/>
        <dsp:cNvSpPr/>
      </dsp:nvSpPr>
      <dsp:spPr>
        <a:xfrm>
          <a:off x="403315" y="881762"/>
          <a:ext cx="8381998" cy="667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развитие </a:t>
          </a: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международного сотрудничества 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в сфере рационального регулирования обращения химических веществ, их смесей (химической продукции), </a:t>
          </a: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НДТ, ресурсосбережения и управления отходами;</a:t>
          </a:r>
          <a:endParaRPr lang="ru-RU" sz="1600" kern="1200" dirty="0" smtClean="0">
            <a:latin typeface="Arial" pitchFamily="34" charset="0"/>
            <a:cs typeface="Arial" pitchFamily="34" charset="0"/>
          </a:endParaRPr>
        </a:p>
      </dsp:txBody>
      <dsp:txXfrm>
        <a:off x="403315" y="881762"/>
        <a:ext cx="8381998" cy="667065"/>
      </dsp:txXfrm>
    </dsp:sp>
    <dsp:sp modelId="{EA9781E7-E049-4EC2-8217-FD0C8EE8B3A9}">
      <dsp:nvSpPr>
        <dsp:cNvPr id="0" name=""/>
        <dsp:cNvSpPr/>
      </dsp:nvSpPr>
      <dsp:spPr>
        <a:xfrm>
          <a:off x="18735" y="1335914"/>
          <a:ext cx="667065" cy="6670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41C16A5-D548-48A3-A017-978F58975546}">
      <dsp:nvSpPr>
        <dsp:cNvPr id="0" name=""/>
        <dsp:cNvSpPr/>
      </dsp:nvSpPr>
      <dsp:spPr>
        <a:xfrm>
          <a:off x="403315" y="1491360"/>
          <a:ext cx="8381998" cy="667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обеспечение </a:t>
          </a: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деятельности российских центров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, занятых в сфере рационального регулирования обращения химических веществ, их смесей и отходов;</a:t>
          </a:r>
        </a:p>
      </dsp:txBody>
      <dsp:txXfrm>
        <a:off x="403315" y="1491360"/>
        <a:ext cx="8381998" cy="667065"/>
      </dsp:txXfrm>
    </dsp:sp>
    <dsp:sp modelId="{F1989F29-3622-474F-92BC-3D775B124DD3}">
      <dsp:nvSpPr>
        <dsp:cNvPr id="0" name=""/>
        <dsp:cNvSpPr/>
      </dsp:nvSpPr>
      <dsp:spPr>
        <a:xfrm>
          <a:off x="18735" y="2002979"/>
          <a:ext cx="667065" cy="6670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CC6B81B-2C77-403E-AACB-63D498D7342D}">
      <dsp:nvSpPr>
        <dsp:cNvPr id="0" name=""/>
        <dsp:cNvSpPr/>
      </dsp:nvSpPr>
      <dsp:spPr>
        <a:xfrm>
          <a:off x="397265" y="2177157"/>
          <a:ext cx="8388048" cy="667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обеспечение </a:t>
          </a: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технического перевооружения, модернизации производственно-технических комплексов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, осуществляющих обработку, утилизацию, обезвреживание отходов производства и потребления;</a:t>
          </a:r>
        </a:p>
      </dsp:txBody>
      <dsp:txXfrm>
        <a:off x="397265" y="2177157"/>
        <a:ext cx="8388048" cy="667065"/>
      </dsp:txXfrm>
    </dsp:sp>
    <dsp:sp modelId="{1B912081-E919-4998-B1FD-36971A185940}">
      <dsp:nvSpPr>
        <dsp:cNvPr id="0" name=""/>
        <dsp:cNvSpPr/>
      </dsp:nvSpPr>
      <dsp:spPr>
        <a:xfrm>
          <a:off x="18735" y="2670045"/>
          <a:ext cx="667065" cy="6670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CF77BF8-B520-484D-AC0B-CBEC26D36FAA}">
      <dsp:nvSpPr>
        <dsp:cNvPr id="0" name=""/>
        <dsp:cNvSpPr/>
      </dsp:nvSpPr>
      <dsp:spPr>
        <a:xfrm>
          <a:off x="403315" y="2862960"/>
          <a:ext cx="7924804" cy="667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создание </a:t>
          </a: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инжинирингового центра в сфере управления ресурсосбережением и отходами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;</a:t>
          </a:r>
        </a:p>
      </dsp:txBody>
      <dsp:txXfrm>
        <a:off x="403315" y="2862960"/>
        <a:ext cx="7924804" cy="667065"/>
      </dsp:txXfrm>
    </dsp:sp>
    <dsp:sp modelId="{9C420FCB-B61F-4790-A2DC-E5E9C9669EDB}">
      <dsp:nvSpPr>
        <dsp:cNvPr id="0" name=""/>
        <dsp:cNvSpPr/>
      </dsp:nvSpPr>
      <dsp:spPr>
        <a:xfrm>
          <a:off x="18735" y="3337110"/>
          <a:ext cx="667065" cy="6670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DE8E8DB-43A9-4AC1-A94B-A09145B4112D}">
      <dsp:nvSpPr>
        <dsp:cNvPr id="0" name=""/>
        <dsp:cNvSpPr/>
      </dsp:nvSpPr>
      <dsp:spPr>
        <a:xfrm>
          <a:off x="403315" y="3472558"/>
          <a:ext cx="7772406" cy="667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выполнение функций центра экологической промышленной политики;</a:t>
          </a:r>
        </a:p>
      </dsp:txBody>
      <dsp:txXfrm>
        <a:off x="403315" y="3472558"/>
        <a:ext cx="7772406" cy="667065"/>
      </dsp:txXfrm>
    </dsp:sp>
    <dsp:sp modelId="{F64BF76F-045A-4657-BED2-39DDE4E7BF46}">
      <dsp:nvSpPr>
        <dsp:cNvPr id="0" name=""/>
        <dsp:cNvSpPr/>
      </dsp:nvSpPr>
      <dsp:spPr>
        <a:xfrm>
          <a:off x="18735" y="4004176"/>
          <a:ext cx="667065" cy="6670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C09A7A2-0DBB-42F1-8162-55F13A7081DE}">
      <dsp:nvSpPr>
        <dsp:cNvPr id="0" name=""/>
        <dsp:cNvSpPr/>
      </dsp:nvSpPr>
      <dsp:spPr>
        <a:xfrm>
          <a:off x="381000" y="4004176"/>
          <a:ext cx="7413726" cy="667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научно-методическое </a:t>
          </a: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сопровождение внедрения НДТ и разработки информационно-технических справочников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как документов национальной системы стандартизации.</a:t>
          </a:r>
          <a:endParaRPr lang="ru-RU" sz="1600" b="1" kern="1200" dirty="0" smtClean="0">
            <a:solidFill>
              <a:srgbClr val="22561E"/>
            </a:solidFill>
            <a:latin typeface="Arial" pitchFamily="34" charset="0"/>
            <a:cs typeface="Arial" pitchFamily="34" charset="0"/>
          </a:endParaRPr>
        </a:p>
      </dsp:txBody>
      <dsp:txXfrm>
        <a:off x="381000" y="4004176"/>
        <a:ext cx="7413726" cy="6670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20F68F-C180-42C8-A5BB-6A85EA831FBD}">
      <dsp:nvSpPr>
        <dsp:cNvPr id="0" name=""/>
        <dsp:cNvSpPr/>
      </dsp:nvSpPr>
      <dsp:spPr>
        <a:xfrm>
          <a:off x="0" y="175276"/>
          <a:ext cx="9144000" cy="103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187452" rIns="70967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«Технические условия по использованию зол уноса и </a:t>
          </a: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золошлаковых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смесей от сжигания различных видов твердого топлива для сооружения земляного полотна и устройства дорожных оснований и покрытий автомобильных дорог» ВСН 184-75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0" y="175276"/>
        <a:ext cx="9144000" cy="1032250"/>
      </dsp:txXfrm>
    </dsp:sp>
    <dsp:sp modelId="{C1912C2B-8C28-4B0C-B716-3298931FA679}">
      <dsp:nvSpPr>
        <dsp:cNvPr id="0" name=""/>
        <dsp:cNvSpPr/>
      </dsp:nvSpPr>
      <dsp:spPr>
        <a:xfrm>
          <a:off x="152398" y="3854"/>
          <a:ext cx="6858009" cy="3041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Министерство транспортного строительства СССР, 1976 г. 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167245" y="18701"/>
        <a:ext cx="6828315" cy="274438"/>
      </dsp:txXfrm>
    </dsp:sp>
    <dsp:sp modelId="{8B51FFCE-78B9-456D-A28D-B4B6804FCF39}">
      <dsp:nvSpPr>
        <dsp:cNvPr id="0" name=""/>
        <dsp:cNvSpPr/>
      </dsp:nvSpPr>
      <dsp:spPr>
        <a:xfrm>
          <a:off x="0" y="1388789"/>
          <a:ext cx="9144000" cy="24544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187452" rIns="70967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«Технические указания по применению нефтяных гудронов (остаточных битумов) в дорожном строительстве»</a:t>
          </a:r>
          <a:endParaRPr lang="ru-RU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«Руководство по применению каменноугольных вяжущих в дорожном строительстве»</a:t>
          </a:r>
          <a:endParaRPr lang="ru-RU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«Руководство по применению </a:t>
          </a: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битумсодержащих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песков и песчаников в дорожном строительстве»</a:t>
          </a:r>
          <a:endParaRPr lang="ru-RU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«Руководство по применению </a:t>
          </a: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битумсодержащих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известняков и доломитов в дорожном строительстве»</a:t>
          </a:r>
          <a:endParaRPr lang="ru-RU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«Рекомендации по применению асфальтобетонов на основе </a:t>
          </a: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разнопрочных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каменных материалов»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0" y="1388789"/>
        <a:ext cx="9144000" cy="2454414"/>
      </dsp:txXfrm>
    </dsp:sp>
    <dsp:sp modelId="{C0520CA1-050D-4371-BD97-30F9DD1102C2}">
      <dsp:nvSpPr>
        <dsp:cNvPr id="0" name=""/>
        <dsp:cNvSpPr/>
      </dsp:nvSpPr>
      <dsp:spPr>
        <a:xfrm>
          <a:off x="152398" y="1256078"/>
          <a:ext cx="6400800" cy="265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latin typeface="Arial" pitchFamily="34" charset="0"/>
              <a:cs typeface="Arial" pitchFamily="34" charset="0"/>
            </a:rPr>
            <a:t>Гипродорнии</a:t>
          </a: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, 1975-1986 гг. 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165355" y="1269035"/>
        <a:ext cx="6374886" cy="239506"/>
      </dsp:txXfrm>
    </dsp:sp>
    <dsp:sp modelId="{C5741DAE-2977-43D1-9A38-4455B90272DB}">
      <dsp:nvSpPr>
        <dsp:cNvPr id="0" name=""/>
        <dsp:cNvSpPr/>
      </dsp:nvSpPr>
      <dsp:spPr>
        <a:xfrm>
          <a:off x="0" y="4028320"/>
          <a:ext cx="9144000" cy="6855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187452" rIns="70967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«Руководство по применению порошкообразных отходов промышленности  в качестве минерального порошка в асфальтобетонах 1 и 2 марок»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0" y="4028320"/>
        <a:ext cx="9144000" cy="685559"/>
      </dsp:txXfrm>
    </dsp:sp>
    <dsp:sp modelId="{E9E7C847-B4FF-4FF3-AF7B-A9103AAA07ED}">
      <dsp:nvSpPr>
        <dsp:cNvPr id="0" name=""/>
        <dsp:cNvSpPr/>
      </dsp:nvSpPr>
      <dsp:spPr>
        <a:xfrm>
          <a:off x="152398" y="3891756"/>
          <a:ext cx="6400800" cy="265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latin typeface="Arial" pitchFamily="34" charset="0"/>
              <a:cs typeface="Arial" pitchFamily="34" charset="0"/>
            </a:rPr>
            <a:t>Росдорнии</a:t>
          </a: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, 1988 г. 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165355" y="3904713"/>
        <a:ext cx="6374886" cy="2395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20F68F-C180-42C8-A5BB-6A85EA831FBD}">
      <dsp:nvSpPr>
        <dsp:cNvPr id="0" name=""/>
        <dsp:cNvSpPr/>
      </dsp:nvSpPr>
      <dsp:spPr>
        <a:xfrm>
          <a:off x="0" y="238908"/>
          <a:ext cx="9144000" cy="6426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145796" rIns="70967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600" kern="1200" dirty="0" smtClean="0">
              <a:latin typeface="Arial" pitchFamily="34" charset="0"/>
              <a:cs typeface="Arial" pitchFamily="34" charset="0"/>
            </a:rPr>
            <a:t>Начаты работы по применению резиновой крошки при устройстве асфальтобетонных покрытий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0" y="238908"/>
        <a:ext cx="9144000" cy="642636"/>
      </dsp:txXfrm>
    </dsp:sp>
    <dsp:sp modelId="{C1912C2B-8C28-4B0C-B716-3298931FA679}">
      <dsp:nvSpPr>
        <dsp:cNvPr id="0" name=""/>
        <dsp:cNvSpPr/>
      </dsp:nvSpPr>
      <dsp:spPr>
        <a:xfrm>
          <a:off x="152398" y="95842"/>
          <a:ext cx="7919517" cy="2759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1930-40 гг. – Активные исследования </a:t>
          </a:r>
          <a:r>
            <a:rPr lang="ru-RU" altLang="ru-RU" sz="1600" b="1" kern="1200" dirty="0" smtClean="0">
              <a:latin typeface="Arial" pitchFamily="34" charset="0"/>
              <a:cs typeface="Arial" pitchFamily="34" charset="0"/>
            </a:rPr>
            <a:t>СОЮЗДОРНИИ И РОСДОРНИИ</a:t>
          </a: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165867" y="109311"/>
        <a:ext cx="7892579" cy="248968"/>
      </dsp:txXfrm>
    </dsp:sp>
    <dsp:sp modelId="{8B51FFCE-78B9-456D-A28D-B4B6804FCF39}">
      <dsp:nvSpPr>
        <dsp:cNvPr id="0" name=""/>
        <dsp:cNvSpPr/>
      </dsp:nvSpPr>
      <dsp:spPr>
        <a:xfrm>
          <a:off x="0" y="1062985"/>
          <a:ext cx="9144000" cy="11465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145796" rIns="70967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600" b="1" kern="1200" dirty="0" smtClean="0">
              <a:latin typeface="Arial" pitchFamily="34" charset="0"/>
              <a:cs typeface="Arial" pitchFamily="34" charset="0"/>
            </a:rPr>
            <a:t>«Методические рекомендации по применению асфальтобетонных смесей с полимерными отходами промышленности</a:t>
          </a:r>
          <a:r>
            <a:rPr lang="ru-RU" altLang="ru-RU" sz="1600" kern="1200" dirty="0" smtClean="0">
              <a:latin typeface="Arial" pitchFamily="34" charset="0"/>
              <a:cs typeface="Arial" pitchFamily="34" charset="0"/>
            </a:rPr>
            <a:t>»</a:t>
          </a:r>
          <a:endParaRPr lang="ru-RU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600" b="1" kern="1200" dirty="0" smtClean="0">
              <a:latin typeface="Arial" pitchFamily="34" charset="0"/>
              <a:cs typeface="Arial" pitchFamily="34" charset="0"/>
            </a:rPr>
            <a:t>«Пособие по строительству асфальтобетонных покрытий и оснований автомобильных дорог и аэродромов»</a:t>
          </a:r>
          <a:r>
            <a:rPr lang="ru-RU" altLang="ru-RU" sz="1600" kern="1200" dirty="0" smtClean="0">
              <a:latin typeface="Arial" pitchFamily="34" charset="0"/>
              <a:cs typeface="Arial" pitchFamily="34" charset="0"/>
            </a:rPr>
            <a:t>. 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0" y="1062985"/>
        <a:ext cx="9144000" cy="1146513"/>
      </dsp:txXfrm>
    </dsp:sp>
    <dsp:sp modelId="{C0520CA1-050D-4371-BD97-30F9DD1102C2}">
      <dsp:nvSpPr>
        <dsp:cNvPr id="0" name=""/>
        <dsp:cNvSpPr/>
      </dsp:nvSpPr>
      <dsp:spPr>
        <a:xfrm>
          <a:off x="152398" y="930145"/>
          <a:ext cx="6400800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1985 г., Опыт СССР. Выпущены: 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165367" y="943114"/>
        <a:ext cx="6374862" cy="239742"/>
      </dsp:txXfrm>
    </dsp:sp>
    <dsp:sp modelId="{C5741DAE-2977-43D1-9A38-4455B90272DB}">
      <dsp:nvSpPr>
        <dsp:cNvPr id="0" name=""/>
        <dsp:cNvSpPr/>
      </dsp:nvSpPr>
      <dsp:spPr>
        <a:xfrm>
          <a:off x="0" y="2397657"/>
          <a:ext cx="9144000" cy="6862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145796" rIns="70967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«Технические рекомендации по применению асфальтобетонных смесей, модифицированных добавками старого асфальтобетона»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0" y="2397657"/>
        <a:ext cx="9144000" cy="686229"/>
      </dsp:txXfrm>
    </dsp:sp>
    <dsp:sp modelId="{E9E7C847-B4FF-4FF3-AF7B-A9103AAA07ED}">
      <dsp:nvSpPr>
        <dsp:cNvPr id="0" name=""/>
        <dsp:cNvSpPr/>
      </dsp:nvSpPr>
      <dsp:spPr>
        <a:xfrm>
          <a:off x="152398" y="2258098"/>
          <a:ext cx="6400800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2008 г., НИИ </a:t>
          </a:r>
          <a:r>
            <a:rPr lang="ru-RU" sz="1600" b="1" kern="1200" dirty="0" err="1" smtClean="0">
              <a:latin typeface="Arial" pitchFamily="34" charset="0"/>
              <a:cs typeface="Arial" pitchFamily="34" charset="0"/>
            </a:rPr>
            <a:t>Мосстрой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165367" y="2271067"/>
        <a:ext cx="6374862" cy="239742"/>
      </dsp:txXfrm>
    </dsp:sp>
    <dsp:sp modelId="{208A0090-068A-4FC9-A18B-ED70287AC654}">
      <dsp:nvSpPr>
        <dsp:cNvPr id="0" name=""/>
        <dsp:cNvSpPr/>
      </dsp:nvSpPr>
      <dsp:spPr>
        <a:xfrm>
          <a:off x="0" y="3258607"/>
          <a:ext cx="9144000" cy="15223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145796" rIns="70967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Подготовка записки в Правительство о разработке и принятии проекта применения резиновой крошки в дорожном строительстве с целью </a:t>
          </a: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установления административного регламента, определяющего порядок применения резиновой крошки в качестве модификатора к асфальтобитумным смесям для строительства и ремонта дорожных покрытий 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0" y="3258607"/>
        <a:ext cx="9144000" cy="1522349"/>
      </dsp:txXfrm>
    </dsp:sp>
    <dsp:sp modelId="{984F59C7-9A3F-4184-A813-E8FB4004B5F9}">
      <dsp:nvSpPr>
        <dsp:cNvPr id="0" name=""/>
        <dsp:cNvSpPr/>
      </dsp:nvSpPr>
      <dsp:spPr>
        <a:xfrm>
          <a:off x="149774" y="3125767"/>
          <a:ext cx="6400800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2017 г.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162743" y="3138736"/>
        <a:ext cx="6374862" cy="239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84159-339B-4B4A-91B2-7386EF486FC8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D730C-3C73-4A71-97A4-197937F37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920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D730C-3C73-4A71-97A4-197937F37D1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976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D730C-3C73-4A71-97A4-197937F37D1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976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D730C-3C73-4A71-97A4-197937F37D1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976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94A37-6054-474F-A205-FBB42DBCE45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37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D730C-3C73-4A71-97A4-197937F37D1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976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D730C-3C73-4A71-97A4-197937F37D1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976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D730C-3C73-4A71-97A4-197937F37D1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976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D730C-3C73-4A71-97A4-197937F37D1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9766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D730C-3C73-4A71-97A4-197937F37D1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976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D730C-3C73-4A71-97A4-197937F37D1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976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D730C-3C73-4A71-97A4-197937F37D1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976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D730C-3C73-4A71-97A4-197937F37D1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976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D730C-3C73-4A71-97A4-197937F37D1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976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D730C-3C73-4A71-97A4-197937F37D1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976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D730C-3C73-4A71-97A4-197937F37D1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976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D730C-3C73-4A71-97A4-197937F37D1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976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D730C-3C73-4A71-97A4-197937F37D1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976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249498"/>
            <a:ext cx="6012192" cy="360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100441" y="0"/>
            <a:ext cx="1017600" cy="8639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8739" y="1019302"/>
            <a:ext cx="8986520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FC00-A6F0-404D-A232-F3D53901F2F5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7DB6A-6E0F-4D43-9611-EF37134EB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18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00441" y="0"/>
            <a:ext cx="1017600" cy="8639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2700" y="883284"/>
            <a:ext cx="9169400" cy="732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3163" y="1862073"/>
            <a:ext cx="8297672" cy="2230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5612" y="2057400"/>
            <a:ext cx="8232775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ru-RU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 государственном подходе к вопросам применения вторичных материальных ресурсов в дорожном строительстве</a:t>
            </a:r>
            <a:endParaRPr sz="3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4478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22561E"/>
            </a:solidFill>
          </a:ln>
        </p:spPr>
        <p:txBody>
          <a:bodyPr wrap="square" lIns="0" tIns="0" rIns="0" bIns="0" rtlCol="0"/>
          <a:lstStyle/>
          <a:p>
            <a:endParaRPr>
              <a:ln>
                <a:solidFill>
                  <a:srgbClr val="22561E"/>
                </a:solidFill>
              </a:ln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953" y="5417403"/>
            <a:ext cx="4112262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5" dirty="0">
                <a:latin typeface="Arial Narrow"/>
                <a:cs typeface="Arial Narrow"/>
              </a:rPr>
              <a:t>Марьев Владимир Александрович, </a:t>
            </a:r>
            <a:r>
              <a:rPr lang="ru-RU" sz="1800" b="1" spc="-5" dirty="0" smtClean="0">
                <a:latin typeface="Arial Narrow"/>
                <a:cs typeface="Arial Narrow"/>
              </a:rPr>
              <a:t>руководитель НМЦ «Управление отходами и вторичными ресурсами» 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4953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2256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4462130" y="525839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latin typeface="Arial Narrow" pitchFamily="34" charset="0"/>
              </a:rPr>
              <a:t>Круглый </a:t>
            </a:r>
            <a:r>
              <a:rPr lang="ru-RU" b="1" dirty="0" smtClean="0">
                <a:latin typeface="Arial Narrow" pitchFamily="34" charset="0"/>
              </a:rPr>
              <a:t>стол </a:t>
            </a:r>
          </a:p>
          <a:p>
            <a:pPr algn="r"/>
            <a:r>
              <a:rPr lang="ru-RU" b="1" dirty="0" smtClean="0">
                <a:latin typeface="Arial Narrow" pitchFamily="34" charset="0"/>
              </a:rPr>
              <a:t>«ЭКОЛОГИЯ </a:t>
            </a:r>
            <a:r>
              <a:rPr lang="ru-RU" b="1" dirty="0">
                <a:latin typeface="Arial Narrow" pitchFamily="34" charset="0"/>
              </a:rPr>
              <a:t>В ДОРОЖНОЙ ОТРАСЛИ</a:t>
            </a:r>
            <a:r>
              <a:rPr lang="ru-RU" b="1" dirty="0" smtClean="0">
                <a:latin typeface="Arial Narrow" pitchFamily="34" charset="0"/>
              </a:rPr>
              <a:t>»</a:t>
            </a:r>
          </a:p>
          <a:p>
            <a:pPr algn="r"/>
            <a:r>
              <a:rPr lang="en-US" dirty="0">
                <a:latin typeface="Arial Narrow" pitchFamily="34" charset="0"/>
              </a:rPr>
              <a:t>III</a:t>
            </a:r>
            <a:r>
              <a:rPr lang="ru-RU" dirty="0">
                <a:latin typeface="Arial Narrow" pitchFamily="34" charset="0"/>
              </a:rPr>
              <a:t> Международный форум </a:t>
            </a:r>
          </a:p>
          <a:p>
            <a:pPr algn="r"/>
            <a:r>
              <a:rPr lang="ru-RU" dirty="0">
                <a:latin typeface="Arial Narrow" pitchFamily="34" charset="0"/>
              </a:rPr>
              <a:t>«Инновации в дорожном строительстве»</a:t>
            </a:r>
            <a:br>
              <a:rPr lang="ru-RU" dirty="0">
                <a:latin typeface="Arial Narrow" pitchFamily="34" charset="0"/>
              </a:rPr>
            </a:br>
            <a:r>
              <a:rPr lang="ru-RU" dirty="0" smtClean="0">
                <a:latin typeface="Arial Narrow" pitchFamily="34" charset="0"/>
              </a:rPr>
              <a:t>15 </a:t>
            </a:r>
            <a:r>
              <a:rPr lang="ru-RU" dirty="0">
                <a:latin typeface="Arial Narrow" pitchFamily="34" charset="0"/>
              </a:rPr>
              <a:t>июня 2017 </a:t>
            </a:r>
            <a:r>
              <a:rPr lang="ru-RU" dirty="0" smtClean="0">
                <a:latin typeface="Arial Narrow" pitchFamily="34" charset="0"/>
              </a:rPr>
              <a:t>года, </a:t>
            </a:r>
            <a:r>
              <a:rPr lang="ru-RU" dirty="0">
                <a:latin typeface="Arial Narrow" pitchFamily="34" charset="0"/>
              </a:rPr>
              <a:t>г. </a:t>
            </a:r>
            <a:r>
              <a:rPr lang="ru-RU" dirty="0" smtClean="0">
                <a:latin typeface="Arial Narrow" pitchFamily="34" charset="0"/>
              </a:rPr>
              <a:t>Сочи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1027" name="Picture 3" descr="C:\РАБОТА\ЛОГОТИПЫ\цэпп лого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50"/>
          <a:stretch/>
        </p:blipFill>
        <p:spPr bwMode="auto">
          <a:xfrm>
            <a:off x="128358" y="122645"/>
            <a:ext cx="953386" cy="102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84022" y="217322"/>
            <a:ext cx="78501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Narrow" pitchFamily="34" charset="0"/>
              </a:rPr>
              <a:t>ФГАУ «НИИ «</a:t>
            </a:r>
            <a:r>
              <a:rPr lang="ru-RU" sz="1600" b="1" dirty="0" smtClean="0">
                <a:latin typeface="Arial Narrow" pitchFamily="34" charset="0"/>
              </a:rPr>
              <a:t>ЦЭПП»</a:t>
            </a:r>
          </a:p>
          <a:p>
            <a:r>
              <a:rPr lang="ru-RU" sz="1600" b="1" dirty="0" smtClean="0">
                <a:latin typeface="Arial Narrow" pitchFamily="34" charset="0"/>
              </a:rPr>
              <a:t>Федеральное Государственное Автономное Учреждение </a:t>
            </a:r>
          </a:p>
          <a:p>
            <a:r>
              <a:rPr lang="ru-RU" sz="1600" b="1" dirty="0" smtClean="0">
                <a:latin typeface="Arial Narrow" pitchFamily="34" charset="0"/>
              </a:rPr>
              <a:t>«</a:t>
            </a:r>
            <a:r>
              <a:rPr lang="ru-RU" sz="1600" b="1" dirty="0">
                <a:latin typeface="Arial Narrow" pitchFamily="34" charset="0"/>
              </a:rPr>
              <a:t>Научно- Исследовательский Институт </a:t>
            </a:r>
            <a:r>
              <a:rPr lang="ru-RU" sz="1600" b="1" dirty="0" smtClean="0">
                <a:latin typeface="Arial Narrow" pitchFamily="34" charset="0"/>
              </a:rPr>
              <a:t>«</a:t>
            </a:r>
            <a:r>
              <a:rPr lang="ru-RU" sz="1600" b="1" dirty="0">
                <a:latin typeface="Arial Narrow" pitchFamily="34" charset="0"/>
              </a:rPr>
              <a:t>Центр Экологической Промышленной Политики</a:t>
            </a:r>
            <a:r>
              <a:rPr lang="ru-RU" sz="1600" b="1" dirty="0" smtClean="0">
                <a:latin typeface="Arial Narrow" pitchFamily="34" charset="0"/>
              </a:rPr>
              <a:t>»</a:t>
            </a:r>
          </a:p>
          <a:p>
            <a:r>
              <a:rPr lang="ru-RU" sz="1600" b="1" dirty="0" smtClean="0">
                <a:latin typeface="Arial Narrow" pitchFamily="34" charset="0"/>
                <a:cs typeface="Arial" pitchFamily="34" charset="0"/>
              </a:rPr>
              <a:t>Министерства промышленности и торговли Российской Федерации</a:t>
            </a:r>
            <a:endParaRPr lang="ru-RU" sz="1600" b="1" dirty="0"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265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0" y="1213247"/>
            <a:ext cx="86106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0"/>
            <a:r>
              <a:rPr lang="ru-RU" sz="2000" dirty="0"/>
              <a:t>Основные направления применения отходов </a:t>
            </a:r>
            <a:r>
              <a:rPr lang="ru-RU" sz="2000" dirty="0" smtClean="0"/>
              <a:t>(после обработки) в качестве вторичных </a:t>
            </a:r>
            <a:r>
              <a:rPr lang="ru-RU" sz="2000" dirty="0"/>
              <a:t>ресурсов в дорожном </a:t>
            </a:r>
            <a:r>
              <a:rPr lang="ru-RU" sz="2000" dirty="0" smtClean="0"/>
              <a:t>строительстве</a:t>
            </a:r>
            <a:endParaRPr lang="ru-RU" sz="2000" dirty="0"/>
          </a:p>
        </p:txBody>
      </p:sp>
      <p:sp>
        <p:nvSpPr>
          <p:cNvPr id="11" name="object 4"/>
          <p:cNvSpPr/>
          <p:nvPr/>
        </p:nvSpPr>
        <p:spPr>
          <a:xfrm>
            <a:off x="0" y="1143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22561E"/>
            </a:solidFill>
          </a:ln>
        </p:spPr>
        <p:txBody>
          <a:bodyPr wrap="square" lIns="0" tIns="0" rIns="0" bIns="0" rtlCol="0"/>
          <a:lstStyle/>
          <a:p>
            <a:endParaRPr>
              <a:ln>
                <a:solidFill>
                  <a:srgbClr val="22561E"/>
                </a:solidFill>
              </a:ln>
            </a:endParaRPr>
          </a:p>
        </p:txBody>
      </p:sp>
      <p:sp>
        <p:nvSpPr>
          <p:cNvPr id="12" name="object 6"/>
          <p:cNvSpPr/>
          <p:nvPr/>
        </p:nvSpPr>
        <p:spPr>
          <a:xfrm>
            <a:off x="0" y="19812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22561E"/>
            </a:solidFill>
          </a:ln>
        </p:spPr>
        <p:txBody>
          <a:bodyPr wrap="square" lIns="0" tIns="0" rIns="0" bIns="0" rtlCol="0"/>
          <a:lstStyle/>
          <a:p>
            <a:endParaRPr>
              <a:ln>
                <a:solidFill>
                  <a:srgbClr val="22561E"/>
                </a:solidFill>
              </a:ln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852136"/>
              </p:ext>
            </p:extLst>
          </p:nvPr>
        </p:nvGraphicFramePr>
        <p:xfrm>
          <a:off x="128358" y="2037461"/>
          <a:ext cx="8905772" cy="482053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224442"/>
                <a:gridCol w="5681330"/>
              </a:tblGrid>
              <a:tr h="4724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Основные направления</a:t>
                      </a:r>
                      <a:endParaRPr lang="ru-RU" sz="2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Области применения </a:t>
                      </a:r>
                      <a:endParaRPr lang="ru-RU" sz="2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  <a:tr h="13000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Асфальтобетон</a:t>
                      </a:r>
                      <a:endParaRPr lang="ru-RU" sz="1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Каменный материал как компонент минеральной части горячего, холодного асфальтобетона, смесей для поверхностных обработок, модификатор битума, минеральный </a:t>
                      </a: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порошок</a:t>
                      </a:r>
                    </a:p>
                  </a:txBody>
                  <a:tcPr marL="0" marR="0" marT="0" marB="0"/>
                </a:tc>
              </a:tr>
              <a:tr h="4724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Цементобетон</a:t>
                      </a:r>
                      <a:endParaRPr lang="ru-RU" sz="1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Заполнитель, дополнительный компонент смешанного вяжущего или дополнительный вяжущий компонент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5181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Основания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Насыпи и заполнение выемок</a:t>
                      </a:r>
                      <a:endParaRPr lang="ru-RU" sz="1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Заменители природных каменных материалов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  <a:tr h="685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Укрепленные грунты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Заменители природных грунтов, пуццолановые вяжущие, активаторы, самотвердеющие материалы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  <a:tr h="685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Закладочные смеси</a:t>
                      </a:r>
                      <a:endParaRPr lang="ru-RU" sz="1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Пуццолановые вяжущие, активаторы, самотвердеющие материалы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8" name="Picture 3" descr="C:\РАБОТА\ЛОГОТИПЫ\цэпп лого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50"/>
          <a:stretch/>
        </p:blipFill>
        <p:spPr bwMode="auto">
          <a:xfrm>
            <a:off x="128358" y="50382"/>
            <a:ext cx="953386" cy="102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43000" y="21950"/>
            <a:ext cx="78501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Narrow" pitchFamily="34" charset="0"/>
              </a:rPr>
              <a:t>ФГАУ «НИИ «</a:t>
            </a:r>
            <a:r>
              <a:rPr lang="ru-RU" sz="1600" b="1" dirty="0" smtClean="0">
                <a:latin typeface="Arial Narrow" pitchFamily="34" charset="0"/>
              </a:rPr>
              <a:t>ЦЭПП»</a:t>
            </a:r>
          </a:p>
          <a:p>
            <a:r>
              <a:rPr lang="ru-RU" sz="1600" b="1" dirty="0" smtClean="0">
                <a:latin typeface="Arial Narrow" pitchFamily="34" charset="0"/>
              </a:rPr>
              <a:t>Федеральное Государственное Автономное Учреждение </a:t>
            </a:r>
          </a:p>
          <a:p>
            <a:r>
              <a:rPr lang="ru-RU" sz="1600" b="1" dirty="0" smtClean="0">
                <a:latin typeface="Arial Narrow" pitchFamily="34" charset="0"/>
              </a:rPr>
              <a:t>«</a:t>
            </a:r>
            <a:r>
              <a:rPr lang="ru-RU" sz="1600" b="1" dirty="0">
                <a:latin typeface="Arial Narrow" pitchFamily="34" charset="0"/>
              </a:rPr>
              <a:t>Научно- Исследовательский Институт </a:t>
            </a:r>
            <a:r>
              <a:rPr lang="ru-RU" sz="1600" b="1" dirty="0" smtClean="0">
                <a:latin typeface="Arial Narrow" pitchFamily="34" charset="0"/>
              </a:rPr>
              <a:t>«</a:t>
            </a:r>
            <a:r>
              <a:rPr lang="ru-RU" sz="1600" b="1" dirty="0">
                <a:latin typeface="Arial Narrow" pitchFamily="34" charset="0"/>
              </a:rPr>
              <a:t>Центр Экологической Промышленной Политики</a:t>
            </a:r>
            <a:r>
              <a:rPr lang="ru-RU" sz="1600" b="1" dirty="0" smtClean="0">
                <a:latin typeface="Arial Narrow" pitchFamily="34" charset="0"/>
              </a:rPr>
              <a:t>»</a:t>
            </a:r>
            <a:endParaRPr lang="en-US" sz="1600" b="1" dirty="0" smtClean="0">
              <a:latin typeface="Arial Narrow" pitchFamily="34" charset="0"/>
            </a:endParaRPr>
          </a:p>
          <a:p>
            <a:r>
              <a:rPr lang="ru-RU" sz="1600" b="1" dirty="0">
                <a:latin typeface="Arial Narrow" pitchFamily="34" charset="0"/>
                <a:cs typeface="Arial" pitchFamily="34" charset="0"/>
              </a:rPr>
              <a:t>Министерства промышленности и торговли Российской </a:t>
            </a:r>
            <a:r>
              <a:rPr lang="ru-RU" sz="1600" b="1" dirty="0" smtClean="0">
                <a:latin typeface="Arial Narrow" pitchFamily="34" charset="0"/>
                <a:cs typeface="Arial" pitchFamily="34" charset="0"/>
              </a:rPr>
              <a:t>Федерации</a:t>
            </a:r>
            <a:endParaRPr lang="ru-RU" sz="1600" b="1" dirty="0"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189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0" y="1165746"/>
            <a:ext cx="86106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3038"/>
            <a:r>
              <a:rPr lang="ru-RU" altLang="ru-RU" sz="2400" dirty="0">
                <a:solidFill>
                  <a:srgbClr val="002060"/>
                </a:solidFill>
              </a:rPr>
              <a:t>Опыт применения </a:t>
            </a:r>
            <a:r>
              <a:rPr lang="ru-RU" altLang="ru-RU" sz="2400" dirty="0" smtClean="0">
                <a:solidFill>
                  <a:srgbClr val="002060"/>
                </a:solidFill>
              </a:rPr>
              <a:t>вторичного сырья </a:t>
            </a:r>
            <a:r>
              <a:rPr lang="ru-RU" altLang="ru-RU" sz="2400" dirty="0">
                <a:solidFill>
                  <a:srgbClr val="002060"/>
                </a:solidFill>
              </a:rPr>
              <a:t>в дорожных покрытиях в России</a:t>
            </a:r>
          </a:p>
        </p:txBody>
      </p:sp>
      <p:sp>
        <p:nvSpPr>
          <p:cNvPr id="11" name="object 4"/>
          <p:cNvSpPr/>
          <p:nvPr/>
        </p:nvSpPr>
        <p:spPr>
          <a:xfrm>
            <a:off x="0" y="1143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22561E"/>
            </a:solidFill>
          </a:ln>
        </p:spPr>
        <p:txBody>
          <a:bodyPr wrap="square" lIns="0" tIns="0" rIns="0" bIns="0" rtlCol="0"/>
          <a:lstStyle/>
          <a:p>
            <a:endParaRPr>
              <a:ln>
                <a:solidFill>
                  <a:srgbClr val="22561E"/>
                </a:solidFill>
              </a:ln>
            </a:endParaRPr>
          </a:p>
        </p:txBody>
      </p:sp>
      <p:sp>
        <p:nvSpPr>
          <p:cNvPr id="12" name="object 6"/>
          <p:cNvSpPr/>
          <p:nvPr/>
        </p:nvSpPr>
        <p:spPr>
          <a:xfrm>
            <a:off x="0" y="19812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22561E"/>
            </a:solidFill>
          </a:ln>
        </p:spPr>
        <p:txBody>
          <a:bodyPr wrap="square" lIns="0" tIns="0" rIns="0" bIns="0" rtlCol="0"/>
          <a:lstStyle/>
          <a:p>
            <a:endParaRPr>
              <a:ln>
                <a:solidFill>
                  <a:srgbClr val="22561E"/>
                </a:solidFill>
              </a:ln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468397704"/>
              </p:ext>
            </p:extLst>
          </p:nvPr>
        </p:nvGraphicFramePr>
        <p:xfrm>
          <a:off x="2628" y="1981200"/>
          <a:ext cx="9144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3" descr="C:\РАБОТА\ЛОГОТИПЫ\цэпп лого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50"/>
          <a:stretch/>
        </p:blipFill>
        <p:spPr bwMode="auto">
          <a:xfrm>
            <a:off x="128358" y="50382"/>
            <a:ext cx="953386" cy="102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43000" y="21950"/>
            <a:ext cx="78501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Narrow" pitchFamily="34" charset="0"/>
              </a:rPr>
              <a:t>ФГАУ «НИИ «</a:t>
            </a:r>
            <a:r>
              <a:rPr lang="ru-RU" sz="1600" b="1" dirty="0" smtClean="0">
                <a:latin typeface="Arial Narrow" pitchFamily="34" charset="0"/>
              </a:rPr>
              <a:t>ЦЭПП»</a:t>
            </a:r>
          </a:p>
          <a:p>
            <a:r>
              <a:rPr lang="ru-RU" sz="1600" b="1" dirty="0" smtClean="0">
                <a:latin typeface="Arial Narrow" pitchFamily="34" charset="0"/>
              </a:rPr>
              <a:t>Федеральное Государственное Автономное Учреждение </a:t>
            </a:r>
          </a:p>
          <a:p>
            <a:r>
              <a:rPr lang="ru-RU" sz="1600" b="1" dirty="0" smtClean="0">
                <a:latin typeface="Arial Narrow" pitchFamily="34" charset="0"/>
              </a:rPr>
              <a:t>«</a:t>
            </a:r>
            <a:r>
              <a:rPr lang="ru-RU" sz="1600" b="1" dirty="0">
                <a:latin typeface="Arial Narrow" pitchFamily="34" charset="0"/>
              </a:rPr>
              <a:t>Научно- Исследовательский Институт </a:t>
            </a:r>
            <a:r>
              <a:rPr lang="ru-RU" sz="1600" b="1" dirty="0" smtClean="0">
                <a:latin typeface="Arial Narrow" pitchFamily="34" charset="0"/>
              </a:rPr>
              <a:t>«</a:t>
            </a:r>
            <a:r>
              <a:rPr lang="ru-RU" sz="1600" b="1" dirty="0">
                <a:latin typeface="Arial Narrow" pitchFamily="34" charset="0"/>
              </a:rPr>
              <a:t>Центр Экологической Промышленной Политики</a:t>
            </a:r>
            <a:r>
              <a:rPr lang="ru-RU" sz="1600" b="1" dirty="0" smtClean="0">
                <a:latin typeface="Arial Narrow" pitchFamily="34" charset="0"/>
              </a:rPr>
              <a:t>»</a:t>
            </a:r>
            <a:endParaRPr lang="en-US" sz="1600" b="1" dirty="0" smtClean="0">
              <a:latin typeface="Arial Narrow" pitchFamily="34" charset="0"/>
            </a:endParaRPr>
          </a:p>
          <a:p>
            <a:r>
              <a:rPr lang="ru-RU" sz="1600" b="1" dirty="0">
                <a:latin typeface="Arial Narrow" pitchFamily="34" charset="0"/>
                <a:cs typeface="Arial" pitchFamily="34" charset="0"/>
              </a:rPr>
              <a:t>Министерства промышленности и торговли Российской </a:t>
            </a:r>
            <a:r>
              <a:rPr lang="ru-RU" sz="1600" b="1" dirty="0" smtClean="0">
                <a:latin typeface="Arial Narrow" pitchFamily="34" charset="0"/>
                <a:cs typeface="Arial" pitchFamily="34" charset="0"/>
              </a:rPr>
              <a:t>Федерации</a:t>
            </a:r>
            <a:endParaRPr lang="ru-RU" sz="1600" b="1" dirty="0"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122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179512" y="4437111"/>
            <a:ext cx="8901815" cy="2263183"/>
          </a:xfrm>
          <a:prstGeom prst="roundRect">
            <a:avLst>
              <a:gd name="adj" fmla="val 7354"/>
            </a:avLst>
          </a:prstGeom>
          <a:solidFill>
            <a:srgbClr val="4F81BD">
              <a:alpha val="0"/>
            </a:srgbClr>
          </a:solidFill>
          <a:ln w="63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79511" y="2558514"/>
            <a:ext cx="8901815" cy="1479322"/>
          </a:xfrm>
          <a:prstGeom prst="roundRect">
            <a:avLst>
              <a:gd name="adj" fmla="val 7354"/>
            </a:avLst>
          </a:prstGeom>
          <a:solidFill>
            <a:srgbClr val="4F81BD">
              <a:alpha val="0"/>
            </a:srgbClr>
          </a:solidFill>
          <a:ln w="63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836712"/>
            <a:ext cx="8712968" cy="461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Опыт российских компаний-производителей 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9128" y="1268760"/>
            <a:ext cx="9162256" cy="0"/>
          </a:xfrm>
          <a:prstGeom prst="line">
            <a:avLst/>
          </a:prstGeom>
          <a:ln w="38100">
            <a:solidFill>
              <a:srgbClr val="E999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2108200" y="1074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Применение резиновой крошки в дорожном строительстве</a:t>
            </a:r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8100">
            <a:solidFill>
              <a:srgbClr val="74B9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23528" y="4200826"/>
            <a:ext cx="2448271" cy="4565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Стандарты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9294" y="4730525"/>
            <a:ext cx="890181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ГОСТ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 55419-2013 Материал композиционный на основе активного резинового порошка, модифицирующий асфальтобетонные смеси. Технические требования и методы испытаний. Срок введения 01.07.2013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СТО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61595504-003-2010 Смеси асфальтобетонные дорожные и асфальтобетон с применением  композиционного материала «Унирем-001»  Технические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условия.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Патент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модифицирующая композиция для асфальтобетонных смесей и способ получения модифицированной асфальтобетонной смеси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(УНИРЕМ)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1046" y="1298625"/>
            <a:ext cx="903147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Arial" pitchFamily="34" charset="0"/>
                <a:cs typeface="Arial" pitchFamily="34" charset="0"/>
              </a:rPr>
              <a:t>В 2009 году проведена НИР «Разработка технологии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применения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резино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-асфальтобетонов в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дорожном строительстве». 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Применение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резиновой крошки в дорогах рекомендовано в НИР, выполненной по заказу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Минпромторга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в 2011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году.</a:t>
            </a:r>
            <a:endParaRPr lang="ru-RU" i="1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К настоящему времени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разработаны составы модификаторов  АБС </a:t>
            </a:r>
            <a:r>
              <a:rPr lang="ru-RU" dirty="0">
                <a:latin typeface="Arial" pitchFamily="34" charset="0"/>
                <a:cs typeface="Arial" pitchFamily="34" charset="0"/>
              </a:rPr>
              <a:t>на основе резиновой крошки изношенных шин: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УНИРЕМ, БИТРЭК, КМА КОЛТЕК, ЭЛАСТЕН.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Разработана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техническая документация </a:t>
            </a:r>
            <a:r>
              <a:rPr lang="ru-RU" dirty="0">
                <a:latin typeface="Arial" pitchFamily="34" charset="0"/>
                <a:cs typeface="Arial" pitchFamily="34" charset="0"/>
              </a:rPr>
              <a:t>на их производство и применение в составе АБС.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Созданы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промышленные производства модификаторов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79512" y="1340768"/>
            <a:ext cx="0" cy="115049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-92225" y="2558514"/>
            <a:ext cx="5597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sz="8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3" descr="C:\РАБОТА\ЛОГОТИПЫ\цэпп лого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50"/>
          <a:stretch/>
        </p:blipFill>
        <p:spPr bwMode="auto">
          <a:xfrm>
            <a:off x="0" y="0"/>
            <a:ext cx="786042" cy="84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30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/>
          <p:cNvSpPr/>
          <p:nvPr/>
        </p:nvSpPr>
        <p:spPr>
          <a:xfrm>
            <a:off x="35496" y="1524867"/>
            <a:ext cx="5256584" cy="5267789"/>
          </a:xfrm>
          <a:prstGeom prst="roundRect">
            <a:avLst>
              <a:gd name="adj" fmla="val 9167"/>
            </a:avLst>
          </a:prstGeom>
          <a:solidFill>
            <a:srgbClr val="4F81BD">
              <a:alpha val="0"/>
            </a:srgbClr>
          </a:solidFill>
          <a:ln w="63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836712"/>
            <a:ext cx="8712968" cy="461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Модификатор асфальтобетона из резиновой крошки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9128" y="1268760"/>
            <a:ext cx="9162256" cy="0"/>
          </a:xfrm>
          <a:prstGeom prst="line">
            <a:avLst/>
          </a:prstGeom>
          <a:ln w="38100">
            <a:solidFill>
              <a:srgbClr val="E999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2108200" y="1074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Применение резиновой крошки в дорожном строительстве</a:t>
            </a:r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8100">
            <a:solidFill>
              <a:srgbClr val="74B9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3" descr="C:\Users\Kelly\Pictures\2007-08-18\0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" r="2004"/>
          <a:stretch/>
        </p:blipFill>
        <p:spPr bwMode="auto">
          <a:xfrm>
            <a:off x="5076056" y="1665676"/>
            <a:ext cx="4077072" cy="233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1" descr="I:\Bitumen Engineering\honlap es grafika\brochure -  general BE\alapanyagok\Pipi\Utepites_2008\P04-11-08_13.08[0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t="10151" r="2004" b="31757"/>
          <a:stretch/>
        </p:blipFill>
        <p:spPr bwMode="auto">
          <a:xfrm>
            <a:off x="5066929" y="4854094"/>
            <a:ext cx="4077071" cy="174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35192" y="1355590"/>
            <a:ext cx="3284680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ПРЕИМУЩЕСТВА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496" y="1700808"/>
            <a:ext cx="5148573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Повышение устойчивости полотна к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высоким и низким температурам на 17%</a:t>
            </a:r>
          </a:p>
          <a:p>
            <a:pPr marL="177800" indent="-177800" fontAlgn="base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Вероятность образования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колеи снижается на 65%</a:t>
            </a:r>
          </a:p>
          <a:p>
            <a:pPr marL="177800" indent="-177800" fontAlgn="base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Увеличение срока службы покрытия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2 раза</a:t>
            </a:r>
          </a:p>
          <a:p>
            <a:pPr marL="177800" lvl="1" indent="-177800" fontAlgn="base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Снижение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стоимости эксплуатации 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автомобильной дороги за 8 лет эксплуатации на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50%</a:t>
            </a:r>
          </a:p>
          <a:p>
            <a:pPr marL="177800" lvl="1" indent="-177800" fontAlgn="base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Снижение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шумности 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покрытия на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50%</a:t>
            </a:r>
          </a:p>
          <a:p>
            <a:pPr marL="177800" lvl="1" indent="-177800" fontAlgn="base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Снижение образования водной пленки и гололеда </a:t>
            </a:r>
          </a:p>
          <a:p>
            <a:pPr marL="177800" lvl="1" indent="-177800" fontAlgn="base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Повышение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сцепления колеса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 покрытием</a:t>
            </a:r>
          </a:p>
          <a:p>
            <a:pPr marL="177800" lvl="1" indent="-177800" fontAlgn="base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Снижение толщины покрытия на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40%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при сохранении эксплуатационных характеристик даёт экономию средств до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50%</a:t>
            </a:r>
          </a:p>
          <a:p>
            <a:pPr marL="177800" lvl="1" indent="-177800" fontAlgn="base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Пригодность для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повторной переработки</a:t>
            </a:r>
          </a:p>
          <a:p>
            <a:pPr marL="177800" lvl="1" indent="-177800" fontAlgn="base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Совместимость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возможность использования стандартных методов конструирования покрытий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);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 descr="C:\РАБОТА\ЛОГОТИПЫ\цэпп лого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50"/>
          <a:stretch/>
        </p:blipFill>
        <p:spPr bwMode="auto">
          <a:xfrm>
            <a:off x="76200" y="0"/>
            <a:ext cx="786042" cy="84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05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0" y="1165746"/>
            <a:ext cx="903413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3038" algn="l"/>
            <a:r>
              <a:rPr lang="ru-RU" sz="2400" spc="-5" dirty="0">
                <a:latin typeface="Arial" pitchFamily="34" charset="0"/>
                <a:cs typeface="Arial" pitchFamily="34" charset="0"/>
              </a:rPr>
              <a:t>Структура </a:t>
            </a:r>
            <a:r>
              <a:rPr lang="ru-RU" sz="2400" spc="-5" dirty="0" smtClean="0">
                <a:latin typeface="Arial" pitchFamily="34" charset="0"/>
                <a:cs typeface="Arial" pitchFamily="34" charset="0"/>
              </a:rPr>
              <a:t>промышленных и иных </a:t>
            </a:r>
            <a:r>
              <a:rPr lang="ru-RU" sz="2400" spc="-20" dirty="0">
                <a:latin typeface="Arial" pitchFamily="34" charset="0"/>
                <a:cs typeface="Arial" pitchFamily="34" charset="0"/>
              </a:rPr>
              <a:t>отходов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spc="-5" dirty="0">
                <a:latin typeface="Arial" pitchFamily="34" charset="0"/>
                <a:cs typeface="Arial" pitchFamily="34" charset="0"/>
              </a:rPr>
              <a:t>России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</a:t>
            </a:r>
            <a:r>
              <a:rPr lang="ru-RU" sz="2400" spc="-1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spc="-25" dirty="0">
                <a:latin typeface="Arial" pitchFamily="34" charset="0"/>
                <a:cs typeface="Arial" pitchFamily="34" charset="0"/>
              </a:rPr>
              <a:t>ЕС</a:t>
            </a:r>
            <a:endParaRPr lang="ru-RU" altLang="ru-RU" sz="2400" dirty="0">
              <a:solidFill>
                <a:srgbClr val="002060"/>
              </a:solidFill>
            </a:endParaRPr>
          </a:p>
        </p:txBody>
      </p:sp>
      <p:sp>
        <p:nvSpPr>
          <p:cNvPr id="11" name="object 4"/>
          <p:cNvSpPr/>
          <p:nvPr/>
        </p:nvSpPr>
        <p:spPr>
          <a:xfrm>
            <a:off x="0" y="1143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22561E"/>
            </a:solidFill>
          </a:ln>
        </p:spPr>
        <p:txBody>
          <a:bodyPr wrap="square" lIns="0" tIns="0" rIns="0" bIns="0" rtlCol="0"/>
          <a:lstStyle/>
          <a:p>
            <a:endParaRPr>
              <a:ln>
                <a:solidFill>
                  <a:srgbClr val="22561E"/>
                </a:solidFill>
              </a:ln>
            </a:endParaRPr>
          </a:p>
        </p:txBody>
      </p:sp>
      <p:sp>
        <p:nvSpPr>
          <p:cNvPr id="12" name="object 6"/>
          <p:cNvSpPr/>
          <p:nvPr/>
        </p:nvSpPr>
        <p:spPr>
          <a:xfrm>
            <a:off x="0" y="16002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22561E"/>
            </a:solidFill>
          </a:ln>
        </p:spPr>
        <p:txBody>
          <a:bodyPr wrap="square" lIns="0" tIns="0" rIns="0" bIns="0" rtlCol="0"/>
          <a:lstStyle/>
          <a:p>
            <a:endParaRPr>
              <a:ln>
                <a:solidFill>
                  <a:srgbClr val="22561E"/>
                </a:solidFill>
              </a:ln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14300" y="4114800"/>
            <a:ext cx="4818063" cy="93662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75" name="Рисунок 7"/>
          <p:cNvPicPr>
            <a:picLocks noChangeAspect="1" noChangeArrowheads="1"/>
          </p:cNvPicPr>
          <p:nvPr/>
        </p:nvPicPr>
        <p:blipFill>
          <a:blip r:embed="rId3" cstate="print"/>
          <a:srcRect b="3746"/>
          <a:stretch>
            <a:fillRect/>
          </a:stretch>
        </p:blipFill>
        <p:spPr bwMode="auto">
          <a:xfrm>
            <a:off x="304800" y="1828800"/>
            <a:ext cx="3967162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6" name="Диаграмма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0731327"/>
              </p:ext>
            </p:extLst>
          </p:nvPr>
        </p:nvGraphicFramePr>
        <p:xfrm>
          <a:off x="4572000" y="1856530"/>
          <a:ext cx="4085351" cy="2275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7" name="Диаграмма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554269"/>
              </p:ext>
            </p:extLst>
          </p:nvPr>
        </p:nvGraphicFramePr>
        <p:xfrm>
          <a:off x="4746393" y="4295031"/>
          <a:ext cx="457228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8" name="TextBox 1"/>
          <p:cNvSpPr txBox="1">
            <a:spLocks noChangeArrowheads="1"/>
          </p:cNvSpPr>
          <p:nvPr/>
        </p:nvSpPr>
        <p:spPr bwMode="auto">
          <a:xfrm>
            <a:off x="0" y="1563688"/>
            <a:ext cx="4179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200" b="1" dirty="0"/>
              <a:t>Структура образующихся отходов </a:t>
            </a:r>
            <a:r>
              <a:rPr lang="ru-RU" altLang="ru-RU" sz="1200" b="1" u="sng" dirty="0" smtClean="0"/>
              <a:t>в Западной, Центральной и Восточной </a:t>
            </a:r>
            <a:r>
              <a:rPr lang="ru-RU" altLang="ru-RU" sz="1200" b="1" u="sng" dirty="0"/>
              <a:t>Европе </a:t>
            </a:r>
            <a:r>
              <a:rPr lang="ru-RU" altLang="ru-RU" sz="1200" b="1" dirty="0" smtClean="0"/>
              <a:t>по </a:t>
            </a:r>
            <a:r>
              <a:rPr lang="ru-RU" altLang="ru-RU" sz="1200" b="1" dirty="0"/>
              <a:t>секторам экономики</a:t>
            </a:r>
          </a:p>
        </p:txBody>
      </p:sp>
      <p:sp>
        <p:nvSpPr>
          <p:cNvPr id="79" name="TextBox 8"/>
          <p:cNvSpPr txBox="1"/>
          <p:nvPr/>
        </p:nvSpPr>
        <p:spPr>
          <a:xfrm>
            <a:off x="4356100" y="1563687"/>
            <a:ext cx="4667250" cy="646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Структура образующихся отходов </a:t>
            </a:r>
            <a:r>
              <a:rPr lang="ru-RU" sz="1200" b="1" u="sng" dirty="0" smtClean="0">
                <a:latin typeface="Arial" pitchFamily="34" charset="0"/>
                <a:cs typeface="Arial" pitchFamily="34" charset="0"/>
              </a:rPr>
              <a:t>в России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по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секторам экономики </a:t>
            </a:r>
          </a:p>
          <a:p>
            <a:pPr algn="ctr" eaLnBrk="1" hangingPunct="1">
              <a:defRPr/>
            </a:pP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Выноска 1 (с границей) 80"/>
          <p:cNvSpPr/>
          <p:nvPr/>
        </p:nvSpPr>
        <p:spPr>
          <a:xfrm>
            <a:off x="250825" y="4335553"/>
            <a:ext cx="1584325" cy="503759"/>
          </a:xfrm>
          <a:prstGeom prst="accentCallout1">
            <a:avLst>
              <a:gd name="adj1" fmla="val -3926"/>
              <a:gd name="adj2" fmla="val -8333"/>
              <a:gd name="adj3" fmla="val -251670"/>
              <a:gd name="adj4" fmla="val 17199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24 и 47 % в ЕС</a:t>
            </a:r>
          </a:p>
        </p:txBody>
      </p:sp>
      <p:sp>
        <p:nvSpPr>
          <p:cNvPr id="82" name="Выноска 1 (с границей) 81"/>
          <p:cNvSpPr/>
          <p:nvPr/>
        </p:nvSpPr>
        <p:spPr>
          <a:xfrm>
            <a:off x="1998663" y="4411753"/>
            <a:ext cx="2717800" cy="431800"/>
          </a:xfrm>
          <a:prstGeom prst="accentCallout1">
            <a:avLst>
              <a:gd name="adj1" fmla="val 32493"/>
              <a:gd name="adj2" fmla="val 103538"/>
              <a:gd name="adj3" fmla="val -310910"/>
              <a:gd name="adj4" fmla="val 15272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92 % в РФ</a:t>
            </a:r>
          </a:p>
        </p:txBody>
      </p:sp>
      <p:sp>
        <p:nvSpPr>
          <p:cNvPr id="83" name="TextBox 5"/>
          <p:cNvSpPr txBox="1">
            <a:spLocks noChangeArrowheads="1"/>
          </p:cNvSpPr>
          <p:nvPr/>
        </p:nvSpPr>
        <p:spPr bwMode="auto">
          <a:xfrm>
            <a:off x="468313" y="4743450"/>
            <a:ext cx="3743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 b="1"/>
              <a:t>горнодобывающая промышленность </a:t>
            </a:r>
          </a:p>
        </p:txBody>
      </p:sp>
      <p:sp>
        <p:nvSpPr>
          <p:cNvPr id="84" name="TextBox 8"/>
          <p:cNvSpPr txBox="1"/>
          <p:nvPr/>
        </p:nvSpPr>
        <p:spPr>
          <a:xfrm>
            <a:off x="5270500" y="4114800"/>
            <a:ext cx="3873500" cy="2603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без учета горнодобывающей промышленности, в %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114300" y="5267325"/>
            <a:ext cx="4818063" cy="51602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6" name="Выноска 1 (с границей) 85"/>
          <p:cNvSpPr/>
          <p:nvPr/>
        </p:nvSpPr>
        <p:spPr>
          <a:xfrm>
            <a:off x="381000" y="5097553"/>
            <a:ext cx="1439863" cy="431800"/>
          </a:xfrm>
          <a:prstGeom prst="accentCallout1">
            <a:avLst>
              <a:gd name="adj1" fmla="val -3926"/>
              <a:gd name="adj2" fmla="val -8333"/>
              <a:gd name="adj3" fmla="val -167171"/>
              <a:gd name="adj4" fmla="val 2516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15 % в ЕС</a:t>
            </a:r>
          </a:p>
        </p:txBody>
      </p:sp>
      <p:sp>
        <p:nvSpPr>
          <p:cNvPr id="87" name="Выноска 1 (с границей) 86"/>
          <p:cNvSpPr/>
          <p:nvPr/>
        </p:nvSpPr>
        <p:spPr>
          <a:xfrm>
            <a:off x="1998663" y="5097553"/>
            <a:ext cx="1709737" cy="431800"/>
          </a:xfrm>
          <a:prstGeom prst="accentCallout1">
            <a:avLst>
              <a:gd name="adj1" fmla="val 32493"/>
              <a:gd name="adj2" fmla="val 103538"/>
              <a:gd name="adj3" fmla="val -349267"/>
              <a:gd name="adj4" fmla="val 18283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5 % в РФ</a:t>
            </a:r>
          </a:p>
        </p:txBody>
      </p:sp>
      <p:sp>
        <p:nvSpPr>
          <p:cNvPr id="88" name="TextBox 20"/>
          <p:cNvSpPr txBox="1">
            <a:spLocks noChangeArrowheads="1"/>
          </p:cNvSpPr>
          <p:nvPr/>
        </p:nvSpPr>
        <p:spPr bwMode="auto">
          <a:xfrm>
            <a:off x="395288" y="5475378"/>
            <a:ext cx="37449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 b="1" dirty="0"/>
              <a:t>обрабатывающая отрасль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114300" y="6111875"/>
            <a:ext cx="4818063" cy="43665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0" name="Выноска 1 (с границей) 89"/>
          <p:cNvSpPr/>
          <p:nvPr/>
        </p:nvSpPr>
        <p:spPr>
          <a:xfrm>
            <a:off x="381000" y="5832466"/>
            <a:ext cx="1439863" cy="484287"/>
          </a:xfrm>
          <a:prstGeom prst="accentCallout1">
            <a:avLst>
              <a:gd name="adj1" fmla="val -3926"/>
              <a:gd name="adj2" fmla="val -8333"/>
              <a:gd name="adj3" fmla="val -167171"/>
              <a:gd name="adj4" fmla="val 2516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14 и 5 % в ЕС</a:t>
            </a:r>
          </a:p>
        </p:txBody>
      </p:sp>
      <p:sp>
        <p:nvSpPr>
          <p:cNvPr id="91" name="Выноска 1 (с границей) 90"/>
          <p:cNvSpPr/>
          <p:nvPr/>
        </p:nvSpPr>
        <p:spPr>
          <a:xfrm>
            <a:off x="1998663" y="5853422"/>
            <a:ext cx="1277937" cy="431800"/>
          </a:xfrm>
          <a:prstGeom prst="accentCallout1">
            <a:avLst>
              <a:gd name="adj1" fmla="val 32493"/>
              <a:gd name="adj2" fmla="val 103538"/>
              <a:gd name="adj3" fmla="val -349267"/>
              <a:gd name="adj4" fmla="val 18283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1 % в РФ</a:t>
            </a:r>
          </a:p>
        </p:txBody>
      </p:sp>
      <p:sp>
        <p:nvSpPr>
          <p:cNvPr id="92" name="TextBox 24"/>
          <p:cNvSpPr txBox="1">
            <a:spLocks noChangeArrowheads="1"/>
          </p:cNvSpPr>
          <p:nvPr/>
        </p:nvSpPr>
        <p:spPr bwMode="auto">
          <a:xfrm>
            <a:off x="395288" y="6240553"/>
            <a:ext cx="37449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 b="1"/>
              <a:t>городские отходы</a:t>
            </a:r>
          </a:p>
        </p:txBody>
      </p:sp>
      <p:pic>
        <p:nvPicPr>
          <p:cNvPr id="25" name="Picture 3" descr="C:\РАБОТА\ЛОГОТИПЫ\цэпп лого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50"/>
          <a:stretch/>
        </p:blipFill>
        <p:spPr bwMode="auto">
          <a:xfrm>
            <a:off x="128358" y="50382"/>
            <a:ext cx="953386" cy="102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143000" y="21950"/>
            <a:ext cx="78501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Narrow" pitchFamily="34" charset="0"/>
              </a:rPr>
              <a:t>ФГАУ «НИИ «</a:t>
            </a:r>
            <a:r>
              <a:rPr lang="ru-RU" sz="1600" b="1" dirty="0" smtClean="0">
                <a:latin typeface="Arial Narrow" pitchFamily="34" charset="0"/>
              </a:rPr>
              <a:t>ЦЭПП»</a:t>
            </a:r>
          </a:p>
          <a:p>
            <a:r>
              <a:rPr lang="ru-RU" sz="1600" b="1" dirty="0" smtClean="0">
                <a:latin typeface="Arial Narrow" pitchFamily="34" charset="0"/>
              </a:rPr>
              <a:t>Федеральное Государственное Автономное Учреждение </a:t>
            </a:r>
          </a:p>
          <a:p>
            <a:r>
              <a:rPr lang="ru-RU" sz="1600" b="1" dirty="0" smtClean="0">
                <a:latin typeface="Arial Narrow" pitchFamily="34" charset="0"/>
              </a:rPr>
              <a:t>«</a:t>
            </a:r>
            <a:r>
              <a:rPr lang="ru-RU" sz="1600" b="1" dirty="0">
                <a:latin typeface="Arial Narrow" pitchFamily="34" charset="0"/>
              </a:rPr>
              <a:t>Научно- Исследовательский Институт </a:t>
            </a:r>
            <a:r>
              <a:rPr lang="ru-RU" sz="1600" b="1" dirty="0" smtClean="0">
                <a:latin typeface="Arial Narrow" pitchFamily="34" charset="0"/>
              </a:rPr>
              <a:t>«</a:t>
            </a:r>
            <a:r>
              <a:rPr lang="ru-RU" sz="1600" b="1" dirty="0">
                <a:latin typeface="Arial Narrow" pitchFamily="34" charset="0"/>
              </a:rPr>
              <a:t>Центр Экологической Промышленной Политики</a:t>
            </a:r>
            <a:r>
              <a:rPr lang="ru-RU" sz="1600" b="1" dirty="0" smtClean="0">
                <a:latin typeface="Arial Narrow" pitchFamily="34" charset="0"/>
              </a:rPr>
              <a:t>»</a:t>
            </a:r>
            <a:endParaRPr lang="en-US" sz="1600" b="1" dirty="0" smtClean="0">
              <a:latin typeface="Arial Narrow" pitchFamily="34" charset="0"/>
            </a:endParaRPr>
          </a:p>
          <a:p>
            <a:r>
              <a:rPr lang="ru-RU" sz="1600" b="1" dirty="0">
                <a:latin typeface="Arial Narrow" pitchFamily="34" charset="0"/>
                <a:cs typeface="Arial" pitchFamily="34" charset="0"/>
              </a:rPr>
              <a:t>Министерства промышленности и торговли Российской </a:t>
            </a:r>
            <a:r>
              <a:rPr lang="ru-RU" sz="1600" b="1" dirty="0" smtClean="0">
                <a:latin typeface="Arial Narrow" pitchFamily="34" charset="0"/>
                <a:cs typeface="Arial" pitchFamily="34" charset="0"/>
              </a:rPr>
              <a:t>Федерации</a:t>
            </a:r>
            <a:endParaRPr lang="ru-RU" sz="16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65648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2561E"/>
                </a:solidFill>
                <a:latin typeface="Arial Narrow" pitchFamily="34" charset="0"/>
                <a:cs typeface="Arial" pitchFamily="34" charset="0"/>
              </a:rPr>
              <a:t>Общее образование </a:t>
            </a:r>
            <a:r>
              <a:rPr lang="ru-RU" b="1" dirty="0" err="1" smtClean="0">
                <a:solidFill>
                  <a:srgbClr val="22561E"/>
                </a:solidFill>
                <a:latin typeface="Arial Narrow" pitchFamily="34" charset="0"/>
                <a:cs typeface="Arial" pitchFamily="34" charset="0"/>
              </a:rPr>
              <a:t>пром</a:t>
            </a:r>
            <a:r>
              <a:rPr lang="ru-RU" b="1" dirty="0" smtClean="0">
                <a:solidFill>
                  <a:srgbClr val="22561E"/>
                </a:solidFill>
                <a:latin typeface="Arial Narrow" pitchFamily="34" charset="0"/>
                <a:cs typeface="Arial" pitchFamily="34" charset="0"/>
              </a:rPr>
              <a:t>. отходов: Россия </a:t>
            </a:r>
            <a:r>
              <a:rPr lang="ru-RU" b="1" dirty="0">
                <a:solidFill>
                  <a:srgbClr val="22561E"/>
                </a:solidFill>
                <a:latin typeface="Arial Narrow" pitchFamily="34" charset="0"/>
                <a:cs typeface="Arial" pitchFamily="34" charset="0"/>
              </a:rPr>
              <a:t>– </a:t>
            </a:r>
            <a:r>
              <a:rPr lang="ru-RU" b="1" dirty="0">
                <a:solidFill>
                  <a:srgbClr val="22561E"/>
                </a:solidFill>
                <a:latin typeface="Arial" pitchFamily="34" charset="0"/>
                <a:cs typeface="Arial" pitchFamily="34" charset="0"/>
              </a:rPr>
              <a:t>450 </a:t>
            </a:r>
            <a:r>
              <a:rPr lang="ru-RU" b="1" dirty="0" err="1" smtClean="0">
                <a:solidFill>
                  <a:srgbClr val="22561E"/>
                </a:solidFill>
                <a:latin typeface="Arial" pitchFamily="34" charset="0"/>
                <a:cs typeface="Arial" pitchFamily="34" charset="0"/>
              </a:rPr>
              <a:t>млн.т</a:t>
            </a:r>
            <a:r>
              <a:rPr lang="ru-RU" b="1" dirty="0" smtClean="0">
                <a:solidFill>
                  <a:srgbClr val="22561E"/>
                </a:solidFill>
                <a:latin typeface="Arial" pitchFamily="34" charset="0"/>
                <a:cs typeface="Arial" pitchFamily="34" charset="0"/>
              </a:rPr>
              <a:t>/год</a:t>
            </a:r>
            <a:r>
              <a:rPr lang="ru-RU" b="1" dirty="0" smtClean="0">
                <a:solidFill>
                  <a:srgbClr val="22561E"/>
                </a:solidFill>
                <a:latin typeface="Arial Narrow" pitchFamily="34" charset="0"/>
                <a:cs typeface="Arial" pitchFamily="34" charset="0"/>
              </a:rPr>
              <a:t>; ЕС </a:t>
            </a:r>
            <a:r>
              <a:rPr lang="ru-RU" b="1" dirty="0">
                <a:solidFill>
                  <a:srgbClr val="22561E"/>
                </a:solidFill>
                <a:latin typeface="Arial Narrow" pitchFamily="34" charset="0"/>
                <a:cs typeface="Arial" pitchFamily="34" charset="0"/>
              </a:rPr>
              <a:t>– </a:t>
            </a:r>
            <a:r>
              <a:rPr lang="ru-RU" b="1" dirty="0">
                <a:solidFill>
                  <a:srgbClr val="22561E"/>
                </a:solidFill>
                <a:latin typeface="Arial" pitchFamily="34" charset="0"/>
                <a:cs typeface="Arial" pitchFamily="34" charset="0"/>
              </a:rPr>
              <a:t>740 </a:t>
            </a:r>
            <a:r>
              <a:rPr lang="ru-RU" b="1" dirty="0" err="1">
                <a:solidFill>
                  <a:srgbClr val="22561E"/>
                </a:solidFill>
                <a:latin typeface="Arial" pitchFamily="34" charset="0"/>
                <a:cs typeface="Arial" pitchFamily="34" charset="0"/>
              </a:rPr>
              <a:t>млн.т</a:t>
            </a:r>
            <a:r>
              <a:rPr lang="ru-RU" b="1" dirty="0">
                <a:solidFill>
                  <a:srgbClr val="22561E"/>
                </a:solidFill>
                <a:latin typeface="Arial" pitchFamily="34" charset="0"/>
                <a:cs typeface="Arial" pitchFamily="34" charset="0"/>
              </a:rPr>
              <a:t> /год</a:t>
            </a:r>
          </a:p>
        </p:txBody>
      </p:sp>
    </p:spTree>
    <p:extLst>
      <p:ext uri="{BB962C8B-B14F-4D97-AF65-F5344CB8AC3E}">
        <p14:creationId xmlns:p14="http://schemas.microsoft.com/office/powerpoint/2010/main" val="4010611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" descr="Снимок экрана 2015-12-02 в 9.43.36.png"/>
          <p:cNvPicPr>
            <a:picLocks noChangeAspect="1"/>
          </p:cNvPicPr>
          <p:nvPr/>
        </p:nvPicPr>
        <p:blipFill rotWithShape="1">
          <a:blip r:embed="rId3" cstate="print"/>
          <a:srcRect b="1369"/>
          <a:stretch/>
        </p:blipFill>
        <p:spPr bwMode="auto">
          <a:xfrm>
            <a:off x="1099126" y="1638000"/>
            <a:ext cx="6945747" cy="52200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0" y="1165746"/>
            <a:ext cx="903413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3038" algn="l"/>
            <a:r>
              <a:rPr lang="ru-RU" sz="2400" dirty="0" smtClean="0">
                <a:solidFill>
                  <a:srgbClr val="002060"/>
                </a:solidFill>
              </a:rPr>
              <a:t>   Направления </a:t>
            </a:r>
            <a:r>
              <a:rPr lang="ru-RU" sz="2400" dirty="0">
                <a:solidFill>
                  <a:srgbClr val="002060"/>
                </a:solidFill>
              </a:rPr>
              <a:t>применения </a:t>
            </a:r>
            <a:r>
              <a:rPr lang="ru-RU" sz="2400" dirty="0" smtClean="0">
                <a:solidFill>
                  <a:srgbClr val="002060"/>
                </a:solidFill>
              </a:rPr>
              <a:t>промышленных </a:t>
            </a:r>
            <a:r>
              <a:rPr lang="ru-RU" sz="2400" dirty="0">
                <a:solidFill>
                  <a:srgbClr val="002060"/>
                </a:solidFill>
              </a:rPr>
              <a:t>отходов</a:t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altLang="ru-RU" sz="2400" dirty="0">
              <a:solidFill>
                <a:srgbClr val="002060"/>
              </a:solidFill>
            </a:endParaRPr>
          </a:p>
        </p:txBody>
      </p:sp>
      <p:sp>
        <p:nvSpPr>
          <p:cNvPr id="11" name="object 4"/>
          <p:cNvSpPr/>
          <p:nvPr/>
        </p:nvSpPr>
        <p:spPr>
          <a:xfrm>
            <a:off x="0" y="1143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22561E"/>
            </a:solidFill>
          </a:ln>
        </p:spPr>
        <p:txBody>
          <a:bodyPr wrap="square" lIns="0" tIns="0" rIns="0" bIns="0" rtlCol="0"/>
          <a:lstStyle/>
          <a:p>
            <a:endParaRPr>
              <a:ln>
                <a:solidFill>
                  <a:srgbClr val="22561E"/>
                </a:solidFill>
              </a:ln>
            </a:endParaRPr>
          </a:p>
        </p:txBody>
      </p:sp>
      <p:sp>
        <p:nvSpPr>
          <p:cNvPr id="12" name="object 6"/>
          <p:cNvSpPr/>
          <p:nvPr/>
        </p:nvSpPr>
        <p:spPr>
          <a:xfrm>
            <a:off x="0" y="16002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22561E"/>
            </a:solidFill>
          </a:ln>
        </p:spPr>
        <p:txBody>
          <a:bodyPr wrap="square" lIns="0" tIns="0" rIns="0" bIns="0" rtlCol="0"/>
          <a:lstStyle/>
          <a:p>
            <a:endParaRPr>
              <a:ln>
                <a:solidFill>
                  <a:srgbClr val="22561E"/>
                </a:solidFill>
              </a:ln>
            </a:endParaRPr>
          </a:p>
        </p:txBody>
      </p:sp>
      <p:pic>
        <p:nvPicPr>
          <p:cNvPr id="25" name="Picture 3" descr="C:\РАБОТА\ЛОГОТИПЫ\цэпп лого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50"/>
          <a:stretch/>
        </p:blipFill>
        <p:spPr bwMode="auto">
          <a:xfrm>
            <a:off x="128358" y="50382"/>
            <a:ext cx="953386" cy="102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143000" y="21950"/>
            <a:ext cx="78501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Narrow" pitchFamily="34" charset="0"/>
              </a:rPr>
              <a:t>ФГАУ «НИИ «</a:t>
            </a:r>
            <a:r>
              <a:rPr lang="ru-RU" sz="1600" b="1" dirty="0" smtClean="0">
                <a:latin typeface="Arial Narrow" pitchFamily="34" charset="0"/>
              </a:rPr>
              <a:t>ЦЭПП»</a:t>
            </a:r>
          </a:p>
          <a:p>
            <a:r>
              <a:rPr lang="ru-RU" sz="1600" b="1" dirty="0" smtClean="0">
                <a:latin typeface="Arial Narrow" pitchFamily="34" charset="0"/>
              </a:rPr>
              <a:t>Федеральное Государственное Автономное Учреждение </a:t>
            </a:r>
          </a:p>
          <a:p>
            <a:r>
              <a:rPr lang="ru-RU" sz="1600" b="1" dirty="0" smtClean="0">
                <a:latin typeface="Arial Narrow" pitchFamily="34" charset="0"/>
              </a:rPr>
              <a:t>«</a:t>
            </a:r>
            <a:r>
              <a:rPr lang="ru-RU" sz="1600" b="1" dirty="0">
                <a:latin typeface="Arial Narrow" pitchFamily="34" charset="0"/>
              </a:rPr>
              <a:t>Научно- Исследовательский Институт </a:t>
            </a:r>
            <a:r>
              <a:rPr lang="ru-RU" sz="1600" b="1" dirty="0" smtClean="0">
                <a:latin typeface="Arial Narrow" pitchFamily="34" charset="0"/>
              </a:rPr>
              <a:t>«</a:t>
            </a:r>
            <a:r>
              <a:rPr lang="ru-RU" sz="1600" b="1" dirty="0">
                <a:latin typeface="Arial Narrow" pitchFamily="34" charset="0"/>
              </a:rPr>
              <a:t>Центр Экологической Промышленной Политики</a:t>
            </a:r>
            <a:r>
              <a:rPr lang="ru-RU" sz="1600" b="1" dirty="0" smtClean="0">
                <a:latin typeface="Arial Narrow" pitchFamily="34" charset="0"/>
              </a:rPr>
              <a:t>»</a:t>
            </a:r>
            <a:endParaRPr lang="en-US" sz="1600" b="1" dirty="0" smtClean="0">
              <a:latin typeface="Arial Narrow" pitchFamily="34" charset="0"/>
            </a:endParaRPr>
          </a:p>
          <a:p>
            <a:r>
              <a:rPr lang="ru-RU" sz="1600" b="1" dirty="0">
                <a:latin typeface="Arial Narrow" pitchFamily="34" charset="0"/>
                <a:cs typeface="Arial" pitchFamily="34" charset="0"/>
              </a:rPr>
              <a:t>Министерства промышленности и торговли Российской </a:t>
            </a:r>
            <a:r>
              <a:rPr lang="ru-RU" sz="1600" b="1" dirty="0" smtClean="0">
                <a:latin typeface="Arial Narrow" pitchFamily="34" charset="0"/>
                <a:cs typeface="Arial" pitchFamily="34" charset="0"/>
              </a:rPr>
              <a:t>Федерации</a:t>
            </a:r>
            <a:endParaRPr lang="ru-RU" sz="1600" b="1" dirty="0"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931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0" y="1165746"/>
            <a:ext cx="86106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400" spc="-1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Экономика </a:t>
            </a:r>
            <a:r>
              <a:rPr lang="ru-RU" sz="24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замкнутого цикла. Европейский Союз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1" name="object 4"/>
          <p:cNvSpPr/>
          <p:nvPr/>
        </p:nvSpPr>
        <p:spPr>
          <a:xfrm>
            <a:off x="0" y="1143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22561E"/>
            </a:solidFill>
          </a:ln>
        </p:spPr>
        <p:txBody>
          <a:bodyPr wrap="square" lIns="0" tIns="0" rIns="0" bIns="0" rtlCol="0"/>
          <a:lstStyle/>
          <a:p>
            <a:endParaRPr>
              <a:ln>
                <a:solidFill>
                  <a:srgbClr val="22561E"/>
                </a:solidFill>
              </a:ln>
            </a:endParaRPr>
          </a:p>
        </p:txBody>
      </p:sp>
      <p:sp>
        <p:nvSpPr>
          <p:cNvPr id="12" name="object 6"/>
          <p:cNvSpPr/>
          <p:nvPr/>
        </p:nvSpPr>
        <p:spPr>
          <a:xfrm>
            <a:off x="0" y="16002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22561E"/>
            </a:solidFill>
          </a:ln>
        </p:spPr>
        <p:txBody>
          <a:bodyPr wrap="square" lIns="0" tIns="0" rIns="0" bIns="0" rtlCol="0"/>
          <a:lstStyle/>
          <a:p>
            <a:endParaRPr>
              <a:ln>
                <a:solidFill>
                  <a:srgbClr val="22561E"/>
                </a:solidFill>
              </a:ln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400" y="1600200"/>
            <a:ext cx="845820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Правовая основа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Директива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Эко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дизайна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устанавливает требования по долговечности, ремонтопригодности и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переработке продукции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Справочник (BREF) Наилучших доступных технологий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НДТ): продвижение наилучшей практики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Экологическая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коммуникация: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маркирование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воздействия продукта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окружающую среду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3400" y="5334000"/>
            <a:ext cx="8458200" cy="1447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Правовая основа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Рамочная директива по отходам, директива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переработке (контейнеры,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ОЭЭО): запрет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захоронение,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повышение целевых показателей по переработке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Сертификация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стандарты ЕС,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применимые к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объектам обращения с отходами (устранение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незаконных маршрутов, эквивалентные условия)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Разработка и применение стандартов качества для вторичного сырья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987194"/>
              </p:ext>
            </p:extLst>
          </p:nvPr>
        </p:nvGraphicFramePr>
        <p:xfrm>
          <a:off x="688870" y="2667000"/>
          <a:ext cx="2151189" cy="130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18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Конструкция изделия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tx2"/>
                        </a:buClr>
                        <a:buSzPct val="175000"/>
                        <a:buFont typeface="Wingdings" pitchFamily="2" charset="2"/>
                        <a:buChar char="§"/>
                      </a:pP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Продвижение</a:t>
                      </a:r>
                      <a:r>
                        <a:rPr lang="ru-RU" sz="1100" baseline="0" dirty="0" smtClean="0">
                          <a:latin typeface="Arial" pitchFamily="34" charset="0"/>
                          <a:cs typeface="Arial" pitchFamily="34" charset="0"/>
                        </a:rPr>
                        <a:t> э</a:t>
                      </a: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ко-дизайна</a:t>
                      </a:r>
                      <a:r>
                        <a:rPr lang="ru-RU" sz="1100" baseline="0" dirty="0" smtClean="0">
                          <a:latin typeface="Arial" pitchFamily="34" charset="0"/>
                          <a:cs typeface="Arial" pitchFamily="34" charset="0"/>
                        </a:rPr>
                        <a:t> (долговечность, ремонтопригодность, возможности переработки продукции)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546708"/>
              </p:ext>
            </p:extLst>
          </p:nvPr>
        </p:nvGraphicFramePr>
        <p:xfrm>
          <a:off x="3496405" y="2667000"/>
          <a:ext cx="2151189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18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Процесс производства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tx2"/>
                        </a:buClr>
                        <a:buSzPct val="175000"/>
                        <a:buFont typeface="Wingdings" pitchFamily="2" charset="2"/>
                        <a:buChar char="§"/>
                      </a:pP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Применение</a:t>
                      </a:r>
                      <a:r>
                        <a:rPr lang="ru-RU" sz="1100" baseline="0" dirty="0" smtClean="0">
                          <a:latin typeface="Arial" pitchFamily="34" charset="0"/>
                          <a:cs typeface="Arial" pitchFamily="34" charset="0"/>
                        </a:rPr>
                        <a:t> наилучшей практики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346435"/>
              </p:ext>
            </p:extLst>
          </p:nvPr>
        </p:nvGraphicFramePr>
        <p:xfrm>
          <a:off x="6459411" y="2667000"/>
          <a:ext cx="2151189" cy="146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18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Потребление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tx2"/>
                        </a:buClr>
                        <a:buSzPct val="175000"/>
                        <a:buFont typeface="Wingdings" pitchFamily="2" charset="2"/>
                        <a:buChar char="§"/>
                      </a:pP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Обеспечение надежной информации (справедливая</a:t>
                      </a:r>
                      <a:r>
                        <a:rPr lang="ru-RU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деловая практика)</a:t>
                      </a:r>
                    </a:p>
                    <a:p>
                      <a:pPr marL="171450" indent="-171450">
                        <a:buClr>
                          <a:schemeClr val="tx2"/>
                        </a:buClr>
                        <a:buSzPct val="175000"/>
                        <a:buFont typeface="Wingdings" pitchFamily="2" charset="2"/>
                        <a:buChar char="§"/>
                      </a:pP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«Зеленые</a:t>
                      </a:r>
                      <a:r>
                        <a:rPr lang="ru-RU" sz="1100" baseline="0" dirty="0" smtClean="0">
                          <a:latin typeface="Arial" pitchFamily="34" charset="0"/>
                          <a:cs typeface="Arial" pitchFamily="34" charset="0"/>
                        </a:rPr>
                        <a:t>» </a:t>
                      </a: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государственные закупки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373099"/>
              </p:ext>
            </p:extLst>
          </p:nvPr>
        </p:nvGraphicFramePr>
        <p:xfrm>
          <a:off x="76200" y="4363262"/>
          <a:ext cx="290707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7073"/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tx2"/>
                        </a:buClr>
                        <a:buSzPct val="175000"/>
                        <a:buFont typeface="Wingdings" pitchFamily="2" charset="2"/>
                        <a:buNone/>
                      </a:pPr>
                      <a:r>
                        <a:rPr lang="ru-RU" sz="1400" b="1" i="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Перерабатываемые материалы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tx2"/>
                        </a:buClr>
                        <a:buSzPct val="175000"/>
                        <a:buFont typeface="Wingdings" pitchFamily="2" charset="2"/>
                        <a:buChar char="§"/>
                      </a:pP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Критерии для вторичного сырья</a:t>
                      </a:r>
                    </a:p>
                    <a:p>
                      <a:pPr marL="171450" indent="-171450">
                        <a:buClr>
                          <a:schemeClr val="tx2"/>
                        </a:buClr>
                        <a:buSzPct val="175000"/>
                        <a:buFont typeface="Wingdings" pitchFamily="2" charset="2"/>
                        <a:buChar char="§"/>
                      </a:pP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Меры по управлению химическими веществами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597131"/>
              </p:ext>
            </p:extLst>
          </p:nvPr>
        </p:nvGraphicFramePr>
        <p:xfrm>
          <a:off x="6135584" y="4267200"/>
          <a:ext cx="2856016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0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Утилизация и управление отходами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tx2"/>
                        </a:buClr>
                        <a:buSzPct val="175000"/>
                        <a:buFont typeface="Wingdings" pitchFamily="2" charset="2"/>
                        <a:buChar char="§"/>
                      </a:pP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Стимулирование целевых показателей по переработке</a:t>
                      </a:r>
                    </a:p>
                    <a:p>
                      <a:pPr marL="171450" indent="-171450">
                        <a:buClr>
                          <a:schemeClr val="tx2"/>
                        </a:buClr>
                        <a:buSzPct val="175000"/>
                        <a:buFont typeface="Wingdings" pitchFamily="2" charset="2"/>
                        <a:buChar char="§"/>
                      </a:pP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Добровольная система сертификации применима к объектам обращения с отходами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914338" y="3554681"/>
            <a:ext cx="3696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75000"/>
              <a:buFont typeface="Wingdings" pitchFamily="2" charset="2"/>
              <a:buChar char="§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Создание новых бизнес-моделей</a:t>
            </a:r>
          </a:p>
          <a:p>
            <a:pPr marL="342900" indent="-342900">
              <a:buSzPct val="175000"/>
              <a:buFont typeface="Wingdings" pitchFamily="2" charset="2"/>
              <a:buChar char="§"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Содействие развитию и инвестициям</a:t>
            </a:r>
          </a:p>
          <a:p>
            <a:pPr marL="342900" indent="-342900">
              <a:buSzPct val="175000"/>
              <a:buFont typeface="Wingdings" pitchFamily="2" charset="2"/>
              <a:buChar char="§"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Мониторинг по нескольким показателям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2893807" y="2899558"/>
            <a:ext cx="576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892410">
            <a:off x="5778358" y="2899558"/>
            <a:ext cx="576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2713105">
            <a:off x="8481136" y="3687476"/>
            <a:ext cx="576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1059784">
            <a:off x="3020367" y="5061347"/>
            <a:ext cx="3060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6200000">
            <a:off x="1971516" y="3827948"/>
            <a:ext cx="504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3" descr="C:\РАБОТА\ЛОГОТИПЫ\цэпп лого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50"/>
          <a:stretch/>
        </p:blipFill>
        <p:spPr bwMode="auto">
          <a:xfrm>
            <a:off x="128358" y="50382"/>
            <a:ext cx="953386" cy="102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143000" y="21950"/>
            <a:ext cx="78501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Narrow" pitchFamily="34" charset="0"/>
              </a:rPr>
              <a:t>ФГАУ «НИИ «</a:t>
            </a:r>
            <a:r>
              <a:rPr lang="ru-RU" sz="1600" b="1" dirty="0" smtClean="0">
                <a:latin typeface="Arial Narrow" pitchFamily="34" charset="0"/>
              </a:rPr>
              <a:t>ЦЭПП»</a:t>
            </a:r>
          </a:p>
          <a:p>
            <a:r>
              <a:rPr lang="ru-RU" sz="1600" b="1" dirty="0" smtClean="0">
                <a:latin typeface="Arial Narrow" pitchFamily="34" charset="0"/>
              </a:rPr>
              <a:t>Федеральное Государственное Автономное Учреждение </a:t>
            </a:r>
          </a:p>
          <a:p>
            <a:r>
              <a:rPr lang="ru-RU" sz="1600" b="1" dirty="0" smtClean="0">
                <a:latin typeface="Arial Narrow" pitchFamily="34" charset="0"/>
              </a:rPr>
              <a:t>«</a:t>
            </a:r>
            <a:r>
              <a:rPr lang="ru-RU" sz="1600" b="1" dirty="0">
                <a:latin typeface="Arial Narrow" pitchFamily="34" charset="0"/>
              </a:rPr>
              <a:t>Научно- Исследовательский Институт </a:t>
            </a:r>
            <a:r>
              <a:rPr lang="ru-RU" sz="1600" b="1" dirty="0" smtClean="0">
                <a:latin typeface="Arial Narrow" pitchFamily="34" charset="0"/>
              </a:rPr>
              <a:t>«</a:t>
            </a:r>
            <a:r>
              <a:rPr lang="ru-RU" sz="1600" b="1" dirty="0">
                <a:latin typeface="Arial Narrow" pitchFamily="34" charset="0"/>
              </a:rPr>
              <a:t>Центр Экологической Промышленной Политики</a:t>
            </a:r>
            <a:r>
              <a:rPr lang="ru-RU" sz="1600" b="1" dirty="0" smtClean="0">
                <a:latin typeface="Arial Narrow" pitchFamily="34" charset="0"/>
              </a:rPr>
              <a:t>»</a:t>
            </a:r>
            <a:endParaRPr lang="en-US" sz="1600" b="1" dirty="0" smtClean="0">
              <a:latin typeface="Arial Narrow" pitchFamily="34" charset="0"/>
            </a:endParaRPr>
          </a:p>
          <a:p>
            <a:r>
              <a:rPr lang="ru-RU" sz="1600" b="1" dirty="0">
                <a:latin typeface="Arial Narrow" pitchFamily="34" charset="0"/>
                <a:cs typeface="Arial" pitchFamily="34" charset="0"/>
              </a:rPr>
              <a:t>Министерства промышленности и торговли Российской </a:t>
            </a:r>
            <a:r>
              <a:rPr lang="ru-RU" sz="1600" b="1" dirty="0" smtClean="0">
                <a:latin typeface="Arial Narrow" pitchFamily="34" charset="0"/>
                <a:cs typeface="Arial" pitchFamily="34" charset="0"/>
              </a:rPr>
              <a:t>Федерации</a:t>
            </a:r>
            <a:endParaRPr lang="ru-RU" sz="1600" b="1" dirty="0"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811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0" y="1165746"/>
            <a:ext cx="86106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3038"/>
            <a:r>
              <a:rPr lang="ru-RU" sz="2400" dirty="0" smtClean="0">
                <a:latin typeface="Arial" pitchFamily="34" charset="0"/>
                <a:cs typeface="Arial" pitchFamily="34" charset="0"/>
              </a:rPr>
              <a:t>Предложения в Резолюцию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/>
          <p:nvPr/>
        </p:nvSpPr>
        <p:spPr>
          <a:xfrm>
            <a:off x="0" y="1143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22561E"/>
            </a:solidFill>
          </a:ln>
        </p:spPr>
        <p:txBody>
          <a:bodyPr wrap="square" lIns="0" tIns="0" rIns="0" bIns="0" rtlCol="0"/>
          <a:lstStyle/>
          <a:p>
            <a:endParaRPr>
              <a:ln>
                <a:solidFill>
                  <a:srgbClr val="22561E"/>
                </a:solidFill>
              </a:ln>
            </a:endParaRPr>
          </a:p>
        </p:txBody>
      </p:sp>
      <p:sp>
        <p:nvSpPr>
          <p:cNvPr id="12" name="object 6"/>
          <p:cNvSpPr/>
          <p:nvPr/>
        </p:nvSpPr>
        <p:spPr>
          <a:xfrm>
            <a:off x="0" y="16002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22561E"/>
            </a:solidFill>
          </a:ln>
        </p:spPr>
        <p:txBody>
          <a:bodyPr wrap="square" lIns="0" tIns="0" rIns="0" bIns="0" rtlCol="0"/>
          <a:lstStyle/>
          <a:p>
            <a:endParaRPr>
              <a:ln>
                <a:solidFill>
                  <a:srgbClr val="22561E"/>
                </a:solidFill>
              </a:ln>
            </a:endParaRPr>
          </a:p>
        </p:txBody>
      </p:sp>
      <p:pic>
        <p:nvPicPr>
          <p:cNvPr id="28" name="Picture 3" descr="C:\РАБОТА\ЛОГОТИПЫ\цэпп лого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50"/>
          <a:stretch/>
        </p:blipFill>
        <p:spPr bwMode="auto">
          <a:xfrm>
            <a:off x="128358" y="50382"/>
            <a:ext cx="953386" cy="102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143000" y="21950"/>
            <a:ext cx="78501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Narrow" pitchFamily="34" charset="0"/>
              </a:rPr>
              <a:t>ФГАУ «НИИ «</a:t>
            </a:r>
            <a:r>
              <a:rPr lang="ru-RU" sz="1600" b="1" dirty="0" smtClean="0">
                <a:latin typeface="Arial Narrow" pitchFamily="34" charset="0"/>
              </a:rPr>
              <a:t>ЦЭПП»</a:t>
            </a:r>
          </a:p>
          <a:p>
            <a:r>
              <a:rPr lang="ru-RU" sz="1600" b="1" dirty="0" smtClean="0">
                <a:latin typeface="Arial Narrow" pitchFamily="34" charset="0"/>
              </a:rPr>
              <a:t>Федеральное Государственное Автономное Учреждение </a:t>
            </a:r>
          </a:p>
          <a:p>
            <a:r>
              <a:rPr lang="ru-RU" sz="1600" b="1" dirty="0" smtClean="0">
                <a:latin typeface="Arial Narrow" pitchFamily="34" charset="0"/>
              </a:rPr>
              <a:t>«</a:t>
            </a:r>
            <a:r>
              <a:rPr lang="ru-RU" sz="1600" b="1" dirty="0">
                <a:latin typeface="Arial Narrow" pitchFamily="34" charset="0"/>
              </a:rPr>
              <a:t>Научно- Исследовательский Институт </a:t>
            </a:r>
            <a:r>
              <a:rPr lang="ru-RU" sz="1600" b="1" dirty="0" smtClean="0">
                <a:latin typeface="Arial Narrow" pitchFamily="34" charset="0"/>
              </a:rPr>
              <a:t>«</a:t>
            </a:r>
            <a:r>
              <a:rPr lang="ru-RU" sz="1600" b="1" dirty="0">
                <a:latin typeface="Arial Narrow" pitchFamily="34" charset="0"/>
              </a:rPr>
              <a:t>Центр Экологической Промышленной Политики</a:t>
            </a:r>
            <a:r>
              <a:rPr lang="ru-RU" sz="1600" b="1" dirty="0" smtClean="0">
                <a:latin typeface="Arial Narrow" pitchFamily="34" charset="0"/>
              </a:rPr>
              <a:t>»</a:t>
            </a:r>
            <a:endParaRPr lang="en-US" sz="1600" b="1" dirty="0" smtClean="0">
              <a:latin typeface="Arial Narrow" pitchFamily="34" charset="0"/>
            </a:endParaRPr>
          </a:p>
          <a:p>
            <a:r>
              <a:rPr lang="ru-RU" sz="1600" b="1" dirty="0">
                <a:latin typeface="Arial Narrow" pitchFamily="34" charset="0"/>
                <a:cs typeface="Arial" pitchFamily="34" charset="0"/>
              </a:rPr>
              <a:t>Министерства промышленности и торговли Российской </a:t>
            </a:r>
            <a:r>
              <a:rPr lang="ru-RU" sz="1600" b="1" dirty="0" smtClean="0">
                <a:latin typeface="Arial Narrow" pitchFamily="34" charset="0"/>
                <a:cs typeface="Arial" pitchFamily="34" charset="0"/>
              </a:rPr>
              <a:t>Федерации</a:t>
            </a:r>
            <a:endParaRPr lang="ru-RU" sz="16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5400" y="1600200"/>
            <a:ext cx="91803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построения федерального законодательства на принципах использования отходов в качестве вторичных материальных ресурсов при строительстве автомобильных дорог целесообразно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правовые основы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наиболее полного сбора и использования отходов в качестве вторичного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сырья.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предлагается поддержать: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регламентацию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правовых основ государственной политики в области возможного применения вторичных материальных ресурсов в дорожном строительстве;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правовых основ для применения "традиционных" механизмов экономического стимулирования предпринимательской деятельности применительно к сфере сбора и переработки BMP (льгот по налогам, тарифам и амортизационным отчислениям);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усовершенствование действующих природоохранных инструментов государственного регулирования обращения с отходами в части придания им ресурсосберегающей направленности;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разработку целевых программ в сфере научных исследований в области применения ВМР в дорожном строительстве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051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5612" y="2875002"/>
            <a:ext cx="823277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ru-RU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sz="3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4478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22561E"/>
            </a:solidFill>
          </a:ln>
        </p:spPr>
        <p:txBody>
          <a:bodyPr wrap="square" lIns="0" tIns="0" rIns="0" bIns="0" rtlCol="0"/>
          <a:lstStyle/>
          <a:p>
            <a:endParaRPr>
              <a:ln>
                <a:solidFill>
                  <a:srgbClr val="22561E"/>
                </a:solidFill>
              </a:ln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953" y="5105400"/>
            <a:ext cx="4112262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5" dirty="0">
                <a:latin typeface="Arial Narrow"/>
                <a:cs typeface="Arial Narrow"/>
              </a:rPr>
              <a:t>Марьев Владимир Александрович, </a:t>
            </a:r>
            <a:r>
              <a:rPr lang="ru-RU" sz="1800" spc="-5" dirty="0" smtClean="0">
                <a:latin typeface="Arial Narrow"/>
                <a:cs typeface="Arial Narrow"/>
              </a:rPr>
              <a:t>руководитель Научно-методического центра «Управление отходами и вторичными ресурсами»</a:t>
            </a:r>
          </a:p>
          <a:p>
            <a:pPr marL="12700" marR="5080">
              <a:lnSpc>
                <a:spcPct val="100000"/>
              </a:lnSpc>
            </a:pPr>
            <a:r>
              <a:rPr lang="en-US" b="1" spc="-5" dirty="0" err="1" smtClean="0">
                <a:latin typeface="Arial Narrow"/>
                <a:cs typeface="Arial Narrow"/>
              </a:rPr>
              <a:t>v.maryev@eipc.center</a:t>
            </a:r>
            <a:r>
              <a:rPr lang="ru-RU" sz="1800" b="1" spc="-5" dirty="0" smtClean="0">
                <a:latin typeface="Arial Narrow"/>
                <a:cs typeface="Arial Narrow"/>
              </a:rPr>
              <a:t> </a:t>
            </a:r>
            <a:endParaRPr lang="ru-RU" dirty="0" smtClean="0"/>
          </a:p>
          <a:p>
            <a:pPr marL="12700" marR="5080">
              <a:lnSpc>
                <a:spcPct val="100000"/>
              </a:lnSpc>
            </a:pPr>
            <a:endParaRPr lang="ru-RU" sz="1800" dirty="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</a:pPr>
            <a:endParaRPr sz="1800" dirty="0">
              <a:latin typeface="Arial Narrow"/>
              <a:cs typeface="Arial Narro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4953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2256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4462130" y="51054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latin typeface="Arial Narrow" pitchFamily="34" charset="0"/>
              </a:rPr>
              <a:t>Круглый </a:t>
            </a:r>
            <a:r>
              <a:rPr lang="ru-RU" b="1" dirty="0" smtClean="0">
                <a:latin typeface="Arial Narrow" pitchFamily="34" charset="0"/>
              </a:rPr>
              <a:t>стол </a:t>
            </a:r>
          </a:p>
          <a:p>
            <a:pPr algn="r"/>
            <a:r>
              <a:rPr lang="ru-RU" b="1" dirty="0" smtClean="0">
                <a:latin typeface="Arial Narrow" pitchFamily="34" charset="0"/>
              </a:rPr>
              <a:t>«ЭКОЛОГИЯ </a:t>
            </a:r>
            <a:r>
              <a:rPr lang="ru-RU" b="1" dirty="0">
                <a:latin typeface="Arial Narrow" pitchFamily="34" charset="0"/>
              </a:rPr>
              <a:t>В ДОРОЖНОЙ ОТРАСЛИ</a:t>
            </a:r>
            <a:r>
              <a:rPr lang="ru-RU" b="1" dirty="0" smtClean="0">
                <a:latin typeface="Arial Narrow" pitchFamily="34" charset="0"/>
              </a:rPr>
              <a:t>»</a:t>
            </a:r>
          </a:p>
          <a:p>
            <a:pPr algn="r"/>
            <a:r>
              <a:rPr lang="en-US" dirty="0">
                <a:latin typeface="Arial Narrow" pitchFamily="34" charset="0"/>
              </a:rPr>
              <a:t>III</a:t>
            </a:r>
            <a:r>
              <a:rPr lang="ru-RU" dirty="0">
                <a:latin typeface="Arial Narrow" pitchFamily="34" charset="0"/>
              </a:rPr>
              <a:t> Международный форум </a:t>
            </a:r>
          </a:p>
          <a:p>
            <a:pPr algn="r"/>
            <a:r>
              <a:rPr lang="ru-RU" dirty="0">
                <a:latin typeface="Arial Narrow" pitchFamily="34" charset="0"/>
              </a:rPr>
              <a:t>«Инновации в дорожном строительстве»</a:t>
            </a:r>
            <a:br>
              <a:rPr lang="ru-RU" dirty="0">
                <a:latin typeface="Arial Narrow" pitchFamily="34" charset="0"/>
              </a:rPr>
            </a:br>
            <a:r>
              <a:rPr lang="ru-RU" dirty="0" smtClean="0">
                <a:latin typeface="Arial Narrow" pitchFamily="34" charset="0"/>
              </a:rPr>
              <a:t>15 </a:t>
            </a:r>
            <a:r>
              <a:rPr lang="ru-RU" dirty="0">
                <a:latin typeface="Arial Narrow" pitchFamily="34" charset="0"/>
              </a:rPr>
              <a:t>июня 2017 </a:t>
            </a:r>
            <a:r>
              <a:rPr lang="ru-RU" dirty="0" smtClean="0">
                <a:latin typeface="Arial Narrow" pitchFamily="34" charset="0"/>
              </a:rPr>
              <a:t>года, </a:t>
            </a:r>
            <a:r>
              <a:rPr lang="ru-RU" dirty="0">
                <a:latin typeface="Arial Narrow" pitchFamily="34" charset="0"/>
              </a:rPr>
              <a:t>г. </a:t>
            </a:r>
            <a:r>
              <a:rPr lang="ru-RU" dirty="0" smtClean="0">
                <a:latin typeface="Arial Narrow" pitchFamily="34" charset="0"/>
              </a:rPr>
              <a:t>Сочи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1027" name="Picture 3" descr="C:\РАБОТА\ЛОГОТИПЫ\цэпп лого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50"/>
          <a:stretch/>
        </p:blipFill>
        <p:spPr bwMode="auto">
          <a:xfrm>
            <a:off x="128358" y="122645"/>
            <a:ext cx="953386" cy="102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84022" y="217322"/>
            <a:ext cx="78501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Narrow" pitchFamily="34" charset="0"/>
              </a:rPr>
              <a:t>ФГАУ «НИИ «</a:t>
            </a:r>
            <a:r>
              <a:rPr lang="ru-RU" sz="1600" b="1" dirty="0" smtClean="0">
                <a:latin typeface="Arial Narrow" pitchFamily="34" charset="0"/>
              </a:rPr>
              <a:t>ЦЭПП»</a:t>
            </a:r>
          </a:p>
          <a:p>
            <a:r>
              <a:rPr lang="ru-RU" sz="1600" b="1" dirty="0" smtClean="0">
                <a:latin typeface="Arial Narrow" pitchFamily="34" charset="0"/>
              </a:rPr>
              <a:t>Федеральное Государственное Автономное Учреждение </a:t>
            </a:r>
          </a:p>
          <a:p>
            <a:r>
              <a:rPr lang="ru-RU" sz="1600" b="1" dirty="0" smtClean="0">
                <a:latin typeface="Arial Narrow" pitchFamily="34" charset="0"/>
              </a:rPr>
              <a:t>«</a:t>
            </a:r>
            <a:r>
              <a:rPr lang="ru-RU" sz="1600" b="1" dirty="0">
                <a:latin typeface="Arial Narrow" pitchFamily="34" charset="0"/>
              </a:rPr>
              <a:t>Научно- Исследовательский Институт </a:t>
            </a:r>
            <a:r>
              <a:rPr lang="ru-RU" sz="1600" b="1" dirty="0" smtClean="0">
                <a:latin typeface="Arial Narrow" pitchFamily="34" charset="0"/>
              </a:rPr>
              <a:t>«</a:t>
            </a:r>
            <a:r>
              <a:rPr lang="ru-RU" sz="1600" b="1" dirty="0">
                <a:latin typeface="Arial Narrow" pitchFamily="34" charset="0"/>
              </a:rPr>
              <a:t>Центр Экологической Промышленной Политики</a:t>
            </a:r>
            <a:r>
              <a:rPr lang="ru-RU" sz="1600" b="1" dirty="0" smtClean="0">
                <a:latin typeface="Arial Narrow" pitchFamily="34" charset="0"/>
              </a:rPr>
              <a:t>»</a:t>
            </a:r>
          </a:p>
          <a:p>
            <a:r>
              <a:rPr lang="ru-RU" sz="1600" b="1" dirty="0" smtClean="0">
                <a:latin typeface="Arial Narrow" pitchFamily="34" charset="0"/>
                <a:cs typeface="Arial" pitchFamily="34" charset="0"/>
              </a:rPr>
              <a:t>Министерства промышленности и торговли Российской Федерации</a:t>
            </a:r>
            <a:endParaRPr lang="ru-RU" sz="1600" b="1" dirty="0"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РАБОТА\ЛОГОТИПЫ\цэпп лого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50"/>
          <a:stretch/>
        </p:blipFill>
        <p:spPr bwMode="auto">
          <a:xfrm>
            <a:off x="128358" y="50382"/>
            <a:ext cx="953386" cy="102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43000" y="21950"/>
            <a:ext cx="78501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Narrow" pitchFamily="34" charset="0"/>
              </a:rPr>
              <a:t>ФГАУ «НИИ «</a:t>
            </a:r>
            <a:r>
              <a:rPr lang="ru-RU" sz="1600" b="1" dirty="0" smtClean="0">
                <a:latin typeface="Arial Narrow" pitchFamily="34" charset="0"/>
              </a:rPr>
              <a:t>ЦЭПП»</a:t>
            </a:r>
          </a:p>
          <a:p>
            <a:r>
              <a:rPr lang="ru-RU" sz="1600" b="1" dirty="0" smtClean="0">
                <a:latin typeface="Arial Narrow" pitchFamily="34" charset="0"/>
              </a:rPr>
              <a:t>Федеральное Государственное Автономное Учреждение </a:t>
            </a:r>
          </a:p>
          <a:p>
            <a:r>
              <a:rPr lang="ru-RU" sz="1600" b="1" dirty="0" smtClean="0">
                <a:latin typeface="Arial Narrow" pitchFamily="34" charset="0"/>
              </a:rPr>
              <a:t>«</a:t>
            </a:r>
            <a:r>
              <a:rPr lang="ru-RU" sz="1600" b="1" dirty="0">
                <a:latin typeface="Arial Narrow" pitchFamily="34" charset="0"/>
              </a:rPr>
              <a:t>Научно- Исследовательский Институт </a:t>
            </a:r>
            <a:r>
              <a:rPr lang="ru-RU" sz="1600" b="1" dirty="0" smtClean="0">
                <a:latin typeface="Arial Narrow" pitchFamily="34" charset="0"/>
              </a:rPr>
              <a:t>«</a:t>
            </a:r>
            <a:r>
              <a:rPr lang="ru-RU" sz="1600" b="1" dirty="0">
                <a:latin typeface="Arial Narrow" pitchFamily="34" charset="0"/>
              </a:rPr>
              <a:t>Центр Экологической Промышленной Политики</a:t>
            </a:r>
            <a:r>
              <a:rPr lang="ru-RU" sz="1600" b="1" dirty="0" smtClean="0">
                <a:latin typeface="Arial Narrow" pitchFamily="34" charset="0"/>
              </a:rPr>
              <a:t>»</a:t>
            </a:r>
            <a:endParaRPr lang="en-US" sz="1600" b="1" dirty="0" smtClean="0">
              <a:latin typeface="Arial Narrow" pitchFamily="34" charset="0"/>
            </a:endParaRPr>
          </a:p>
          <a:p>
            <a:r>
              <a:rPr lang="ru-RU" sz="1600" b="1" dirty="0">
                <a:latin typeface="Arial Narrow" pitchFamily="34" charset="0"/>
                <a:cs typeface="Arial" pitchFamily="34" charset="0"/>
              </a:rPr>
              <a:t>Министерства промышленности и торговли Российской </a:t>
            </a:r>
            <a:r>
              <a:rPr lang="ru-RU" sz="1600" b="1" dirty="0" smtClean="0">
                <a:latin typeface="Arial Narrow" pitchFamily="34" charset="0"/>
                <a:cs typeface="Arial" pitchFamily="34" charset="0"/>
              </a:rPr>
              <a:t>Федерации</a:t>
            </a:r>
            <a:endParaRPr lang="ru-RU" sz="16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" name="object 4"/>
          <p:cNvSpPr/>
          <p:nvPr/>
        </p:nvSpPr>
        <p:spPr>
          <a:xfrm>
            <a:off x="0" y="1143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22561E"/>
            </a:solidFill>
          </a:ln>
        </p:spPr>
        <p:txBody>
          <a:bodyPr wrap="square" lIns="0" tIns="0" rIns="0" bIns="0" rtlCol="0"/>
          <a:lstStyle/>
          <a:p>
            <a:endParaRPr>
              <a:ln>
                <a:solidFill>
                  <a:srgbClr val="22561E"/>
                </a:solidFill>
              </a:ln>
            </a:endParaRPr>
          </a:p>
        </p:txBody>
      </p:sp>
      <p:sp>
        <p:nvSpPr>
          <p:cNvPr id="12" name="object 6"/>
          <p:cNvSpPr/>
          <p:nvPr/>
        </p:nvSpPr>
        <p:spPr>
          <a:xfrm>
            <a:off x="0" y="19812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22561E"/>
            </a:solidFill>
          </a:ln>
        </p:spPr>
        <p:txBody>
          <a:bodyPr wrap="square" lIns="0" tIns="0" rIns="0" bIns="0" rtlCol="0"/>
          <a:lstStyle/>
          <a:p>
            <a:endParaRPr>
              <a:ln>
                <a:solidFill>
                  <a:srgbClr val="22561E"/>
                </a:solidFill>
              </a:ln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3" t="29106" r="27603" b="11707"/>
          <a:stretch/>
        </p:blipFill>
        <p:spPr bwMode="auto">
          <a:xfrm>
            <a:off x="1295400" y="2080146"/>
            <a:ext cx="6430622" cy="470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446" y="1132582"/>
            <a:ext cx="9111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Положение о Министерстве промышленности и торговли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Российской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Федерации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(Редакция от 18.03.2016 года)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34111" y="4267200"/>
            <a:ext cx="6553200" cy="2514600"/>
          </a:xfrm>
          <a:prstGeom prst="rect">
            <a:avLst/>
          </a:prstGeom>
          <a:solidFill>
            <a:srgbClr val="5DF70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33400" y="4593476"/>
            <a:ext cx="67518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sz="11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204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0" y="1165746"/>
            <a:ext cx="86106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3038"/>
            <a:r>
              <a:rPr lang="ru-RU" sz="2400" dirty="0" smtClean="0">
                <a:latin typeface="Arial Narrow" pitchFamily="34" charset="0"/>
              </a:rPr>
              <a:t>ФГАУ «НИИ «Центр </a:t>
            </a:r>
            <a:r>
              <a:rPr lang="ru-RU" sz="2400" dirty="0">
                <a:latin typeface="Arial Narrow" pitchFamily="34" charset="0"/>
              </a:rPr>
              <a:t>Экологической Промышленной </a:t>
            </a:r>
            <a:r>
              <a:rPr lang="ru-RU" sz="2400" dirty="0" smtClean="0">
                <a:latin typeface="Arial Narrow" pitchFamily="34" charset="0"/>
              </a:rPr>
              <a:t>Политики»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/>
          <p:nvPr/>
        </p:nvSpPr>
        <p:spPr>
          <a:xfrm>
            <a:off x="0" y="1143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22561E"/>
            </a:solidFill>
          </a:ln>
        </p:spPr>
        <p:txBody>
          <a:bodyPr wrap="square" lIns="0" tIns="0" rIns="0" bIns="0" rtlCol="0"/>
          <a:lstStyle/>
          <a:p>
            <a:endParaRPr>
              <a:ln>
                <a:solidFill>
                  <a:srgbClr val="22561E"/>
                </a:solidFill>
              </a:ln>
            </a:endParaRPr>
          </a:p>
        </p:txBody>
      </p:sp>
      <p:sp>
        <p:nvSpPr>
          <p:cNvPr id="12" name="object 6"/>
          <p:cNvSpPr/>
          <p:nvPr/>
        </p:nvSpPr>
        <p:spPr>
          <a:xfrm>
            <a:off x="0" y="16002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22561E"/>
            </a:solidFill>
          </a:ln>
        </p:spPr>
        <p:txBody>
          <a:bodyPr wrap="square" lIns="0" tIns="0" rIns="0" bIns="0" rtlCol="0"/>
          <a:lstStyle/>
          <a:p>
            <a:endParaRPr>
              <a:ln>
                <a:solidFill>
                  <a:srgbClr val="22561E"/>
                </a:solidFill>
              </a:ln>
            </a:endParaRPr>
          </a:p>
        </p:txBody>
      </p:sp>
      <p:pic>
        <p:nvPicPr>
          <p:cNvPr id="28" name="Picture 3" descr="C:\РАБОТА\ЛОГОТИПЫ\цэпп лого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50"/>
          <a:stretch/>
        </p:blipFill>
        <p:spPr bwMode="auto">
          <a:xfrm>
            <a:off x="128358" y="97245"/>
            <a:ext cx="953386" cy="102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130300" y="-4355"/>
            <a:ext cx="78501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Narrow" pitchFamily="34" charset="0"/>
              </a:rPr>
              <a:t>ФГАУ «НИИ «</a:t>
            </a:r>
            <a:r>
              <a:rPr lang="ru-RU" sz="1600" b="1" dirty="0" smtClean="0">
                <a:latin typeface="Arial Narrow" pitchFamily="34" charset="0"/>
              </a:rPr>
              <a:t>ЦЭПП»</a:t>
            </a:r>
          </a:p>
          <a:p>
            <a:r>
              <a:rPr lang="ru-RU" sz="1600" b="1" dirty="0" smtClean="0">
                <a:latin typeface="Arial Narrow" pitchFamily="34" charset="0"/>
              </a:rPr>
              <a:t>Федеральное Государственное Автономное Учреждение </a:t>
            </a:r>
          </a:p>
          <a:p>
            <a:r>
              <a:rPr lang="ru-RU" sz="1600" b="1" dirty="0" smtClean="0">
                <a:latin typeface="Arial Narrow" pitchFamily="34" charset="0"/>
              </a:rPr>
              <a:t>«</a:t>
            </a:r>
            <a:r>
              <a:rPr lang="ru-RU" sz="1600" b="1" dirty="0">
                <a:latin typeface="Arial Narrow" pitchFamily="34" charset="0"/>
              </a:rPr>
              <a:t>Научно- Исследовательский Институт </a:t>
            </a:r>
            <a:r>
              <a:rPr lang="ru-RU" sz="1600" b="1" dirty="0" smtClean="0">
                <a:latin typeface="Arial Narrow" pitchFamily="34" charset="0"/>
              </a:rPr>
              <a:t>«</a:t>
            </a:r>
            <a:r>
              <a:rPr lang="ru-RU" sz="1600" b="1" dirty="0">
                <a:latin typeface="Arial Narrow" pitchFamily="34" charset="0"/>
              </a:rPr>
              <a:t>Центр Экологической Промышленной Политики</a:t>
            </a:r>
            <a:r>
              <a:rPr lang="ru-RU" sz="1600" b="1" dirty="0" smtClean="0">
                <a:latin typeface="Arial Narrow" pitchFamily="34" charset="0"/>
              </a:rPr>
              <a:t>»</a:t>
            </a:r>
            <a:endParaRPr lang="en-US" sz="1600" b="1" dirty="0" smtClean="0">
              <a:latin typeface="Arial Narrow" pitchFamily="34" charset="0"/>
            </a:endParaRPr>
          </a:p>
          <a:p>
            <a:r>
              <a:rPr lang="ru-RU" sz="1600" b="1" dirty="0">
                <a:latin typeface="Arial Narrow" pitchFamily="34" charset="0"/>
                <a:cs typeface="Arial" pitchFamily="34" charset="0"/>
              </a:rPr>
              <a:t>Министерства промышленности и торговли Российской </a:t>
            </a:r>
            <a:r>
              <a:rPr lang="ru-RU" sz="1600" b="1" dirty="0" smtClean="0">
                <a:latin typeface="Arial Narrow" pitchFamily="34" charset="0"/>
                <a:cs typeface="Arial" pitchFamily="34" charset="0"/>
              </a:rPr>
              <a:t>Федерации</a:t>
            </a:r>
            <a:endParaRPr lang="ru-RU" sz="16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548080"/>
            <a:ext cx="914400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>
              <a:spcAft>
                <a:spcPts val="600"/>
              </a:spcAft>
            </a:pP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Создано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Минпромторгом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России 3 октября 2016 года</a:t>
            </a:r>
          </a:p>
          <a:p>
            <a:pPr marL="95250"/>
            <a:r>
              <a:rPr lang="ru-RU" sz="1600" b="1" dirty="0" smtClean="0">
                <a:solidFill>
                  <a:srgbClr val="22561E"/>
                </a:solidFill>
                <a:latin typeface="Arial" pitchFamily="34" charset="0"/>
                <a:cs typeface="Arial" pitchFamily="34" charset="0"/>
              </a:rPr>
              <a:t>Цели деятельности:</a:t>
            </a:r>
            <a:endParaRPr lang="ru-RU" sz="1600" b="1" dirty="0">
              <a:solidFill>
                <a:srgbClr val="22561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55364473"/>
              </p:ext>
            </p:extLst>
          </p:nvPr>
        </p:nvGraphicFramePr>
        <p:xfrm>
          <a:off x="128358" y="2184975"/>
          <a:ext cx="9144000" cy="4673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36356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-228600" y="1165746"/>
            <a:ext cx="88392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>
              <a:lnSpc>
                <a:spcPct val="100000"/>
              </a:lnSpc>
            </a:pPr>
            <a:r>
              <a:rPr lang="ru-RU" sz="2400" spc="-5" dirty="0" smtClean="0">
                <a:latin typeface="Arial" pitchFamily="34" charset="0"/>
                <a:cs typeface="Arial" pitchFamily="34" charset="0"/>
              </a:rPr>
              <a:t>Государственный приоритет</a:t>
            </a:r>
            <a:endParaRPr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/>
          <p:nvPr/>
        </p:nvSpPr>
        <p:spPr>
          <a:xfrm>
            <a:off x="0" y="1143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22561E"/>
            </a:solidFill>
          </a:ln>
        </p:spPr>
        <p:txBody>
          <a:bodyPr wrap="square" lIns="0" tIns="0" rIns="0" bIns="0" rtlCol="0"/>
          <a:lstStyle/>
          <a:p>
            <a:endParaRPr>
              <a:ln>
                <a:solidFill>
                  <a:srgbClr val="22561E"/>
                </a:solidFill>
              </a:ln>
            </a:endParaRPr>
          </a:p>
        </p:txBody>
      </p:sp>
      <p:sp>
        <p:nvSpPr>
          <p:cNvPr id="12" name="object 6"/>
          <p:cNvSpPr/>
          <p:nvPr/>
        </p:nvSpPr>
        <p:spPr>
          <a:xfrm>
            <a:off x="0" y="16002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22561E"/>
            </a:solidFill>
          </a:ln>
        </p:spPr>
        <p:txBody>
          <a:bodyPr wrap="square" lIns="0" tIns="0" rIns="0" bIns="0" rtlCol="0"/>
          <a:lstStyle/>
          <a:p>
            <a:endParaRPr>
              <a:ln>
                <a:solidFill>
                  <a:srgbClr val="22561E"/>
                </a:solidFill>
              </a:ln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t="8014" r="2835" b="34717"/>
          <a:stretch/>
        </p:blipFill>
        <p:spPr bwMode="auto">
          <a:xfrm>
            <a:off x="76200" y="2438400"/>
            <a:ext cx="9010174" cy="40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6200" y="3962400"/>
            <a:ext cx="4267200" cy="914400"/>
          </a:xfrm>
          <a:prstGeom prst="rect">
            <a:avLst/>
          </a:prstGeom>
          <a:solidFill>
            <a:srgbClr val="5DF70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639669"/>
            <a:ext cx="9034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2561E"/>
                </a:solidFill>
                <a:latin typeface="Arial" pitchFamily="34" charset="0"/>
                <a:cs typeface="Arial" pitchFamily="34" charset="0"/>
              </a:rPr>
              <a:t>Поручение </a:t>
            </a:r>
            <a:r>
              <a:rPr lang="ru-RU" b="1" dirty="0">
                <a:solidFill>
                  <a:srgbClr val="22561E"/>
                </a:solidFill>
                <a:latin typeface="Arial" pitchFamily="34" charset="0"/>
                <a:cs typeface="Arial" pitchFamily="34" charset="0"/>
              </a:rPr>
              <a:t>о разработке и принятии Стратегии </a:t>
            </a:r>
            <a:r>
              <a:rPr lang="ru-RU" b="1" dirty="0" smtClean="0">
                <a:solidFill>
                  <a:srgbClr val="22561E"/>
                </a:solidFill>
                <a:latin typeface="Arial" pitchFamily="34" charset="0"/>
                <a:cs typeface="Arial" pitchFamily="34" charset="0"/>
              </a:rPr>
              <a:t>развития отрасли </a:t>
            </a:r>
            <a:r>
              <a:rPr lang="ru-RU" b="1" dirty="0">
                <a:solidFill>
                  <a:srgbClr val="22561E"/>
                </a:solidFill>
                <a:latin typeface="Arial" pitchFamily="34" charset="0"/>
                <a:cs typeface="Arial" pitchFamily="34" charset="0"/>
              </a:rPr>
              <a:t>переработки отходов производства и потребления на период до 2030 года. </a:t>
            </a:r>
          </a:p>
        </p:txBody>
      </p:sp>
      <p:pic>
        <p:nvPicPr>
          <p:cNvPr id="18" name="Picture 3" descr="C:\РАБОТА\ЛОГОТИПЫ\цэпп лого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50"/>
          <a:stretch/>
        </p:blipFill>
        <p:spPr bwMode="auto">
          <a:xfrm>
            <a:off x="128358" y="50382"/>
            <a:ext cx="953386" cy="102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143000" y="21950"/>
            <a:ext cx="78501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Narrow" pitchFamily="34" charset="0"/>
              </a:rPr>
              <a:t>ФГАУ «НИИ «</a:t>
            </a:r>
            <a:r>
              <a:rPr lang="ru-RU" sz="1600" b="1" dirty="0" smtClean="0">
                <a:latin typeface="Arial Narrow" pitchFamily="34" charset="0"/>
              </a:rPr>
              <a:t>ЦЭПП»</a:t>
            </a:r>
          </a:p>
          <a:p>
            <a:r>
              <a:rPr lang="ru-RU" sz="1600" b="1" dirty="0" smtClean="0">
                <a:latin typeface="Arial Narrow" pitchFamily="34" charset="0"/>
              </a:rPr>
              <a:t>Федеральное Государственное Автономное Учреждение </a:t>
            </a:r>
          </a:p>
          <a:p>
            <a:r>
              <a:rPr lang="ru-RU" sz="1600" b="1" dirty="0" smtClean="0">
                <a:latin typeface="Arial Narrow" pitchFamily="34" charset="0"/>
              </a:rPr>
              <a:t>«</a:t>
            </a:r>
            <a:r>
              <a:rPr lang="ru-RU" sz="1600" b="1" dirty="0">
                <a:latin typeface="Arial Narrow" pitchFamily="34" charset="0"/>
              </a:rPr>
              <a:t>Научно- Исследовательский Институт </a:t>
            </a:r>
            <a:r>
              <a:rPr lang="ru-RU" sz="1600" b="1" dirty="0" smtClean="0">
                <a:latin typeface="Arial Narrow" pitchFamily="34" charset="0"/>
              </a:rPr>
              <a:t>«</a:t>
            </a:r>
            <a:r>
              <a:rPr lang="ru-RU" sz="1600" b="1" dirty="0">
                <a:latin typeface="Arial Narrow" pitchFamily="34" charset="0"/>
              </a:rPr>
              <a:t>Центр Экологической Промышленной Политики</a:t>
            </a:r>
            <a:r>
              <a:rPr lang="ru-RU" sz="1600" b="1" dirty="0" smtClean="0">
                <a:latin typeface="Arial Narrow" pitchFamily="34" charset="0"/>
              </a:rPr>
              <a:t>»</a:t>
            </a:r>
            <a:endParaRPr lang="en-US" sz="1600" b="1" dirty="0" smtClean="0">
              <a:latin typeface="Arial Narrow" pitchFamily="34" charset="0"/>
            </a:endParaRPr>
          </a:p>
          <a:p>
            <a:r>
              <a:rPr lang="ru-RU" sz="1600" b="1" dirty="0">
                <a:latin typeface="Arial Narrow" pitchFamily="34" charset="0"/>
                <a:cs typeface="Arial" pitchFamily="34" charset="0"/>
              </a:rPr>
              <a:t>Министерства промышленности и торговли Российской </a:t>
            </a:r>
            <a:r>
              <a:rPr lang="ru-RU" sz="1600" b="1" dirty="0" smtClean="0">
                <a:latin typeface="Arial Narrow" pitchFamily="34" charset="0"/>
                <a:cs typeface="Arial" pitchFamily="34" charset="0"/>
              </a:rPr>
              <a:t>Федерации</a:t>
            </a:r>
            <a:endParaRPr lang="ru-RU" sz="1600" b="1" dirty="0"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67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21092" y="2895601"/>
            <a:ext cx="8901815" cy="1219200"/>
          </a:xfrm>
          <a:prstGeom prst="roundRect">
            <a:avLst>
              <a:gd name="adj" fmla="val 7354"/>
            </a:avLst>
          </a:prstGeom>
          <a:solidFill>
            <a:srgbClr val="4F81BD">
              <a:alpha val="0"/>
            </a:srgbClr>
          </a:solidFill>
          <a:ln w="6350">
            <a:solidFill>
              <a:srgbClr val="22561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-19050" y="1165746"/>
            <a:ext cx="862965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688">
              <a:lnSpc>
                <a:spcPct val="100000"/>
              </a:lnSpc>
            </a:pPr>
            <a:r>
              <a:rPr lang="ru-RU" sz="2400" spc="-5" dirty="0">
                <a:latin typeface="Arial" pitchFamily="34" charset="0"/>
                <a:cs typeface="Arial" pitchFamily="34" charset="0"/>
              </a:rPr>
              <a:t>Изменения в нормативном регулировании в связи с принятием Федерального закона № </a:t>
            </a:r>
            <a:r>
              <a:rPr lang="ru-RU" sz="2400" spc="-5" dirty="0" smtClean="0">
                <a:latin typeface="Arial" pitchFamily="34" charset="0"/>
                <a:cs typeface="Arial" pitchFamily="34" charset="0"/>
              </a:rPr>
              <a:t>458-ФЗ*</a:t>
            </a:r>
            <a:endParaRPr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/>
          <p:nvPr/>
        </p:nvSpPr>
        <p:spPr>
          <a:xfrm>
            <a:off x="0" y="1143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22561E"/>
            </a:solidFill>
          </a:ln>
        </p:spPr>
        <p:txBody>
          <a:bodyPr wrap="square" lIns="0" tIns="0" rIns="0" bIns="0" rtlCol="0"/>
          <a:lstStyle/>
          <a:p>
            <a:endParaRPr>
              <a:ln>
                <a:solidFill>
                  <a:srgbClr val="22561E"/>
                </a:solidFill>
              </a:ln>
            </a:endParaRPr>
          </a:p>
        </p:txBody>
      </p:sp>
      <p:sp>
        <p:nvSpPr>
          <p:cNvPr id="12" name="object 6"/>
          <p:cNvSpPr/>
          <p:nvPr/>
        </p:nvSpPr>
        <p:spPr>
          <a:xfrm>
            <a:off x="0" y="19812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22561E"/>
            </a:solidFill>
          </a:ln>
        </p:spPr>
        <p:txBody>
          <a:bodyPr wrap="square" lIns="0" tIns="0" rIns="0" bIns="0" rtlCol="0"/>
          <a:lstStyle/>
          <a:p>
            <a:endParaRPr>
              <a:ln>
                <a:solidFill>
                  <a:srgbClr val="22561E"/>
                </a:solidFill>
              </a:ln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128358" y="2209800"/>
            <a:ext cx="1471842" cy="685800"/>
          </a:xfrm>
          <a:prstGeom prst="homePlate">
            <a:avLst/>
          </a:prstGeom>
          <a:solidFill>
            <a:srgbClr val="225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2017 г.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3"/>
          <p:cNvSpPr txBox="1">
            <a:spLocks/>
          </p:cNvSpPr>
          <p:nvPr/>
        </p:nvSpPr>
        <p:spPr>
          <a:xfrm>
            <a:off x="-19050" y="3160752"/>
            <a:ext cx="905318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800" b="1" i="0">
                <a:solidFill>
                  <a:srgbClr val="001F5F"/>
                </a:solidFill>
                <a:latin typeface="Arial"/>
                <a:ea typeface="+mj-ea"/>
                <a:cs typeface="Arial"/>
              </a:defRPr>
            </a:lvl1pPr>
          </a:lstStyle>
          <a:p>
            <a:pPr marL="180975"/>
            <a:r>
              <a:rPr lang="ru-RU" sz="2400" spc="-5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ЗАПРЕТ на захоронение </a:t>
            </a:r>
            <a:r>
              <a:rPr lang="ru-RU"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отходов, в состав которых входят полезные компоненты, подлежащие </a:t>
            </a:r>
            <a:r>
              <a:rPr lang="ru-RU" sz="2400" spc="-5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утилизации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358" y="5704582"/>
            <a:ext cx="89057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*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Федеральный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закон "О внесении изменений в Федеральный закон "Об отходах производства и потребления", отдельные законодательные акты Российской Федерации и признании утратившими силу отдельных законодательных актов (положений законодательных актов) Российской Федерации" от 29.12.2014 N 458-ФЗ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3546712" y="4114801"/>
            <a:ext cx="1447800" cy="978408"/>
          </a:xfrm>
          <a:prstGeom prst="downArrow">
            <a:avLst/>
          </a:prstGeom>
          <a:solidFill>
            <a:srgbClr val="225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28358" y="5048072"/>
            <a:ext cx="8905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необходимость поиска технологических решений для переработки вторичного сырья в готовую продукцию</a:t>
            </a:r>
          </a:p>
        </p:txBody>
      </p:sp>
      <p:pic>
        <p:nvPicPr>
          <p:cNvPr id="13" name="Picture 3" descr="C:\РАБОТА\ЛОГОТИПЫ\цэпп лого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50"/>
          <a:stretch/>
        </p:blipFill>
        <p:spPr bwMode="auto">
          <a:xfrm>
            <a:off x="128358" y="50382"/>
            <a:ext cx="953386" cy="102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43000" y="21950"/>
            <a:ext cx="78501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Narrow" pitchFamily="34" charset="0"/>
              </a:rPr>
              <a:t>ФГАУ «НИИ «</a:t>
            </a:r>
            <a:r>
              <a:rPr lang="ru-RU" sz="1600" b="1" dirty="0" smtClean="0">
                <a:latin typeface="Arial Narrow" pitchFamily="34" charset="0"/>
              </a:rPr>
              <a:t>ЦЭПП»</a:t>
            </a:r>
          </a:p>
          <a:p>
            <a:r>
              <a:rPr lang="ru-RU" sz="1600" b="1" dirty="0" smtClean="0">
                <a:latin typeface="Arial Narrow" pitchFamily="34" charset="0"/>
              </a:rPr>
              <a:t>Федеральное Государственное Автономное Учреждение </a:t>
            </a:r>
          </a:p>
          <a:p>
            <a:r>
              <a:rPr lang="ru-RU" sz="1600" b="1" dirty="0" smtClean="0">
                <a:latin typeface="Arial Narrow" pitchFamily="34" charset="0"/>
              </a:rPr>
              <a:t>«</a:t>
            </a:r>
            <a:r>
              <a:rPr lang="ru-RU" sz="1600" b="1" dirty="0">
                <a:latin typeface="Arial Narrow" pitchFamily="34" charset="0"/>
              </a:rPr>
              <a:t>Научно- Исследовательский Институт </a:t>
            </a:r>
            <a:r>
              <a:rPr lang="ru-RU" sz="1600" b="1" dirty="0" smtClean="0">
                <a:latin typeface="Arial Narrow" pitchFamily="34" charset="0"/>
              </a:rPr>
              <a:t>«</a:t>
            </a:r>
            <a:r>
              <a:rPr lang="ru-RU" sz="1600" b="1" dirty="0">
                <a:latin typeface="Arial Narrow" pitchFamily="34" charset="0"/>
              </a:rPr>
              <a:t>Центр Экологической Промышленной Политики</a:t>
            </a:r>
            <a:r>
              <a:rPr lang="ru-RU" sz="1600" b="1" dirty="0" smtClean="0">
                <a:latin typeface="Arial Narrow" pitchFamily="34" charset="0"/>
              </a:rPr>
              <a:t>»</a:t>
            </a:r>
            <a:endParaRPr lang="en-US" sz="1600" b="1" dirty="0" smtClean="0">
              <a:latin typeface="Arial Narrow" pitchFamily="34" charset="0"/>
            </a:endParaRPr>
          </a:p>
          <a:p>
            <a:r>
              <a:rPr lang="ru-RU" sz="1600" b="1" dirty="0">
                <a:latin typeface="Arial Narrow" pitchFamily="34" charset="0"/>
                <a:cs typeface="Arial" pitchFamily="34" charset="0"/>
              </a:rPr>
              <a:t>Министерства промышленности и торговли Российской </a:t>
            </a:r>
            <a:r>
              <a:rPr lang="ru-RU" sz="1600" b="1" dirty="0" smtClean="0">
                <a:latin typeface="Arial Narrow" pitchFamily="34" charset="0"/>
                <a:cs typeface="Arial" pitchFamily="34" charset="0"/>
              </a:rPr>
              <a:t>Федерации</a:t>
            </a:r>
            <a:endParaRPr lang="ru-RU" sz="1600" b="1" dirty="0"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138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70399" y="2514600"/>
            <a:ext cx="8901815" cy="2939266"/>
          </a:xfrm>
          <a:prstGeom prst="roundRect">
            <a:avLst>
              <a:gd name="adj" fmla="val 7354"/>
            </a:avLst>
          </a:prstGeom>
          <a:solidFill>
            <a:srgbClr val="4F81BD">
              <a:alpha val="0"/>
            </a:srgbClr>
          </a:solidFill>
          <a:ln w="6350">
            <a:solidFill>
              <a:srgbClr val="22561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0" y="1171903"/>
            <a:ext cx="914400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3038" lvl="0"/>
            <a:r>
              <a:rPr lang="ru-RU" sz="2400" dirty="0" smtClean="0">
                <a:solidFill>
                  <a:srgbClr val="002060"/>
                </a:solidFill>
              </a:rPr>
              <a:t>Проект 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«О </a:t>
            </a:r>
            <a:r>
              <a:rPr lang="ru-RU" sz="2400" dirty="0">
                <a:solidFill>
                  <a:srgbClr val="002060"/>
                </a:solidFill>
              </a:rPr>
              <a:t>внесении изменения в </a:t>
            </a:r>
            <a:r>
              <a:rPr lang="ru-RU" sz="2400" dirty="0" smtClean="0">
                <a:solidFill>
                  <a:srgbClr val="002060"/>
                </a:solidFill>
              </a:rPr>
              <a:t>44-Ф</a:t>
            </a:r>
            <a:r>
              <a:rPr lang="ru-RU" sz="2400" spc="-1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 </a:t>
            </a:r>
            <a:r>
              <a:rPr lang="ru-RU" sz="24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контрактной системе в сфере закупок товаров, работ, услуг для обеспечения государственных и муниципальных нужд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1" name="object 4"/>
          <p:cNvSpPr/>
          <p:nvPr/>
        </p:nvSpPr>
        <p:spPr>
          <a:xfrm>
            <a:off x="0" y="1143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22561E"/>
            </a:solidFill>
          </a:ln>
        </p:spPr>
        <p:txBody>
          <a:bodyPr wrap="square" lIns="0" tIns="0" rIns="0" bIns="0" rtlCol="0"/>
          <a:lstStyle/>
          <a:p>
            <a:endParaRPr>
              <a:ln>
                <a:solidFill>
                  <a:srgbClr val="22561E"/>
                </a:solidFill>
              </a:ln>
            </a:endParaRPr>
          </a:p>
        </p:txBody>
      </p:sp>
      <p:sp>
        <p:nvSpPr>
          <p:cNvPr id="12" name="object 6"/>
          <p:cNvSpPr/>
          <p:nvPr/>
        </p:nvSpPr>
        <p:spPr>
          <a:xfrm>
            <a:off x="0" y="2286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22561E"/>
            </a:solidFill>
          </a:ln>
        </p:spPr>
        <p:txBody>
          <a:bodyPr wrap="square" lIns="0" tIns="0" rIns="0" bIns="0" rtlCol="0"/>
          <a:lstStyle/>
          <a:p>
            <a:endParaRPr>
              <a:ln>
                <a:solidFill>
                  <a:srgbClr val="22561E"/>
                </a:solidFill>
              </a:ln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5638800"/>
            <a:ext cx="5597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rgbClr val="22561E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sz="8800" b="1" dirty="0">
              <a:solidFill>
                <a:srgbClr val="22561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3401" y="5903893"/>
            <a:ext cx="8153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Обеспечение преимущества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организациям,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использующих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вторичное сырье для производства товаров (продукции)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при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осуществлении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закупок для государственных 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муниципальных,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предусмотренное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проектом федерального закона, будет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способствовать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созданию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устойчивого рынка сбыта таких товаров (продукции) 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развитию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отрасли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переработки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8358" y="2514600"/>
            <a:ext cx="8905772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Организациям, использующим вторичное сырье для производства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товаров (продукции), предоставляются преимущества</a:t>
            </a:r>
            <a:r>
              <a:rPr lang="en-US" dirty="0">
                <a:latin typeface="Arial" pitchFamily="34" charset="0"/>
                <a:cs typeface="Arial" pitchFamily="34" charset="0"/>
              </a:rPr>
              <a:t> […]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При определении поставщиков (подрядчиков, исполнителей), за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исключением случая, если закупки осуществляются у единственного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поставщика (подрядчика, исполнителя),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заказчик обязан предоставлять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преимущества организациям использующих вторичное сырье для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производства товаров (продукции) </a:t>
            </a:r>
            <a:r>
              <a:rPr lang="ru-RU" dirty="0">
                <a:latin typeface="Arial" pitchFamily="34" charset="0"/>
                <a:cs typeface="Arial" pitchFamily="34" charset="0"/>
              </a:rPr>
              <a:t>в отношении предлагаемой ими цены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контракта в размере до пятнадцати процентов в установленном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Правительством Российской Федерации порядке и в соответствии с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утвержденным Правительством Российской Федерации перечнем товаров</a:t>
            </a:r>
          </a:p>
        </p:txBody>
      </p:sp>
      <p:pic>
        <p:nvPicPr>
          <p:cNvPr id="13" name="Picture 3" descr="C:\РАБОТА\ЛОГОТИПЫ\цэпп лого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50"/>
          <a:stretch/>
        </p:blipFill>
        <p:spPr bwMode="auto">
          <a:xfrm>
            <a:off x="128358" y="50382"/>
            <a:ext cx="953386" cy="102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143000" y="21950"/>
            <a:ext cx="78501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Narrow" pitchFamily="34" charset="0"/>
              </a:rPr>
              <a:t>ФГАУ «НИИ «</a:t>
            </a:r>
            <a:r>
              <a:rPr lang="ru-RU" sz="1600" b="1" dirty="0" smtClean="0">
                <a:latin typeface="Arial Narrow" pitchFamily="34" charset="0"/>
              </a:rPr>
              <a:t>ЦЭПП»</a:t>
            </a:r>
          </a:p>
          <a:p>
            <a:r>
              <a:rPr lang="ru-RU" sz="1600" b="1" dirty="0" smtClean="0">
                <a:latin typeface="Arial Narrow" pitchFamily="34" charset="0"/>
              </a:rPr>
              <a:t>Федеральное Государственное Автономное Учреждение </a:t>
            </a:r>
          </a:p>
          <a:p>
            <a:r>
              <a:rPr lang="ru-RU" sz="1600" b="1" dirty="0" smtClean="0">
                <a:latin typeface="Arial Narrow" pitchFamily="34" charset="0"/>
              </a:rPr>
              <a:t>«</a:t>
            </a:r>
            <a:r>
              <a:rPr lang="ru-RU" sz="1600" b="1" dirty="0">
                <a:latin typeface="Arial Narrow" pitchFamily="34" charset="0"/>
              </a:rPr>
              <a:t>Научно- Исследовательский Институт </a:t>
            </a:r>
            <a:r>
              <a:rPr lang="ru-RU" sz="1600" b="1" dirty="0" smtClean="0">
                <a:latin typeface="Arial Narrow" pitchFamily="34" charset="0"/>
              </a:rPr>
              <a:t>«</a:t>
            </a:r>
            <a:r>
              <a:rPr lang="ru-RU" sz="1600" b="1" dirty="0">
                <a:latin typeface="Arial Narrow" pitchFamily="34" charset="0"/>
              </a:rPr>
              <a:t>Центр Экологической Промышленной Политики</a:t>
            </a:r>
            <a:r>
              <a:rPr lang="ru-RU" sz="1600" b="1" dirty="0" smtClean="0">
                <a:latin typeface="Arial Narrow" pitchFamily="34" charset="0"/>
              </a:rPr>
              <a:t>»</a:t>
            </a:r>
            <a:endParaRPr lang="en-US" sz="1600" b="1" dirty="0" smtClean="0">
              <a:latin typeface="Arial Narrow" pitchFamily="34" charset="0"/>
            </a:endParaRPr>
          </a:p>
          <a:p>
            <a:r>
              <a:rPr lang="ru-RU" sz="1600" b="1" dirty="0">
                <a:latin typeface="Arial Narrow" pitchFamily="34" charset="0"/>
                <a:cs typeface="Arial" pitchFamily="34" charset="0"/>
              </a:rPr>
              <a:t>Министерства промышленности и торговли Российской </a:t>
            </a:r>
            <a:r>
              <a:rPr lang="ru-RU" sz="1600" b="1" dirty="0" smtClean="0">
                <a:latin typeface="Arial Narrow" pitchFamily="34" charset="0"/>
                <a:cs typeface="Arial" pitchFamily="34" charset="0"/>
              </a:rPr>
              <a:t>Федерации</a:t>
            </a:r>
            <a:endParaRPr lang="ru-RU" sz="1600" b="1" dirty="0"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510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0" y="1165746"/>
            <a:ext cx="86106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3038"/>
            <a:r>
              <a:rPr lang="ru-RU" sz="2400" spc="-15" dirty="0" smtClean="0">
                <a:latin typeface="Arial" pitchFamily="34" charset="0"/>
                <a:cs typeface="Arial" pitchFamily="34" charset="0"/>
              </a:rPr>
              <a:t>Закон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  </a:t>
            </a:r>
            <a:r>
              <a:rPr lang="ru-RU" sz="2400" spc="-10" dirty="0">
                <a:latin typeface="Arial" pitchFamily="34" charset="0"/>
                <a:cs typeface="Arial" pitchFamily="34" charset="0"/>
              </a:rPr>
              <a:t>вторичных </a:t>
            </a:r>
            <a:r>
              <a:rPr lang="ru-RU" sz="2400" spc="-5" dirty="0">
                <a:latin typeface="Arial" pitchFamily="34" charset="0"/>
                <a:cs typeface="Arial" pitchFamily="34" charset="0"/>
              </a:rPr>
              <a:t>материальных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ресурсах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/>
          <p:nvPr/>
        </p:nvSpPr>
        <p:spPr>
          <a:xfrm>
            <a:off x="0" y="1143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22561E"/>
            </a:solidFill>
          </a:ln>
        </p:spPr>
        <p:txBody>
          <a:bodyPr wrap="square" lIns="0" tIns="0" rIns="0" bIns="0" rtlCol="0"/>
          <a:lstStyle/>
          <a:p>
            <a:endParaRPr>
              <a:ln>
                <a:solidFill>
                  <a:srgbClr val="22561E"/>
                </a:solidFill>
              </a:ln>
            </a:endParaRPr>
          </a:p>
        </p:txBody>
      </p:sp>
      <p:sp>
        <p:nvSpPr>
          <p:cNvPr id="12" name="object 6"/>
          <p:cNvSpPr/>
          <p:nvPr/>
        </p:nvSpPr>
        <p:spPr>
          <a:xfrm>
            <a:off x="0" y="16002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22561E"/>
            </a:solidFill>
          </a:ln>
        </p:spPr>
        <p:txBody>
          <a:bodyPr wrap="square" lIns="0" tIns="0" rIns="0" bIns="0" rtlCol="0"/>
          <a:lstStyle/>
          <a:p>
            <a:endParaRPr>
              <a:ln>
                <a:solidFill>
                  <a:srgbClr val="22561E"/>
                </a:solidFill>
              </a:ln>
            </a:endParaRPr>
          </a:p>
        </p:txBody>
      </p:sp>
      <p:pic>
        <p:nvPicPr>
          <p:cNvPr id="28" name="Picture 3" descr="C:\РАБОТА\ЛОГОТИПЫ\цэпп лого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50"/>
          <a:stretch/>
        </p:blipFill>
        <p:spPr bwMode="auto">
          <a:xfrm>
            <a:off x="128358" y="50382"/>
            <a:ext cx="953386" cy="102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143000" y="21950"/>
            <a:ext cx="78501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Narrow" pitchFamily="34" charset="0"/>
              </a:rPr>
              <a:t>ФГАУ «НИИ «</a:t>
            </a:r>
            <a:r>
              <a:rPr lang="ru-RU" sz="1600" b="1" dirty="0" smtClean="0">
                <a:latin typeface="Arial Narrow" pitchFamily="34" charset="0"/>
              </a:rPr>
              <a:t>ЦЭПП»</a:t>
            </a:r>
          </a:p>
          <a:p>
            <a:r>
              <a:rPr lang="ru-RU" sz="1600" b="1" dirty="0" smtClean="0">
                <a:latin typeface="Arial Narrow" pitchFamily="34" charset="0"/>
              </a:rPr>
              <a:t>Федеральное Государственное Автономное Учреждение </a:t>
            </a:r>
          </a:p>
          <a:p>
            <a:r>
              <a:rPr lang="ru-RU" sz="1600" b="1" dirty="0" smtClean="0">
                <a:latin typeface="Arial Narrow" pitchFamily="34" charset="0"/>
              </a:rPr>
              <a:t>«</a:t>
            </a:r>
            <a:r>
              <a:rPr lang="ru-RU" sz="1600" b="1" dirty="0">
                <a:latin typeface="Arial Narrow" pitchFamily="34" charset="0"/>
              </a:rPr>
              <a:t>Научно- Исследовательский Институт </a:t>
            </a:r>
            <a:r>
              <a:rPr lang="ru-RU" sz="1600" b="1" dirty="0" smtClean="0">
                <a:latin typeface="Arial Narrow" pitchFamily="34" charset="0"/>
              </a:rPr>
              <a:t>«</a:t>
            </a:r>
            <a:r>
              <a:rPr lang="ru-RU" sz="1600" b="1" dirty="0">
                <a:latin typeface="Arial Narrow" pitchFamily="34" charset="0"/>
              </a:rPr>
              <a:t>Центр Экологической Промышленной Политики</a:t>
            </a:r>
            <a:r>
              <a:rPr lang="ru-RU" sz="1600" b="1" dirty="0" smtClean="0">
                <a:latin typeface="Arial Narrow" pitchFamily="34" charset="0"/>
              </a:rPr>
              <a:t>»</a:t>
            </a:r>
            <a:endParaRPr lang="en-US" sz="1600" b="1" dirty="0" smtClean="0">
              <a:latin typeface="Arial Narrow" pitchFamily="34" charset="0"/>
            </a:endParaRPr>
          </a:p>
          <a:p>
            <a:r>
              <a:rPr lang="ru-RU" sz="1600" b="1" dirty="0">
                <a:latin typeface="Arial Narrow" pitchFamily="34" charset="0"/>
                <a:cs typeface="Arial" pitchFamily="34" charset="0"/>
              </a:rPr>
              <a:t>Министерства промышленности и торговли Российской </a:t>
            </a:r>
            <a:r>
              <a:rPr lang="ru-RU" sz="1600" b="1" dirty="0" smtClean="0">
                <a:latin typeface="Arial Narrow" pitchFamily="34" charset="0"/>
                <a:cs typeface="Arial" pitchFamily="34" charset="0"/>
              </a:rPr>
              <a:t>Федерации</a:t>
            </a:r>
            <a:endParaRPr lang="ru-RU" sz="16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769275"/>
            <a:ext cx="9144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МИНПРОМТОРГ России</a:t>
            </a:r>
          </a:p>
          <a:p>
            <a:pPr marL="95250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95250">
              <a:spcAft>
                <a:spcPts val="120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Разработка концепции </a:t>
            </a:r>
            <a:r>
              <a:rPr lang="ru-RU" b="1" dirty="0" smtClean="0">
                <a:solidFill>
                  <a:srgbClr val="22561E"/>
                </a:solidFill>
                <a:latin typeface="Arial" pitchFamily="34" charset="0"/>
                <a:cs typeface="Arial" pitchFamily="34" charset="0"/>
              </a:rPr>
              <a:t>нормативно-правового определения вторичных ресурсов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целях:</a:t>
            </a:r>
          </a:p>
          <a:p>
            <a:pPr marL="38100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b="1" dirty="0" smtClean="0">
                <a:solidFill>
                  <a:srgbClr val="22561E"/>
                </a:solidFill>
                <a:latin typeface="Arial" pitchFamily="34" charset="0"/>
                <a:cs typeface="Arial" pitchFamily="34" charset="0"/>
              </a:rPr>
              <a:t>Стимулирования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промышленного производства, основанного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принципах использования </a:t>
            </a:r>
            <a:r>
              <a:rPr lang="ru-RU" b="1" dirty="0">
                <a:solidFill>
                  <a:srgbClr val="22561E"/>
                </a:solidFill>
                <a:latin typeface="Arial" pitchFamily="34" charset="0"/>
                <a:cs typeface="Arial" pitchFamily="34" charset="0"/>
              </a:rPr>
              <a:t>наилучших доступных </a:t>
            </a:r>
            <a:r>
              <a:rPr lang="ru-RU" b="1" dirty="0" smtClean="0">
                <a:solidFill>
                  <a:srgbClr val="22561E"/>
                </a:solidFill>
                <a:latin typeface="Arial" pitchFamily="34" charset="0"/>
                <a:cs typeface="Arial" pitchFamily="34" charset="0"/>
              </a:rPr>
              <a:t>технологий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38100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Установления </a:t>
            </a:r>
            <a:r>
              <a:rPr lang="ru-RU" b="1" dirty="0">
                <a:solidFill>
                  <a:srgbClr val="22561E"/>
                </a:solidFill>
                <a:latin typeface="Arial" pitchFamily="34" charset="0"/>
                <a:cs typeface="Arial" pitchFamily="34" charset="0"/>
              </a:rPr>
              <a:t>преимуществ организациям, использующим вторичное сырье </a:t>
            </a:r>
            <a:r>
              <a:rPr lang="ru-RU" dirty="0">
                <a:latin typeface="Arial" pitchFamily="34" charset="0"/>
                <a:cs typeface="Arial" pitchFamily="34" charset="0"/>
              </a:rPr>
              <a:t>для производства товаров (продукции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marL="38100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Определения </a:t>
            </a:r>
            <a:r>
              <a:rPr lang="ru-RU" b="1" dirty="0">
                <a:solidFill>
                  <a:srgbClr val="22561E"/>
                </a:solidFill>
                <a:latin typeface="Arial" pitchFamily="34" charset="0"/>
                <a:cs typeface="Arial" pitchFamily="34" charset="0"/>
              </a:rPr>
              <a:t>индикаторов оценки развития сферы обращения </a:t>
            </a:r>
            <a:r>
              <a:rPr lang="ru-RU" b="1" dirty="0" smtClean="0">
                <a:solidFill>
                  <a:srgbClr val="22561E"/>
                </a:solidFill>
                <a:latin typeface="Arial" pitchFamily="34" charset="0"/>
                <a:cs typeface="Arial" pitchFamily="34" charset="0"/>
              </a:rPr>
              <a:t>ВМР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38100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Создания</a:t>
            </a:r>
            <a:r>
              <a:rPr lang="ru-RU" b="1" dirty="0" smtClean="0">
                <a:solidFill>
                  <a:srgbClr val="22561E"/>
                </a:solidFill>
                <a:latin typeface="Arial" pitchFamily="34" charset="0"/>
                <a:cs typeface="Arial" pitchFamily="34" charset="0"/>
              </a:rPr>
              <a:t> «Классификатора </a:t>
            </a:r>
            <a:r>
              <a:rPr lang="ru-RU" b="1" dirty="0">
                <a:solidFill>
                  <a:srgbClr val="22561E"/>
                </a:solidFill>
                <a:latin typeface="Arial" pitchFamily="34" charset="0"/>
                <a:cs typeface="Arial" pitchFamily="34" charset="0"/>
              </a:rPr>
              <a:t>вторичных материальных ресурсов и техногенного сырья</a:t>
            </a:r>
            <a:r>
              <a:rPr lang="ru-RU" b="1" dirty="0" smtClean="0">
                <a:solidFill>
                  <a:srgbClr val="22561E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606" y="1554033"/>
            <a:ext cx="4667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22561E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sz="6600" b="1" dirty="0">
              <a:solidFill>
                <a:srgbClr val="22561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692533"/>
            <a:ext cx="8548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/>
            <a:r>
              <a:rPr lang="ru-RU" sz="1600" b="1" dirty="0">
                <a:solidFill>
                  <a:srgbClr val="22561E"/>
                </a:solidFill>
                <a:latin typeface="Arial" pitchFamily="34" charset="0"/>
                <a:cs typeface="Arial" pitchFamily="34" charset="0"/>
              </a:rPr>
              <a:t>Правовое регулирование обращения с отходами как с вторичными материальными ресурсами в целях внедрения их в хозяйственный оборот практически отсутствует. </a:t>
            </a:r>
          </a:p>
        </p:txBody>
      </p:sp>
    </p:spTree>
    <p:extLst>
      <p:ext uri="{BB962C8B-B14F-4D97-AF65-F5344CB8AC3E}">
        <p14:creationId xmlns:p14="http://schemas.microsoft.com/office/powerpoint/2010/main" val="2875185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0" y="1143000"/>
            <a:ext cx="861060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/>
            <a:r>
              <a:rPr lang="ru-RU" sz="2400" dirty="0"/>
              <a:t>Стратегия развития промышленности строительных материалов на период до 2020 года и дальнейшую перспективу до 2030 </a:t>
            </a:r>
            <a:r>
              <a:rPr lang="ru-RU" sz="2400" dirty="0" smtClean="0"/>
              <a:t>года* </a:t>
            </a:r>
            <a:endParaRPr lang="ru-RU" sz="2400" dirty="0"/>
          </a:p>
        </p:txBody>
      </p:sp>
      <p:sp>
        <p:nvSpPr>
          <p:cNvPr id="11" name="object 4"/>
          <p:cNvSpPr/>
          <p:nvPr/>
        </p:nvSpPr>
        <p:spPr>
          <a:xfrm>
            <a:off x="0" y="1143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22561E"/>
            </a:solidFill>
          </a:ln>
        </p:spPr>
        <p:txBody>
          <a:bodyPr wrap="square" lIns="0" tIns="0" rIns="0" bIns="0" rtlCol="0"/>
          <a:lstStyle/>
          <a:p>
            <a:endParaRPr>
              <a:ln>
                <a:solidFill>
                  <a:srgbClr val="22561E"/>
                </a:solidFill>
              </a:ln>
            </a:endParaRPr>
          </a:p>
        </p:txBody>
      </p:sp>
      <p:sp>
        <p:nvSpPr>
          <p:cNvPr id="12" name="object 6"/>
          <p:cNvSpPr/>
          <p:nvPr/>
        </p:nvSpPr>
        <p:spPr>
          <a:xfrm>
            <a:off x="0" y="2286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22561E"/>
            </a:solidFill>
          </a:ln>
        </p:spPr>
        <p:txBody>
          <a:bodyPr wrap="square" lIns="0" tIns="0" rIns="0" bIns="0" rtlCol="0"/>
          <a:lstStyle/>
          <a:p>
            <a:endParaRPr>
              <a:ln>
                <a:solidFill>
                  <a:srgbClr val="22561E"/>
                </a:solidFill>
              </a:ln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466134"/>
              </p:ext>
            </p:extLst>
          </p:nvPr>
        </p:nvGraphicFramePr>
        <p:xfrm>
          <a:off x="0" y="2667000"/>
          <a:ext cx="9121200" cy="3688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09700"/>
                <a:gridCol w="1409700"/>
                <a:gridCol w="685800"/>
                <a:gridCol w="936000"/>
                <a:gridCol w="936000"/>
                <a:gridCol w="936000"/>
                <a:gridCol w="468000"/>
                <a:gridCol w="468000"/>
                <a:gridCol w="936000"/>
                <a:gridCol w="936000"/>
              </a:tblGrid>
              <a:tr h="79185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itchFamily="34" charset="0"/>
                        </a:rPr>
                        <a:t>Показатель</a:t>
                      </a:r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itchFamily="34" charset="0"/>
                        </a:rPr>
                        <a:t>Индикатор</a:t>
                      </a:r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itchFamily="34" charset="0"/>
                        </a:rPr>
                        <a:t>Ед.</a:t>
                      </a:r>
                      <a:r>
                        <a:rPr lang="ru-RU" sz="16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ru-RU" sz="1600" dirty="0" err="1" smtClean="0">
                          <a:latin typeface="Arial Narrow" pitchFamily="34" charset="0"/>
                        </a:rPr>
                        <a:t>изме</a:t>
                      </a:r>
                      <a:r>
                        <a:rPr lang="ru-RU" sz="1600" dirty="0" smtClean="0">
                          <a:latin typeface="Arial Narrow" pitchFamily="34" charset="0"/>
                        </a:rPr>
                        <a:t>-рения</a:t>
                      </a:r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itchFamily="34" charset="0"/>
                        </a:rPr>
                        <a:t>Текущий</a:t>
                      </a:r>
                      <a:r>
                        <a:rPr lang="ru-RU" sz="1600" baseline="0" dirty="0" smtClean="0">
                          <a:latin typeface="Arial Narrow" pitchFamily="34" charset="0"/>
                        </a:rPr>
                        <a:t> год (оценка)</a:t>
                      </a:r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itchFamily="34" charset="0"/>
                        </a:rPr>
                        <a:t>Среднесрочный период</a:t>
                      </a:r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itchFamily="34" charset="0"/>
                        </a:rPr>
                        <a:t>Долгосрочный период</a:t>
                      </a:r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7234">
                <a:tc>
                  <a:txBody>
                    <a:bodyPr/>
                    <a:lstStyle/>
                    <a:p>
                      <a:endParaRPr lang="ru-RU" sz="16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 Narrow" pitchFamily="34" charset="0"/>
                        </a:rPr>
                        <a:t>2016 г.</a:t>
                      </a:r>
                      <a:endParaRPr lang="ru-RU" sz="16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 Narrow" pitchFamily="34" charset="0"/>
                        </a:rPr>
                        <a:t>2017 г.</a:t>
                      </a:r>
                      <a:endParaRPr lang="ru-RU" sz="16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 Narrow" pitchFamily="34" charset="0"/>
                        </a:rPr>
                        <a:t>2018</a:t>
                      </a:r>
                      <a:r>
                        <a:rPr lang="ru-RU" sz="1600" b="1" baseline="0" dirty="0" smtClean="0">
                          <a:latin typeface="Arial Narrow" pitchFamily="34" charset="0"/>
                        </a:rPr>
                        <a:t> г.</a:t>
                      </a:r>
                      <a:endParaRPr lang="ru-RU" sz="1600" b="1" dirty="0" smtClean="0">
                        <a:latin typeface="Arial Narrow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 Narrow" pitchFamily="34" charset="0"/>
                        </a:rPr>
                        <a:t>2019-2020 гг.</a:t>
                      </a:r>
                      <a:endParaRPr lang="ru-RU" sz="1600" b="1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 Narrow" pitchFamily="34" charset="0"/>
                        </a:rPr>
                        <a:t>2021</a:t>
                      </a:r>
                      <a:r>
                        <a:rPr lang="ru-RU" sz="1600" b="1" baseline="0" dirty="0" smtClean="0">
                          <a:latin typeface="Arial Narrow" pitchFamily="34" charset="0"/>
                        </a:rPr>
                        <a:t>-2015</a:t>
                      </a:r>
                      <a:r>
                        <a:rPr lang="ru-RU" sz="1600" b="1" dirty="0" smtClean="0">
                          <a:latin typeface="Arial Narrow" pitchFamily="34" charset="0"/>
                        </a:rPr>
                        <a:t> гг.</a:t>
                      </a:r>
                      <a:endParaRPr lang="ru-RU" sz="16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 Narrow" pitchFamily="34" charset="0"/>
                        </a:rPr>
                        <a:t>2026-2030</a:t>
                      </a:r>
                      <a:r>
                        <a:rPr lang="ru-RU" sz="1600" b="1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ru-RU" sz="1600" b="1" dirty="0" smtClean="0">
                          <a:latin typeface="Arial Narrow" pitchFamily="34" charset="0"/>
                        </a:rPr>
                        <a:t>гг.</a:t>
                      </a:r>
                      <a:endParaRPr lang="ru-RU" sz="1600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2232306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 Narrow" pitchFamily="34" charset="0"/>
                        </a:rPr>
                        <a:t>Использование отходов в </a:t>
                      </a:r>
                      <a:r>
                        <a:rPr lang="ru-RU" sz="1600" dirty="0" err="1" smtClean="0">
                          <a:latin typeface="Arial Narrow" pitchFamily="34" charset="0"/>
                        </a:rPr>
                        <a:t>промышлен-ности</a:t>
                      </a:r>
                      <a:r>
                        <a:rPr lang="ru-RU" sz="1600" dirty="0" smtClean="0">
                          <a:latin typeface="Arial Narrow" pitchFamily="34" charset="0"/>
                        </a:rPr>
                        <a:t> строительных материалов </a:t>
                      </a:r>
                    </a:p>
                    <a:p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 Narrow" pitchFamily="34" charset="0"/>
                        </a:rPr>
                        <a:t>использование и </a:t>
                      </a:r>
                      <a:r>
                        <a:rPr lang="ru-RU" sz="1600" dirty="0" err="1" smtClean="0">
                          <a:latin typeface="Arial Narrow" pitchFamily="34" charset="0"/>
                        </a:rPr>
                        <a:t>обезврежи-вание</a:t>
                      </a:r>
                      <a:r>
                        <a:rPr lang="ru-RU" sz="1600" dirty="0" smtClean="0">
                          <a:latin typeface="Arial Narrow" pitchFamily="34" charset="0"/>
                        </a:rPr>
                        <a:t> отходов производства и потребления в </a:t>
                      </a:r>
                      <a:r>
                        <a:rPr lang="ru-RU" sz="1600" dirty="0" err="1" smtClean="0">
                          <a:latin typeface="Arial Narrow" pitchFamily="34" charset="0"/>
                        </a:rPr>
                        <a:t>промышлен-ности</a:t>
                      </a:r>
                      <a:r>
                        <a:rPr lang="ru-RU" sz="1600" dirty="0" smtClean="0">
                          <a:latin typeface="Arial Narrow" pitchFamily="34" charset="0"/>
                        </a:rPr>
                        <a:t> строительных материалов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itchFamily="34" charset="0"/>
                        </a:rPr>
                        <a:t>млн. тонн</a:t>
                      </a:r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itchFamily="34" charset="0"/>
                        </a:rPr>
                        <a:t>16</a:t>
                      </a:r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itchFamily="34" charset="0"/>
                        </a:rPr>
                        <a:t>19</a:t>
                      </a:r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itchFamily="34" charset="0"/>
                        </a:rPr>
                        <a:t>23</a:t>
                      </a:r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itchFamily="34" charset="0"/>
                        </a:rPr>
                        <a:t>30</a:t>
                      </a:r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itchFamily="34" charset="0"/>
                        </a:rPr>
                        <a:t>50</a:t>
                      </a:r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itchFamily="34" charset="0"/>
                        </a:rPr>
                        <a:t>75</a:t>
                      </a:r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object 3"/>
          <p:cNvSpPr txBox="1">
            <a:spLocks/>
          </p:cNvSpPr>
          <p:nvPr/>
        </p:nvSpPr>
        <p:spPr>
          <a:xfrm>
            <a:off x="0" y="2362200"/>
            <a:ext cx="88392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800" b="1" i="0">
                <a:solidFill>
                  <a:srgbClr val="001F5F"/>
                </a:solidFill>
                <a:latin typeface="Arial"/>
                <a:ea typeface="+mj-ea"/>
                <a:cs typeface="Arial"/>
              </a:defRPr>
            </a:lvl1pPr>
          </a:lstStyle>
          <a:p>
            <a:pPr marL="96838"/>
            <a:r>
              <a:rPr lang="ru-RU" sz="1800" dirty="0">
                <a:solidFill>
                  <a:srgbClr val="22561E"/>
                </a:solidFill>
              </a:rPr>
              <a:t>Задача по вовлечению отходов в производство</a:t>
            </a:r>
            <a:endParaRPr lang="ru-RU" sz="1800" dirty="0">
              <a:solidFill>
                <a:srgbClr val="22561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40080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* Согласно распоряжению Правительства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оссийской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Ф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едерации от 10 мая 2016 г. № 868-р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3" descr="C:\РАБОТА\ЛОГОТИПЫ\цэпп лого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50"/>
          <a:stretch/>
        </p:blipFill>
        <p:spPr bwMode="auto">
          <a:xfrm>
            <a:off x="128358" y="50382"/>
            <a:ext cx="953386" cy="102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43000" y="21950"/>
            <a:ext cx="78501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Narrow" pitchFamily="34" charset="0"/>
              </a:rPr>
              <a:t>ФГАУ «НИИ «</a:t>
            </a:r>
            <a:r>
              <a:rPr lang="ru-RU" sz="1600" b="1" dirty="0" smtClean="0">
                <a:latin typeface="Arial Narrow" pitchFamily="34" charset="0"/>
              </a:rPr>
              <a:t>ЦЭПП»</a:t>
            </a:r>
          </a:p>
          <a:p>
            <a:r>
              <a:rPr lang="ru-RU" sz="1600" b="1" dirty="0" smtClean="0">
                <a:latin typeface="Arial Narrow" pitchFamily="34" charset="0"/>
              </a:rPr>
              <a:t>Федеральное Государственное Автономное Учреждение </a:t>
            </a:r>
          </a:p>
          <a:p>
            <a:r>
              <a:rPr lang="ru-RU" sz="1600" b="1" dirty="0" smtClean="0">
                <a:latin typeface="Arial Narrow" pitchFamily="34" charset="0"/>
              </a:rPr>
              <a:t>«</a:t>
            </a:r>
            <a:r>
              <a:rPr lang="ru-RU" sz="1600" b="1" dirty="0">
                <a:latin typeface="Arial Narrow" pitchFamily="34" charset="0"/>
              </a:rPr>
              <a:t>Научно- Исследовательский Институт </a:t>
            </a:r>
            <a:r>
              <a:rPr lang="ru-RU" sz="1600" b="1" dirty="0" smtClean="0">
                <a:latin typeface="Arial Narrow" pitchFamily="34" charset="0"/>
              </a:rPr>
              <a:t>«</a:t>
            </a:r>
            <a:r>
              <a:rPr lang="ru-RU" sz="1600" b="1" dirty="0">
                <a:latin typeface="Arial Narrow" pitchFamily="34" charset="0"/>
              </a:rPr>
              <a:t>Центр Экологической Промышленной Политики</a:t>
            </a:r>
            <a:r>
              <a:rPr lang="ru-RU" sz="1600" b="1" dirty="0" smtClean="0">
                <a:latin typeface="Arial Narrow" pitchFamily="34" charset="0"/>
              </a:rPr>
              <a:t>»</a:t>
            </a:r>
            <a:endParaRPr lang="en-US" sz="1600" b="1" dirty="0" smtClean="0">
              <a:latin typeface="Arial Narrow" pitchFamily="34" charset="0"/>
            </a:endParaRPr>
          </a:p>
          <a:p>
            <a:r>
              <a:rPr lang="ru-RU" sz="1600" b="1" dirty="0">
                <a:latin typeface="Arial Narrow" pitchFamily="34" charset="0"/>
                <a:cs typeface="Arial" pitchFamily="34" charset="0"/>
              </a:rPr>
              <a:t>Министерства промышленности и торговли Российской </a:t>
            </a:r>
            <a:r>
              <a:rPr lang="ru-RU" sz="1600" b="1" dirty="0" smtClean="0">
                <a:latin typeface="Arial Narrow" pitchFamily="34" charset="0"/>
                <a:cs typeface="Arial" pitchFamily="34" charset="0"/>
              </a:rPr>
              <a:t>Федерации</a:t>
            </a:r>
            <a:endParaRPr lang="ru-RU" sz="1600" b="1" dirty="0"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056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-228600" y="1165746"/>
            <a:ext cx="88392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>
              <a:lnSpc>
                <a:spcPct val="100000"/>
              </a:lnSpc>
            </a:pPr>
            <a:r>
              <a:rPr lang="ru-RU" sz="2400" spc="-5" dirty="0" smtClean="0">
                <a:latin typeface="Arial" pitchFamily="34" charset="0"/>
                <a:cs typeface="Arial" pitchFamily="34" charset="0"/>
              </a:rPr>
              <a:t>Опыт СССР в использовании крупнотоннажных отходов в дорожном строительстве (документы)</a:t>
            </a:r>
            <a:endParaRPr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/>
          <p:nvPr/>
        </p:nvSpPr>
        <p:spPr>
          <a:xfrm>
            <a:off x="0" y="1143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22561E"/>
            </a:solidFill>
          </a:ln>
        </p:spPr>
        <p:txBody>
          <a:bodyPr wrap="square" lIns="0" tIns="0" rIns="0" bIns="0" rtlCol="0"/>
          <a:lstStyle/>
          <a:p>
            <a:endParaRPr>
              <a:ln>
                <a:solidFill>
                  <a:srgbClr val="22561E"/>
                </a:solidFill>
              </a:ln>
            </a:endParaRPr>
          </a:p>
        </p:txBody>
      </p:sp>
      <p:sp>
        <p:nvSpPr>
          <p:cNvPr id="12" name="object 6"/>
          <p:cNvSpPr/>
          <p:nvPr/>
        </p:nvSpPr>
        <p:spPr>
          <a:xfrm>
            <a:off x="0" y="19812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22561E"/>
            </a:solidFill>
          </a:ln>
        </p:spPr>
        <p:txBody>
          <a:bodyPr wrap="square" lIns="0" tIns="0" rIns="0" bIns="0" rtlCol="0"/>
          <a:lstStyle/>
          <a:p>
            <a:endParaRPr>
              <a:ln>
                <a:solidFill>
                  <a:srgbClr val="22561E"/>
                </a:solidFill>
              </a:ln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75362811"/>
              </p:ext>
            </p:extLst>
          </p:nvPr>
        </p:nvGraphicFramePr>
        <p:xfrm>
          <a:off x="0" y="2057400"/>
          <a:ext cx="9144000" cy="4713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3" descr="C:\РАБОТА\ЛОГОТИПЫ\цэпп лого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50"/>
          <a:stretch/>
        </p:blipFill>
        <p:spPr bwMode="auto">
          <a:xfrm>
            <a:off x="128358" y="50382"/>
            <a:ext cx="953386" cy="102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43000" y="21950"/>
            <a:ext cx="78501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Narrow" pitchFamily="34" charset="0"/>
              </a:rPr>
              <a:t>ФГАУ «НИИ «</a:t>
            </a:r>
            <a:r>
              <a:rPr lang="ru-RU" sz="1600" b="1" dirty="0" smtClean="0">
                <a:latin typeface="Arial Narrow" pitchFamily="34" charset="0"/>
              </a:rPr>
              <a:t>ЦЭПП»</a:t>
            </a:r>
          </a:p>
          <a:p>
            <a:r>
              <a:rPr lang="ru-RU" sz="1600" b="1" dirty="0" smtClean="0">
                <a:latin typeface="Arial Narrow" pitchFamily="34" charset="0"/>
              </a:rPr>
              <a:t>Федеральное Государственное Автономное Учреждение </a:t>
            </a:r>
          </a:p>
          <a:p>
            <a:r>
              <a:rPr lang="ru-RU" sz="1600" b="1" dirty="0" smtClean="0">
                <a:latin typeface="Arial Narrow" pitchFamily="34" charset="0"/>
              </a:rPr>
              <a:t>«</a:t>
            </a:r>
            <a:r>
              <a:rPr lang="ru-RU" sz="1600" b="1" dirty="0">
                <a:latin typeface="Arial Narrow" pitchFamily="34" charset="0"/>
              </a:rPr>
              <a:t>Научно- Исследовательский Институт </a:t>
            </a:r>
            <a:r>
              <a:rPr lang="ru-RU" sz="1600" b="1" dirty="0" smtClean="0">
                <a:latin typeface="Arial Narrow" pitchFamily="34" charset="0"/>
              </a:rPr>
              <a:t>«</a:t>
            </a:r>
            <a:r>
              <a:rPr lang="ru-RU" sz="1600" b="1" dirty="0">
                <a:latin typeface="Arial Narrow" pitchFamily="34" charset="0"/>
              </a:rPr>
              <a:t>Центр Экологической Промышленной Политики</a:t>
            </a:r>
            <a:r>
              <a:rPr lang="ru-RU" sz="1600" b="1" dirty="0" smtClean="0">
                <a:latin typeface="Arial Narrow" pitchFamily="34" charset="0"/>
              </a:rPr>
              <a:t>»</a:t>
            </a:r>
            <a:endParaRPr lang="en-US" sz="1600" b="1" dirty="0" smtClean="0">
              <a:latin typeface="Arial Narrow" pitchFamily="34" charset="0"/>
            </a:endParaRPr>
          </a:p>
          <a:p>
            <a:r>
              <a:rPr lang="ru-RU" sz="1600" b="1" dirty="0">
                <a:latin typeface="Arial Narrow" pitchFamily="34" charset="0"/>
                <a:cs typeface="Arial" pitchFamily="34" charset="0"/>
              </a:rPr>
              <a:t>Министерства промышленности и торговли Российской </a:t>
            </a:r>
            <a:r>
              <a:rPr lang="ru-RU" sz="1600" b="1" dirty="0" smtClean="0">
                <a:latin typeface="Arial Narrow" pitchFamily="34" charset="0"/>
                <a:cs typeface="Arial" pitchFamily="34" charset="0"/>
              </a:rPr>
              <a:t>Федерации</a:t>
            </a:r>
            <a:endParaRPr lang="ru-RU" sz="1600" b="1" dirty="0"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038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2038</TotalTime>
  <Words>2012</Words>
  <Application>Microsoft Office PowerPoint</Application>
  <PresentationFormat>Экран (4:3)</PresentationFormat>
  <Paragraphs>281</Paragraphs>
  <Slides>18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О государственном подходе к вопросам применения вторичных материальных ресурсов в дорожном строительстве</vt:lpstr>
      <vt:lpstr>Презентация PowerPoint</vt:lpstr>
      <vt:lpstr>ФГАУ «НИИ «Центр Экологической Промышленной Политики»</vt:lpstr>
      <vt:lpstr>Государственный приоритет</vt:lpstr>
      <vt:lpstr>Изменения в нормативном регулировании в связи с принятием Федерального закона № 458-ФЗ*</vt:lpstr>
      <vt:lpstr>Проект  «О внесении изменения в 44-ФЗ «О контрактной системе в сфере закупок товаров, работ, услуг для обеспечения государственных и муниципальных нужд»</vt:lpstr>
      <vt:lpstr>Закон о  вторичных материальных ресурсах</vt:lpstr>
      <vt:lpstr>Стратегия развития промышленности строительных материалов на период до 2020 года и дальнейшую перспективу до 2030 года* </vt:lpstr>
      <vt:lpstr>Опыт СССР в использовании крупнотоннажных отходов в дорожном строительстве (документы)</vt:lpstr>
      <vt:lpstr>Основные направления применения отходов (после обработки) в качестве вторичных ресурсов в дорожном строительстве</vt:lpstr>
      <vt:lpstr>Опыт применения вторичного сырья в дорожных покрытиях в России</vt:lpstr>
      <vt:lpstr>Презентация PowerPoint</vt:lpstr>
      <vt:lpstr>Презентация PowerPoint</vt:lpstr>
      <vt:lpstr>Структура промышленных и иных отходов в России и ЕС</vt:lpstr>
      <vt:lpstr>   Направления применения промышленных отходов </vt:lpstr>
      <vt:lpstr>      Экономика замкнутого цикла. Европейский Союз</vt:lpstr>
      <vt:lpstr>Предложения в Резолюцию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Межрегиональное сотрудничество в сфере обращения с отходами как основа для формирования отрасли переработки вторичных материальных ресурсов.</dc:title>
  <dc:creator>Anna Zakharevich</dc:creator>
  <cp:lastModifiedBy>Наталья</cp:lastModifiedBy>
  <cp:revision>75</cp:revision>
  <dcterms:created xsi:type="dcterms:W3CDTF">2016-09-07T13:42:38Z</dcterms:created>
  <dcterms:modified xsi:type="dcterms:W3CDTF">2017-06-15T08:34:24Z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2016-03-29T00:00:00Z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2016-09-07T00:00:00Z</vt:filetime>
  </property>
</Properties>
</file>