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5" r:id="rId2"/>
    <p:sldId id="256" r:id="rId3"/>
    <p:sldId id="259" r:id="rId4"/>
    <p:sldId id="258" r:id="rId5"/>
    <p:sldId id="257" r:id="rId6"/>
    <p:sldId id="260" r:id="rId7"/>
    <p:sldId id="262" r:id="rId8"/>
    <p:sldId id="261" r:id="rId9"/>
    <p:sldId id="264" r:id="rId10"/>
    <p:sldId id="263" r:id="rId11"/>
    <p:sldId id="265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66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04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8BE34-4795-4D5D-944A-F2F73087E29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F896-25D2-4261-A251-F1F8CC55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6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C5E8-015D-445A-82AE-FDD4ADB7225E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8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ARYIN~1\AppData\Local\Temp\Rar$DIa0.730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ARYIN~1\AppData\Local\Temp\Rar$DIa0.032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1682" y="88984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Заполнить Заявление 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о </a:t>
            </a: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присоединении к Программе партнерства 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на </a:t>
            </a: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сайте ЭТП </a:t>
            </a:r>
            <a:r>
              <a:rPr lang="ru-RU" dirty="0" err="1" smtClean="0">
                <a:latin typeface="PT Sans" panose="020B0503020203020204" pitchFamily="34" charset="-52"/>
                <a:cs typeface="Arial" panose="020B0604020202020204" pitchFamily="34" charset="0"/>
              </a:rPr>
              <a:t>Автодор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-ТП</a:t>
            </a:r>
            <a:r>
              <a:rPr lang="en-US" dirty="0" smtClean="0">
                <a:latin typeface="PT Sans" panose="020B0503020203020204" pitchFamily="34" charset="-52"/>
                <a:cs typeface="Arial" panose="020B0604020202020204" pitchFamily="34" charset="0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www.etp-avtodor.ru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Приложить документы </a:t>
            </a:r>
            <a:b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и информацию, подтверждающую соответствие субъекта МСП Требованиям, предъявляемым к субъектам МСП</a:t>
            </a: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Направить </a:t>
            </a: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заявку</a:t>
            </a:r>
            <a:b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на присоединение </a:t>
            </a:r>
            <a:b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к Программе партнерства</a:t>
            </a:r>
          </a:p>
          <a:p>
            <a:pPr>
              <a:buClr>
                <a:schemeClr val="accent2"/>
              </a:buClr>
              <a:buSzPct val="120000"/>
            </a:pPr>
            <a:endParaRPr lang="ru-RU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>
              <a:solidFill>
                <a:srgbClr val="00B0F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052" name="Picture 4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85" y="1313870"/>
            <a:ext cx="302074" cy="3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87" y="4700975"/>
            <a:ext cx="359259" cy="3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20" y="3106288"/>
            <a:ext cx="309538" cy="3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Присоединение к программе партнерства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940152" y="4509120"/>
            <a:ext cx="1346098" cy="128631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564" t="-14492" r="-35990" b="-83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PT Sans" panose="020B0503020203020204" pitchFamily="34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90413" y="2611254"/>
            <a:ext cx="1371153" cy="131277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331" r="-183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13" name="Овал 12"/>
          <p:cNvSpPr>
            <a:spLocks/>
          </p:cNvSpPr>
          <p:nvPr/>
        </p:nvSpPr>
        <p:spPr>
          <a:xfrm>
            <a:off x="7563505" y="889842"/>
            <a:ext cx="1472992" cy="138528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385" t="-1441" r="-26923" b="-16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34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Работа с электронной подписью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597" y="119675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/>
                <a:cs typeface="Arial" panose="020B0604020202020204" pitchFamily="34" charset="0"/>
              </a:rPr>
              <a:t>На ЭТП </a:t>
            </a:r>
            <a:r>
              <a:rPr lang="ru-RU" dirty="0" err="1" smtClean="0">
                <a:latin typeface="PT Sans"/>
                <a:cs typeface="Arial" panose="020B0604020202020204" pitchFamily="34" charset="0"/>
              </a:rPr>
              <a:t>Автодор</a:t>
            </a:r>
            <a:r>
              <a:rPr lang="ru-RU" dirty="0" smtClean="0">
                <a:latin typeface="PT Sans"/>
                <a:cs typeface="Arial" panose="020B0604020202020204" pitchFamily="34" charset="0"/>
              </a:rPr>
              <a:t>-ТП</a:t>
            </a:r>
            <a:r>
              <a:rPr lang="en-US" dirty="0" smtClean="0">
                <a:latin typeface="PT Sans" panose="020B0503020203020204" pitchFamily="34" charset="-52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PT Sans"/>
                <a:cs typeface="Arial" panose="020B0604020202020204" pitchFamily="34" charset="0"/>
              </a:rPr>
              <a:t>возможна работа только 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/>
                <a:cs typeface="Arial" panose="020B0604020202020204" pitchFamily="34" charset="0"/>
              </a:rPr>
              <a:t>усиленной квалифицированной подписью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/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/>
              </a:rPr>
              <a:t>Для </a:t>
            </a:r>
            <a:r>
              <a:rPr lang="ru-RU" dirty="0">
                <a:latin typeface="PT Sans"/>
              </a:rPr>
              <a:t>корректной работы электронной подписи на электронной торговой площадке требуется обязательная установка </a:t>
            </a:r>
            <a:r>
              <a:rPr lang="ru-RU" dirty="0" smtClean="0">
                <a:latin typeface="PT Sans"/>
              </a:rPr>
              <a:t> плагина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КриптоПро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 ЭЦП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Browser plug-in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2"/>
              </a:buClr>
              <a:buSzPct val="120000"/>
            </a:pPr>
            <a:endParaRPr lang="en-US" u="sng" dirty="0" smtClean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Работа с электронной подписью на ЭТП </a:t>
            </a:r>
            <a:r>
              <a:rPr lang="ru-RU" dirty="0" err="1" smtClean="0">
                <a:latin typeface="PT Sans" panose="020B0503020203020204" pitchFamily="34" charset="-52"/>
                <a:cs typeface="Arial" panose="020B0604020202020204" pitchFamily="34" charset="0"/>
              </a:rPr>
              <a:t>Автодор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 -ТП возможна из вех современных браузеров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Internet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Explorer, Google Chrome, Chromium, Mozilla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FireFox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Opera,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Yandex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Browser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4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1" y="1628799"/>
            <a:ext cx="302074" cy="3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41" y="5365947"/>
            <a:ext cx="309455" cy="3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16" y="3428999"/>
            <a:ext cx="294380" cy="3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open-torg.ru/wp-content/uploads/2013/10/%D0%A7%D0%B5%D0%BC-%D0%BA%D0%B2%D0%B0%D0%BB%D0%B8%D1%84%D0%B8%D1%86%D0%B8%D1%80%D0%BE%D0%B2%D0%B0%D0%BD%D0%BD%D0%B0%D1%8F-%D1%8D%D0%BB%D0%B5%D0%BA%D1%82%D1%80%D0%BE%D0%BD%D0%BD%D0%B0%D1%8F-%D0%BF%D0%BE%D0%B4%D0%BF%D0%B8%D1%81%D1%8C-%D0%BE%D1%82%D0%BB%D0%B8%D1%87%D0%B0%D0%B5%D1%82%D1%81%D1%8F-%D0%BE%D1%82-%D0%B4%D1%80%D1%83%D0%B3%D0%B8%D1%85-%D0%AD%D0%A6%D0%9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451">
            <a:off x="6770865" y="4414694"/>
            <a:ext cx="2503736" cy="20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5074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Подача заявки группой лиц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i.gyazo.com/624287d7abb21024731b188cc2bd27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941168"/>
            <a:ext cx="2889733" cy="6229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971004"/>
            <a:ext cx="43924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Для подачи заявки группой лиц необходимо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2"/>
              </a:buClr>
              <a:buSzPct val="120000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В</a:t>
            </a: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ыбрать доверенное лицо от группы лиц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Обеспечить наличие средств для обеспечения участия в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процедуре</a:t>
            </a: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 на счете доверенного лица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Доверенному лица присоединить  остальных участников группы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Доверенному лицу прикрепить и подписать заявку на участие в процедуре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Участникам группы акцептовать заявку на участие</a:t>
            </a: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1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22" y="4763925"/>
            <a:ext cx="3563888" cy="1470229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Подача заявки группой лиц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982729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Особенности подачи заявки группой  лиц:</a:t>
            </a:r>
          </a:p>
          <a:p>
            <a:pPr>
              <a:buClr>
                <a:schemeClr val="accent2"/>
              </a:buClr>
              <a:buSzPct val="120000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Обеспечение заявки блокируется в полном размере на счете доверенного лица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Запрос на разъяснение документации может подать каждый участник группы </a:t>
            </a:r>
          </a:p>
          <a:p>
            <a:pPr marL="342900" indent="-342900" algn="just">
              <a:buClr>
                <a:schemeClr val="accent2"/>
              </a:buClr>
              <a:buSzPct val="120000"/>
              <a:buAutoNum type="arabicPeriod"/>
            </a:pPr>
            <a:endParaRPr lang="ru-RU" sz="14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Комплект документов для заключения договора акцептует каждый участник группы</a:t>
            </a:r>
          </a:p>
          <a:p>
            <a:pPr marL="342900" indent="-342900" algn="just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Договор подписывает каждый участник группы </a:t>
            </a:r>
          </a:p>
          <a:p>
            <a:pPr marL="342900" indent="-342900" algn="just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Списание тарифа за победу в процедуре осуществляется со счета доверенного лица</a:t>
            </a:r>
          </a:p>
          <a:p>
            <a:pPr algn="just">
              <a:buClr>
                <a:schemeClr val="accent2"/>
              </a:buClr>
              <a:buSzPct val="120000"/>
            </a:pPr>
            <a:endParaRPr lang="ru-RU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1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gyazo.com/bdd289362ea70ba7decdfefbec19bff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29200"/>
            <a:ext cx="3319179" cy="143018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gyazo.com/d7163d8ab087d8edb2e34156d4c27ec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45769"/>
            <a:ext cx="2852009" cy="8588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Изменения функционала ЭТП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i.gyazo.com/416b376d140dd42b6447a166fd83e2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09414"/>
            <a:ext cx="5110703" cy="23678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gyazo.com/d27d1e683b7017dc67db519afb3035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6622871" cy="13110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982729"/>
            <a:ext cx="42484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Изменения функционала ЭТП: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Функционал загрузки нескольких документов 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400" dirty="0" smtClean="0">
                <a:latin typeface="PT Sans" panose="020B0503020203020204" pitchFamily="34" charset="-52"/>
                <a:cs typeface="Arial" panose="020B0604020202020204" pitchFamily="34" charset="0"/>
              </a:rPr>
              <a:t>Функционал работы с запросами на разъяснения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  <a:buSzPct val="120000"/>
            </a:pPr>
            <a:endParaRPr lang="ru-RU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Типичные ошибки участников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982729"/>
            <a:ext cx="42484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Ошибки при прохождении аккредитации: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Приложенные </a:t>
            </a:r>
            <a:r>
              <a:rPr lang="ru-RU" sz="1600" dirty="0">
                <a:latin typeface="PT Sans" panose="020B0604020202020204" charset="-52"/>
              </a:rPr>
              <a:t>документы не читаемы или не содержат всех страниц (выписка, </a:t>
            </a:r>
            <a:r>
              <a:rPr lang="ru-RU" sz="1600" dirty="0" smtClean="0">
                <a:latin typeface="PT Sans" panose="020B0604020202020204" charset="-52"/>
              </a:rPr>
              <a:t>устав)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Дата </a:t>
            </a:r>
            <a:r>
              <a:rPr lang="ru-RU" sz="1600" dirty="0">
                <a:latin typeface="PT Sans" panose="020B0604020202020204" charset="-52"/>
              </a:rPr>
              <a:t>получения выписки превышает три месяца до дня обращения с заявлением на </a:t>
            </a:r>
            <a:r>
              <a:rPr lang="ru-RU" sz="1600" dirty="0" smtClean="0">
                <a:latin typeface="PT Sans" panose="020B0604020202020204" charset="-52"/>
              </a:rPr>
              <a:t>аккредитацию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В </a:t>
            </a:r>
            <a:r>
              <a:rPr lang="ru-RU" sz="1600" dirty="0">
                <a:latin typeface="PT Sans" panose="020B0604020202020204" charset="-52"/>
              </a:rPr>
              <a:t>анкетных данных неверно указано полное наименование </a:t>
            </a:r>
            <a:r>
              <a:rPr lang="ru-RU" sz="1600" dirty="0" smtClean="0">
                <a:latin typeface="PT Sans" panose="020B0604020202020204" charset="-52"/>
              </a:rPr>
              <a:t>организации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Отсутствует </a:t>
            </a:r>
            <a:r>
              <a:rPr lang="ru-RU" sz="1600" dirty="0">
                <a:latin typeface="PT Sans" panose="020B0604020202020204" charset="-52"/>
              </a:rPr>
              <a:t>в составе документов свидетельство о постановке на учет в качестве крупнейшего </a:t>
            </a:r>
            <a:r>
              <a:rPr lang="ru-RU" sz="1600" dirty="0" smtClean="0">
                <a:latin typeface="PT Sans" panose="020B0604020202020204" charset="-52"/>
              </a:rPr>
              <a:t>налогоплательщика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Ошибки </a:t>
            </a:r>
            <a:r>
              <a:rPr lang="ru-RU" sz="1600" dirty="0">
                <a:latin typeface="PT Sans" panose="020B0604020202020204" charset="-52"/>
              </a:rPr>
              <a:t>в тексте доверенности на уполномоченного </a:t>
            </a:r>
            <a:r>
              <a:rPr lang="ru-RU" sz="1600" dirty="0" smtClean="0">
                <a:latin typeface="PT Sans" panose="020B0604020202020204" charset="-52"/>
              </a:rPr>
              <a:t>пользователя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Электронная </a:t>
            </a:r>
            <a:r>
              <a:rPr lang="ru-RU" sz="1600" dirty="0">
                <a:latin typeface="PT Sans" panose="020B0604020202020204" charset="-52"/>
              </a:rPr>
              <a:t>подпись уполномоченного представителя не соответствует приложенным документам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  <a:buSzPct val="120000"/>
            </a:pPr>
            <a:endParaRPr lang="ru-RU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29200"/>
            <a:ext cx="2451538" cy="13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Типичные ошибки участников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982729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Ошибки при работе на ЭТП: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Не установлен плагин для работы с ЭТП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dirty="0" smtClean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Использование некорректной электронной подписи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dirty="0" smtClean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Несвоевременное пополнение лицевого счета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dirty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Утеря учетных данных входа в личный кабинет на ЭТП 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600" dirty="0" smtClean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  <a:buSzPct val="120000"/>
            </a:pPr>
            <a:endParaRPr lang="ru-RU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62" y="4221088"/>
            <a:ext cx="3195369" cy="24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ARYIN~1\AppData\Local\Temp\Rar$DIa0.38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ARYIN~1\AppData\Local\Temp\Rar$DIa0.16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ARYIN~1\AppData\Local\Temp\Rar$DIa0.667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ARYIN~1\AppData\Local\Temp\Rar$DIa0.937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ARYIN~1\AppData\Local\Temp\Rar$DIa0.180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ARYIN~1\AppData\Local\Temp\Rar$DIa0.098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ARYIN~1\AppData\Local\Temp\Rar$DIa0.902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ARYIN~1\AppData\Local\Temp\Rar$DIa0.006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255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Дарьина Светлана Олеговна</dc:creator>
  <cp:lastModifiedBy>Дарьина Светлана Олеговна</cp:lastModifiedBy>
  <cp:revision>30</cp:revision>
  <cp:lastPrinted>2017-03-01T08:51:02Z</cp:lastPrinted>
  <dcterms:created xsi:type="dcterms:W3CDTF">2016-08-30T15:01:19Z</dcterms:created>
  <dcterms:modified xsi:type="dcterms:W3CDTF">2017-03-01T08:53:39Z</dcterms:modified>
</cp:coreProperties>
</file>