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1"/>
  </p:sldMasterIdLst>
  <p:notesMasterIdLst>
    <p:notesMasterId r:id="rId35"/>
  </p:notesMasterIdLst>
  <p:sldIdLst>
    <p:sldId id="257" r:id="rId2"/>
    <p:sldId id="277" r:id="rId3"/>
    <p:sldId id="327" r:id="rId4"/>
    <p:sldId id="321" r:id="rId5"/>
    <p:sldId id="322" r:id="rId6"/>
    <p:sldId id="302" r:id="rId7"/>
    <p:sldId id="303" r:id="rId8"/>
    <p:sldId id="304" r:id="rId9"/>
    <p:sldId id="306" r:id="rId10"/>
    <p:sldId id="308" r:id="rId11"/>
    <p:sldId id="333" r:id="rId12"/>
    <p:sldId id="309" r:id="rId13"/>
    <p:sldId id="310" r:id="rId14"/>
    <p:sldId id="312" r:id="rId15"/>
    <p:sldId id="324" r:id="rId16"/>
    <p:sldId id="326" r:id="rId17"/>
    <p:sldId id="311" r:id="rId18"/>
    <p:sldId id="325" r:id="rId19"/>
    <p:sldId id="32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8" r:id="rId28"/>
    <p:sldId id="329" r:id="rId29"/>
    <p:sldId id="331" r:id="rId30"/>
    <p:sldId id="330" r:id="rId31"/>
    <p:sldId id="334" r:id="rId32"/>
    <p:sldId id="332" r:id="rId33"/>
    <p:sldId id="272" r:id="rId34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B6E69AA-D8F5-1340-A28E-43FFE04F7583}">
          <p14:sldIdLst>
            <p14:sldId id="257"/>
            <p14:sldId id="277"/>
            <p14:sldId id="327"/>
            <p14:sldId id="321"/>
            <p14:sldId id="322"/>
            <p14:sldId id="302"/>
            <p14:sldId id="303"/>
            <p14:sldId id="304"/>
            <p14:sldId id="306"/>
            <p14:sldId id="308"/>
            <p14:sldId id="333"/>
            <p14:sldId id="309"/>
            <p14:sldId id="310"/>
            <p14:sldId id="312"/>
            <p14:sldId id="324"/>
            <p14:sldId id="326"/>
            <p14:sldId id="311"/>
            <p14:sldId id="325"/>
            <p14:sldId id="323"/>
            <p14:sldId id="314"/>
            <p14:sldId id="315"/>
            <p14:sldId id="316"/>
            <p14:sldId id="317"/>
            <p14:sldId id="318"/>
            <p14:sldId id="319"/>
            <p14:sldId id="320"/>
            <p14:sldId id="328"/>
            <p14:sldId id="329"/>
            <p14:sldId id="331"/>
            <p14:sldId id="330"/>
            <p14:sldId id="334"/>
            <p14:sldId id="332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6" autoAdjust="0"/>
    <p:restoredTop sz="92832"/>
  </p:normalViewPr>
  <p:slideViewPr>
    <p:cSldViewPr snapToGrid="0" snapToObjects="1">
      <p:cViewPr varScale="1">
        <p:scale>
          <a:sx n="122" d="100"/>
          <a:sy n="122" d="100"/>
        </p:scale>
        <p:origin x="688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C9F2E91-7B5B-7B47-A6B7-41F52DF9CFF5}" type="datetimeFigureOut">
              <a:rPr lang="en-US" smtClean="0"/>
              <a:pPr/>
              <a:t>6/16/17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BDD7571-E87A-5642-8000-463B5F5039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30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569913"/>
            <a:ext cx="4941888" cy="2779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77331" y="4343400"/>
            <a:ext cx="5795318" cy="4454611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020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569913"/>
            <a:ext cx="4941888" cy="2779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035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 smtClean="0"/>
              <a:t>So</a:t>
            </a:r>
            <a:r>
              <a:rPr lang="en-US" sz="4000" baseline="0" dirty="0" smtClean="0"/>
              <a:t> there are some key elements that could be provided that would greatly simplify and improve the Field Crews workflows and processes.</a:t>
            </a:r>
            <a:endParaRPr lang="en-US" sz="4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40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application</a:t>
            </a:r>
            <a:r>
              <a:rPr lang="en-US" baseline="0" dirty="0" smtClean="0"/>
              <a:t> recognizes your current location and relevant models to your current location.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644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569913"/>
            <a:ext cx="4941888" cy="2779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84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569913"/>
            <a:ext cx="4941888" cy="2779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9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28385" marR="0" lvl="0" indent="-353412" algn="l" defTabSz="5711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58A8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Next LT W1G"/>
                <a:ea typeface="+mn-ea"/>
              </a:rPr>
              <a:t>Итак, сегодня все стадии от концепции до эксплуатации, реконструкции и утилизации</a:t>
            </a:r>
          </a:p>
          <a:p>
            <a:pPr marL="428385" marR="0" lvl="0" indent="-353412" algn="l" defTabSz="5711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58A8"/>
              </a:buClr>
              <a:buSzPct val="100000"/>
              <a:buFont typeface="Wingdings" charset="2"/>
              <a:buChar char="§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Next LT W1G"/>
              <a:ea typeface="+mn-ea"/>
            </a:endParaRPr>
          </a:p>
          <a:p>
            <a:pPr marL="428385" marR="0" lvl="0" indent="-353412" algn="l" defTabSz="5711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58A8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Next LT W1G"/>
                <a:ea typeface="+mn-ea"/>
              </a:rPr>
              <a:t>Андрей и Таня расскажут подробнее сфокусировавшихся на концептуальном дизайне, стадиях строительства и эксплуатации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D6F78-7682-478B-A6C9-39D9D89C9AAF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86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569913"/>
            <a:ext cx="4941888" cy="2779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8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D7571-E87A-5642-8000-463B5F50396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03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569913"/>
            <a:ext cx="4941888" cy="2779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96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>
                <a:effectLst/>
              </a:rPr>
              <a:t>Autodesk 360 Инфраструктура </a:t>
            </a:r>
            <a:r>
              <a:rPr lang="ru-RU" sz="1400" dirty="0" err="1" smtClean="0">
                <a:effectLst/>
              </a:rPr>
              <a:t>Modeler</a:t>
            </a:r>
            <a:r>
              <a:rPr lang="ru-RU" sz="1400" dirty="0" smtClean="0">
                <a:effectLst/>
              </a:rPr>
              <a:t> для веб-приложение позволяет заинтересованным сторонам, которые не являются Autodesk </a:t>
            </a:r>
            <a:r>
              <a:rPr lang="ru-RU" sz="1400" dirty="0" err="1" smtClean="0">
                <a:effectLst/>
              </a:rPr>
              <a:t>Infrastructure</a:t>
            </a:r>
            <a:r>
              <a:rPr lang="ru-RU" sz="1400" dirty="0" smtClean="0">
                <a:effectLst/>
              </a:rPr>
              <a:t> </a:t>
            </a:r>
            <a:r>
              <a:rPr lang="ru-RU" sz="1400" dirty="0" err="1" smtClean="0">
                <a:effectLst/>
              </a:rPr>
              <a:t>Modeler</a:t>
            </a:r>
            <a:r>
              <a:rPr lang="ru-RU" sz="1400" dirty="0" smtClean="0">
                <a:effectLst/>
              </a:rPr>
              <a:t> 2013 пользователи могут просматривать модели и конкретных сценариев по ссылке, используя их веб-браузера, предоставляя более широкий доступ к проектным предложениям и многое другое.</a:t>
            </a:r>
            <a:br>
              <a:rPr lang="ru-RU" sz="1400" dirty="0" smtClean="0">
                <a:effectLst/>
              </a:rPr>
            </a:br>
            <a:r>
              <a:rPr lang="ru-RU" sz="1400" dirty="0" smtClean="0">
                <a:effectLst/>
              </a:rPr>
              <a:t>Особенности включают в себя:</a:t>
            </a:r>
            <a:br>
              <a:rPr lang="ru-RU" sz="1400" dirty="0" smtClean="0">
                <a:effectLst/>
              </a:rPr>
            </a:br>
            <a:r>
              <a:rPr lang="ru-RU" sz="1400" dirty="0" err="1" smtClean="0">
                <a:effectLst/>
              </a:rPr>
              <a:t>YouTube</a:t>
            </a:r>
            <a:r>
              <a:rPr lang="ru-RU" sz="1400" dirty="0" smtClean="0">
                <a:effectLst/>
              </a:rPr>
              <a:t>-подобных навигации с 3D веб-взаимодействия</a:t>
            </a:r>
            <a:br>
              <a:rPr lang="ru-RU" sz="1400" dirty="0" smtClean="0">
                <a:effectLst/>
              </a:rPr>
            </a:br>
            <a:r>
              <a:rPr lang="ru-RU" sz="1400" dirty="0" smtClean="0">
                <a:effectLst/>
              </a:rPr>
              <a:t>Возможность поиска и просмотра коллекции сценарию</a:t>
            </a:r>
            <a:br>
              <a:rPr lang="ru-RU" sz="1400" dirty="0" smtClean="0">
                <a:effectLst/>
              </a:rPr>
            </a:br>
            <a:r>
              <a:rPr lang="ru-RU" sz="1400" dirty="0" smtClean="0">
                <a:effectLst/>
              </a:rPr>
              <a:t>Гладкая навигации и визуализации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C167E1-C60E-45A7-B40D-9629AC64C38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32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569913"/>
            <a:ext cx="4941888" cy="2779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569913"/>
            <a:ext cx="4941888" cy="2779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617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hangingPunct="0">
              <a:spcBef>
                <a:spcPts val="505"/>
              </a:spcBef>
              <a:spcAft>
                <a:spcPts val="0"/>
              </a:spcAft>
            </a:pPr>
            <a:r>
              <a:rPr lang="ru-RU" dirty="0" smtClean="0">
                <a:ea typeface="Times New Roman"/>
              </a:rPr>
              <a:t>Новые пользователи </a:t>
            </a:r>
            <a:r>
              <a:rPr lang="ru-RU" dirty="0" err="1" smtClean="0">
                <a:solidFill>
                  <a:srgbClr val="000000"/>
                </a:solidFill>
                <a:ea typeface="Times New Roman"/>
              </a:rPr>
              <a:t>Navisworks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a typeface="Times New Roman"/>
              </a:rPr>
              <a:t>Simulate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 2011</a:t>
            </a:r>
            <a:r>
              <a:rPr lang="ru-RU" dirty="0" smtClean="0">
                <a:ea typeface="Times New Roman"/>
              </a:rPr>
              <a:t>, выполнившие обновление с 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</a:rPr>
              <a:t>Navisworks</a:t>
            </a:r>
            <a:r>
              <a:rPr lang="en-US" dirty="0" smtClean="0">
                <a:solidFill>
                  <a:srgbClr val="000000"/>
                </a:solidFill>
                <a:ea typeface="Times New Roman"/>
              </a:rPr>
              <a:t> Review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 2010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ru-RU" dirty="0" smtClean="0">
                <a:ea typeface="Times New Roman"/>
              </a:rPr>
              <a:t> получают доступ к дополнительным средствам моделирования, расчетов и рецензирования.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ea typeface="Times New Roman"/>
              </a:rPr>
              <a:t>В их число входят:</a:t>
            </a:r>
            <a:endParaRPr lang="en-US" dirty="0" smtClean="0">
              <a:ea typeface="Times New Roman"/>
            </a:endParaRPr>
          </a:p>
          <a:p>
            <a:pPr hangingPunct="0">
              <a:spcBef>
                <a:spcPts val="505"/>
              </a:spcBef>
              <a:spcAft>
                <a:spcPts val="0"/>
              </a:spcAft>
            </a:pPr>
            <a:endParaRPr lang="ru-RU" sz="1200" dirty="0" smtClean="0">
              <a:latin typeface="Times New Roman"/>
              <a:ea typeface="Times New Roman"/>
            </a:endParaRPr>
          </a:p>
          <a:p>
            <a:pPr hangingPunct="0">
              <a:spcBef>
                <a:spcPts val="505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Calibri Greek"/>
                <a:ea typeface="Times New Roman"/>
              </a:rPr>
              <a:t>4</a:t>
            </a:r>
            <a:r>
              <a:rPr lang="en-US" b="1" dirty="0" smtClean="0">
                <a:solidFill>
                  <a:srgbClr val="000000"/>
                </a:solidFill>
                <a:latin typeface="Calibri Greek"/>
                <a:ea typeface="Times New Roman"/>
              </a:rPr>
              <a:t>D </a:t>
            </a:r>
            <a:r>
              <a:rPr lang="ru-RU" b="1" dirty="0" smtClean="0">
                <a:solidFill>
                  <a:srgbClr val="000000"/>
                </a:solidFill>
                <a:latin typeface="Calibri Greek"/>
                <a:ea typeface="Times New Roman"/>
              </a:rPr>
              <a:t>моделирование.</a:t>
            </a:r>
            <a:r>
              <a:rPr lang="ru-RU" dirty="0" smtClean="0">
                <a:solidFill>
                  <a:srgbClr val="000000"/>
                </a:solidFill>
                <a:latin typeface="Calibri Greek"/>
                <a:ea typeface="Times New Roman"/>
              </a:rPr>
              <a:t> Функции модуля </a:t>
            </a:r>
            <a:r>
              <a:rPr lang="en-US" dirty="0" err="1" smtClean="0">
                <a:solidFill>
                  <a:srgbClr val="000000"/>
                </a:solidFill>
                <a:latin typeface="Calibri Greek"/>
                <a:ea typeface="Times New Roman"/>
              </a:rPr>
              <a:t>TimeLiner</a:t>
            </a:r>
            <a:r>
              <a:rPr lang="en-US" dirty="0" smtClean="0">
                <a:solidFill>
                  <a:srgbClr val="000000"/>
                </a:solidFill>
                <a:latin typeface="Calibri Greek"/>
                <a:ea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Calibri Greek"/>
                <a:ea typeface="Times New Roman"/>
              </a:rPr>
              <a:t>позволяют избежать задержек и сбоев в работе благодаря возможностям визуализации.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ea typeface="Times New Roman"/>
              </a:rPr>
              <a:t>Динамическая связь с приложениями сторонних разработчиков дает возможность использовать </a:t>
            </a:r>
            <a:r>
              <a:rPr lang="ru-RU" sz="1200" dirty="0" smtClean="0">
                <a:latin typeface="Arial CYR"/>
                <a:ea typeface="Times New Roman"/>
              </a:rPr>
              <a:t>данные из системы управления проектом в интегрированной модели.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ea typeface="Times New Roman"/>
              </a:rPr>
              <a:t>Поддержка запланированных дат, дат фактического выполнения и базовых дат </a:t>
            </a:r>
            <a:r>
              <a:rPr lang="ru-RU" dirty="0" smtClean="0">
                <a:solidFill>
                  <a:srgbClr val="000000"/>
                </a:solidFill>
                <a:latin typeface="KievitBL-Light"/>
                <a:ea typeface="Times New Roman"/>
              </a:rPr>
              <a:t>позволяет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KievitBL-Light"/>
                <a:ea typeface="Times New Roman"/>
              </a:rPr>
              <a:t>оценивать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KievitBL-Light"/>
                <a:ea typeface="Times New Roman"/>
              </a:rPr>
              <a:t>выполнимость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KievitBL-Light"/>
                <a:ea typeface="Times New Roman"/>
              </a:rPr>
              <a:t>графиков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KievitBL-Light"/>
                <a:ea typeface="Times New Roman"/>
              </a:rPr>
              <a:t>строительства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endParaRPr lang="ru-RU" sz="1200" dirty="0">
              <a:latin typeface="Times New Roman"/>
              <a:ea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C167E1-C60E-45A7-B40D-9629AC64C38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2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 201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2716" y="3334924"/>
            <a:ext cx="9156717" cy="274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716" y="1391544"/>
            <a:ext cx="9156717" cy="1958323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alpha val="37000"/>
                </a:schemeClr>
              </a:gs>
              <a:gs pos="42000">
                <a:schemeClr val="bg2">
                  <a:alpha val="8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4" y="2808073"/>
            <a:ext cx="5397356" cy="2904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3" y="3098515"/>
            <a:ext cx="5397358" cy="236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4" y="1587848"/>
            <a:ext cx="8583722" cy="236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Event name 2016</a:t>
            </a:r>
            <a:endParaRPr lang="en-US" dirty="0"/>
          </a:p>
        </p:txBody>
      </p:sp>
      <p:pic>
        <p:nvPicPr>
          <p:cNvPr id="14" name="Picture 13" descr="autodesk-logo-rgb-color-logo-black-text-lar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364" y="3384040"/>
            <a:ext cx="1050386" cy="1760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2716" y="3334924"/>
            <a:ext cx="9156717" cy="274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utodesk-logo-rgb-color-logo-black-text-lar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364" y="3384040"/>
            <a:ext cx="1050386" cy="1760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8113" y="4914125"/>
            <a:ext cx="155881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Autodesk</a:t>
            </a:r>
            <a:endParaRPr lang="en-US" sz="9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2716" y="3334924"/>
            <a:ext cx="9156717" cy="274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utodesk-logo-rgb-color-logo-black-text-lar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364" y="3384040"/>
            <a:ext cx="1050386" cy="1760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8113" y="4914125"/>
            <a:ext cx="155881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Autodesk</a:t>
            </a:r>
            <a:endParaRPr lang="en-US" sz="9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824259"/>
            <a:ext cx="8583725" cy="983813"/>
          </a:xfrm>
          <a:prstGeom prst="rect">
            <a:avLst/>
          </a:prstGeom>
        </p:spPr>
        <p:txBody>
          <a:bodyPr vert="horz" lIns="0"/>
          <a:lstStyle>
            <a:lvl1pPr>
              <a:defRPr sz="3000" b="1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-12716" y="3334924"/>
            <a:ext cx="9156717" cy="274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utodesk-logo-rgb-color-logo-black-text-lar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364" y="3384040"/>
            <a:ext cx="1050386" cy="176093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38113" y="4914125"/>
            <a:ext cx="155881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Autodesk</a:t>
            </a:r>
            <a:endParaRPr lang="en-US" sz="9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491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1" y="1169987"/>
            <a:ext cx="8229644" cy="3468705"/>
          </a:xfrm>
          <a:prstGeom prst="rect">
            <a:avLst/>
          </a:prstGeom>
        </p:spPr>
        <p:txBody>
          <a:bodyPr lIns="73140" tIns="0" rIns="0" bIns="0">
            <a:noAutofit/>
          </a:bodyPr>
          <a:lstStyle>
            <a:lvl1pPr marL="411392" indent="-411392">
              <a:buClr>
                <a:schemeClr val="accent4"/>
              </a:buClr>
              <a:buSzPct val="100000"/>
              <a:buFont typeface="Wingdings" charset="2"/>
              <a:buChar char="§"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1758" indent="-287912">
              <a:buClr>
                <a:schemeClr val="accent4"/>
              </a:buClr>
              <a:buSzPct val="100000"/>
              <a:buFont typeface="Wingdings" charset="2"/>
              <a:buChar char="§"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9625" indent="-259121">
              <a:buClr>
                <a:schemeClr val="accent4"/>
              </a:buClr>
              <a:buSzPct val="100000"/>
              <a:buFont typeface="Wingdings" charset="2"/>
              <a:buChar char="§"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91476" indent="-230330">
              <a:buClr>
                <a:schemeClr val="accent4"/>
              </a:buClr>
              <a:buSzPct val="100000"/>
              <a:buFont typeface="Wingdings" charset="2"/>
              <a:buChar char="§"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03326" indent="-201538">
              <a:buClr>
                <a:schemeClr val="accent4"/>
              </a:buClr>
              <a:buSzPct val="100000"/>
              <a:buFont typeface="Wingdings" charset="2"/>
              <a:buChar char="§"/>
              <a:defRPr sz="1700" b="0">
                <a:solidFill>
                  <a:schemeClr val="tx1"/>
                </a:solidFill>
                <a:latin typeface="Artifakt ElementOfc"/>
                <a:cs typeface="Artifakt ElementOfc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0" tIns="0" rIns="0" bIns="0" anchor="t"/>
          <a:lstStyle>
            <a:lvl1pPr algn="l">
              <a:defRPr sz="3000" b="1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370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with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000" b="1" i="0" baseline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457205" y="1169988"/>
            <a:ext cx="4523010" cy="3575462"/>
          </a:xfrm>
          <a:prstGeom prst="rect">
            <a:avLst/>
          </a:prstGeom>
        </p:spPr>
        <p:txBody>
          <a:bodyPr lIns="73140" tIns="0" rIns="0" bIns="0">
            <a:noAutofit/>
          </a:bodyPr>
          <a:lstStyle>
            <a:lvl1pPr marL="411392" indent="-411392">
              <a:buClr>
                <a:schemeClr val="accent4"/>
              </a:buClr>
              <a:buSzPct val="100000"/>
              <a:buFont typeface="Wingdings" pitchFamily="2" charset="2"/>
              <a:buChar char="§"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46096" indent="-292086" defTabSz="53973">
              <a:buClr>
                <a:schemeClr val="accent4"/>
              </a:buClr>
              <a:buSzPct val="100000"/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12797" indent="-323834">
              <a:buClr>
                <a:schemeClr val="accent4"/>
              </a:buClr>
              <a:buSzPct val="100000"/>
              <a:buFont typeface="Wingdings" pitchFamily="2" charset="2"/>
              <a:buChar char="§"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85047" indent="-323902">
              <a:buClr>
                <a:schemeClr val="accent4"/>
              </a:buClr>
              <a:buSzPct val="100000"/>
              <a:buFont typeface="Wingdings" pitchFamily="2" charset="2"/>
              <a:buChar char="§"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89700" indent="-287912">
              <a:buClr>
                <a:schemeClr val="accent4"/>
              </a:buClr>
              <a:buSzPct val="100000"/>
              <a:buFont typeface="Wingdings" pitchFamily="2" charset="2"/>
              <a:buChar char="§"/>
              <a:defRPr sz="1700" b="0">
                <a:latin typeface="Artifakt ElementOfc"/>
                <a:cs typeface="Artifakt ElementOfc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5170714" y="1170386"/>
            <a:ext cx="3516086" cy="330636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5170886" y="4476751"/>
            <a:ext cx="3515915" cy="268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7F7F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Photo credit</a:t>
            </a:r>
          </a:p>
        </p:txBody>
      </p:sp>
    </p:spTree>
    <p:extLst>
      <p:ext uri="{BB962C8B-B14F-4D97-AF65-F5344CB8AC3E}">
        <p14:creationId xmlns:p14="http://schemas.microsoft.com/office/powerpoint/2010/main" val="45203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000" b="1" i="0" baseline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9184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254530" y="4638303"/>
            <a:ext cx="8682436" cy="4501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50" b="0" i="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Autodesk and the Autodesk logo are registered trademarks or trademarks of Autodesk, Inc., and/or its subsidiaries and/or affiliates in the USA and/or other countries. All other brand names, product names, or</a:t>
            </a:r>
            <a:r>
              <a:rPr lang="en-US" sz="650" b="0" i="0" baseline="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" b="0" i="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trademarks belong to their respective holders. Autodesk reserves the right to alter product and services offerings, and specifications and pricing at any time without notice, and is</a:t>
            </a:r>
            <a:r>
              <a:rPr lang="en-US" sz="650" b="0" i="0" baseline="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" b="0" i="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responsible for typographical or graphical errors that may appear in this document.</a:t>
            </a:r>
          </a:p>
          <a:p>
            <a:pPr marL="0" marR="0" indent="0" algn="l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" b="0" i="0" baseline="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Autodesk. All rights reserved.</a:t>
            </a:r>
          </a:p>
          <a:p>
            <a:pPr>
              <a:lnSpc>
                <a:spcPct val="100000"/>
              </a:lnSpc>
            </a:pPr>
            <a:endParaRPr lang="en-US" sz="650" b="0" i="0" dirty="0" smtClean="0">
              <a:solidFill>
                <a:schemeClr val="bg2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32" y="1477922"/>
            <a:ext cx="6292492" cy="202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17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0F6AFF1-E16E-4362-9514-AEFEC5583FCD}" type="datetimeFigureOut">
              <a:rPr lang="ru-RU" smtClean="0"/>
              <a:t>16.06.17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B68CE99-AE35-4DE3-AE99-BEEC3F6F9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39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259" y="192028"/>
            <a:ext cx="8266176" cy="747172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259" y="1131570"/>
            <a:ext cx="8266176" cy="3531870"/>
          </a:xfrm>
          <a:prstGeom prst="rect">
            <a:avLst/>
          </a:prstGeom>
        </p:spPr>
        <p:txBody>
          <a:bodyPr lIns="91431" tIns="45715" rIns="91431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6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2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6" y="205983"/>
            <a:ext cx="8229600" cy="857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25">
                <a:solidFill>
                  <a:srgbClr val="1B58A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457208" y="1063231"/>
            <a:ext cx="4040187" cy="35754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21278" indent="-265049">
              <a:buClr>
                <a:schemeClr val="accent4"/>
              </a:buClr>
              <a:buSzPct val="100000"/>
              <a:buFont typeface="Wingdings" charset="2"/>
              <a:buChar char="§"/>
              <a:defRPr sz="2425" b="0"/>
            </a:lvl1pPr>
            <a:lvl2pPr marL="696101" indent="-240955">
              <a:buClr>
                <a:schemeClr val="accent4"/>
              </a:buClr>
              <a:buSzPct val="100000"/>
              <a:buFont typeface="Wingdings" charset="2"/>
              <a:buChar char="§"/>
              <a:defRPr sz="1898" b="0">
                <a:solidFill>
                  <a:schemeClr val="tx1"/>
                </a:solidFill>
              </a:defRPr>
            </a:lvl2pPr>
            <a:lvl3pPr marL="1070924" indent="-216859">
              <a:buClr>
                <a:schemeClr val="accent4"/>
              </a:buClr>
              <a:buSzPct val="100000"/>
              <a:buFont typeface="Wingdings" charset="2"/>
              <a:buChar char="§"/>
              <a:defRPr sz="1634" b="0"/>
            </a:lvl3pPr>
            <a:lvl4pPr marL="1499294" indent="-192764">
              <a:buClr>
                <a:schemeClr val="accent4"/>
              </a:buClr>
              <a:buSzPct val="100000"/>
              <a:buFont typeface="Wingdings" charset="2"/>
              <a:buChar char="§"/>
              <a:defRPr sz="1423" b="0"/>
            </a:lvl4pPr>
            <a:lvl5pPr marL="1927662" indent="-168667">
              <a:buClr>
                <a:schemeClr val="accent4"/>
              </a:buClr>
              <a:buSzPct val="100000"/>
              <a:buFont typeface="Wingdings" charset="2"/>
              <a:buChar char="§"/>
              <a:defRPr sz="1265" b="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4646620" y="1063233"/>
            <a:ext cx="4040187" cy="35754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21278" indent="-265049">
              <a:buClr>
                <a:schemeClr val="accent4"/>
              </a:buClr>
              <a:buSzPct val="100000"/>
              <a:buFont typeface="Wingdings" charset="2"/>
              <a:buChar char="§"/>
              <a:defRPr sz="2425" b="0"/>
            </a:lvl1pPr>
            <a:lvl2pPr marL="696101" indent="-240955">
              <a:buClr>
                <a:schemeClr val="accent4"/>
              </a:buClr>
              <a:buSzPct val="100000"/>
              <a:buFont typeface="Wingdings" charset="2"/>
              <a:buChar char="§"/>
              <a:defRPr sz="1898" b="0">
                <a:solidFill>
                  <a:schemeClr val="tx1"/>
                </a:solidFill>
              </a:defRPr>
            </a:lvl2pPr>
            <a:lvl3pPr marL="1070924" indent="-216859">
              <a:buClr>
                <a:schemeClr val="accent4"/>
              </a:buClr>
              <a:buSzPct val="100000"/>
              <a:buFont typeface="Wingdings" charset="2"/>
              <a:buChar char="§"/>
              <a:defRPr sz="1634" b="0"/>
            </a:lvl3pPr>
            <a:lvl4pPr marL="1499294" indent="-192764">
              <a:buClr>
                <a:schemeClr val="accent4"/>
              </a:buClr>
              <a:buSzPct val="100000"/>
              <a:buFont typeface="Wingdings" charset="2"/>
              <a:buChar char="§"/>
              <a:defRPr sz="1423" b="0"/>
            </a:lvl4pPr>
            <a:lvl5pPr marL="1927662" indent="-168667">
              <a:buClr>
                <a:schemeClr val="accent4"/>
              </a:buClr>
              <a:buSzPct val="100000"/>
              <a:buFont typeface="Wingdings" charset="2"/>
              <a:buChar char="§"/>
              <a:defRPr sz="1265" b="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2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46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1" r:id="rId3"/>
    <p:sldLayoutId id="2147483725" r:id="rId4"/>
    <p:sldLayoutId id="2147483724" r:id="rId5"/>
    <p:sldLayoutId id="2147483726" r:id="rId6"/>
    <p:sldLayoutId id="2147483727" r:id="rId7"/>
    <p:sldLayoutId id="2147483728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tifakt ElementOfc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tifakt ElementOfc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tifakt ElementOfc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tifakt ElementOfc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tifakt ElementOfc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tifakt ElementOfc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Андрей Жуков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Autodesk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III </a:t>
            </a:r>
            <a:r>
              <a:rPr lang="ru-RU" dirty="0" smtClean="0"/>
              <a:t>Международный форум </a:t>
            </a:r>
            <a:r>
              <a:rPr lang="ru-RU" dirty="0"/>
              <a:t>«Инновации в дорожном строительстве»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Проектирование </a:t>
            </a:r>
            <a:r>
              <a:rPr lang="ru-RU" dirty="0"/>
              <a:t>дорог с использованием BIM-технологий </a:t>
            </a:r>
            <a:r>
              <a:rPr lang="ru-RU" dirty="0" err="1" smtClean="0"/>
              <a:t>Autodesk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786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/>
          </p:cNvSpPr>
          <p:nvPr/>
        </p:nvSpPr>
        <p:spPr>
          <a:xfrm>
            <a:off x="430833" y="847304"/>
            <a:ext cx="3831985" cy="519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dirty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Использование </a:t>
            </a:r>
            <a:r>
              <a:rPr lang="en-US" sz="2000" dirty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Civil 3D</a:t>
            </a:r>
            <a:endParaRPr lang="ru-RU" sz="2000" dirty="0">
              <a:solidFill>
                <a:schemeClr val="accent4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361960" y="805351"/>
            <a:ext cx="4720496" cy="9396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Использование оптимизации коридора </a:t>
            </a:r>
            <a:r>
              <a:rPr lang="en-US" sz="2000" dirty="0" err="1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Infraworks</a:t>
            </a:r>
            <a:endParaRPr lang="ru-RU" sz="2000" dirty="0">
              <a:solidFill>
                <a:schemeClr val="accent4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3059" y="1275172"/>
            <a:ext cx="4013521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Wingdings" charset="2"/>
              <a:buChar char="§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Трассирование – 8ч/вариант</a:t>
            </a:r>
          </a:p>
          <a:p>
            <a:pPr marL="342900" indent="-342900">
              <a:buClr>
                <a:srgbClr val="0070C0"/>
              </a:buClr>
              <a:buFont typeface="Wingdings" charset="2"/>
              <a:buChar char="§"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70C0"/>
              </a:buClr>
              <a:buFont typeface="Wingdings" charset="2"/>
              <a:buChar char="§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Ручная оптимизация продольного    профиля – 4ч/вариант</a:t>
            </a:r>
          </a:p>
          <a:p>
            <a:pPr marL="342900" indent="-342900">
              <a:buClr>
                <a:srgbClr val="0070C0"/>
              </a:buClr>
              <a:buFont typeface="Wingdings" charset="2"/>
              <a:buChar char="§"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70C0"/>
              </a:buClr>
              <a:buFont typeface="Wingdings" charset="2"/>
              <a:buChar char="§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Корректировка с коридором – 6 ч/вариант</a:t>
            </a:r>
          </a:p>
          <a:p>
            <a:pPr marL="342900" indent="-342900">
              <a:buClr>
                <a:srgbClr val="0070C0"/>
              </a:buClr>
              <a:buFont typeface="Wingdings" charset="2"/>
              <a:buChar char="§"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70C0"/>
              </a:buClr>
              <a:buFont typeface="Wingdings" charset="2"/>
              <a:buChar char="§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ИТОГО: 18 ч/вариант х 5 = 90 часов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1935375"/>
            <a:ext cx="4506441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Wingdings" charset="2"/>
              <a:buChar char="§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стиля поперечного профиля – 30 мин</a:t>
            </a:r>
          </a:p>
          <a:p>
            <a:pPr marL="342900" indent="-342900">
              <a:buClr>
                <a:srgbClr val="0070C0"/>
              </a:buClr>
              <a:buFont typeface="Wingdings" charset="2"/>
              <a:buChar char="§"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70C0"/>
              </a:buClr>
              <a:buFont typeface="Wingdings" charset="2"/>
              <a:buChar char="§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Автоматическая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оптимизация коридора – 40 мин</a:t>
            </a:r>
          </a:p>
          <a:p>
            <a:pPr marL="342900" indent="-342900">
              <a:buClr>
                <a:srgbClr val="0070C0"/>
              </a:buClr>
              <a:buFont typeface="Wingdings" charset="2"/>
              <a:buChar char="§"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70C0"/>
              </a:buClr>
              <a:buFont typeface="Wingdings" charset="2"/>
              <a:buChar char="§"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70C0"/>
              </a:buClr>
              <a:buFont typeface="Wingdings" charset="2"/>
              <a:buChar char="§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ИТОГО: 40 мин х 5 ≈ 3,5 часа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</a:t>
            </a:r>
            <a:r>
              <a:rPr lang="ru-RU" dirty="0"/>
              <a:t>роста производительности </a:t>
            </a:r>
            <a:r>
              <a:rPr lang="ru-RU" dirty="0" smtClean="0"/>
              <a:t>труда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350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824259"/>
            <a:ext cx="8583725" cy="1223743"/>
          </a:xfrm>
        </p:spPr>
        <p:txBody>
          <a:bodyPr anchor="ctr"/>
          <a:lstStyle/>
          <a:p>
            <a:r>
              <a:rPr lang="ru-RU" dirty="0" smtClean="0"/>
              <a:t>Согласование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15707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36" y="142043"/>
            <a:ext cx="6889879" cy="4872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9912" y="394226"/>
            <a:ext cx="6503916" cy="535401"/>
          </a:xfrm>
          <a:prstGeom prst="rect">
            <a:avLst/>
          </a:prstGeom>
          <a:solidFill>
            <a:schemeClr val="tx1"/>
          </a:solidFill>
        </p:spPr>
        <p:txBody>
          <a:bodyPr wrap="square" lIns="48195" tIns="24097" rIns="48195" bIns="24097" rtlCol="0">
            <a:spAutoFit/>
          </a:bodyPr>
          <a:lstStyle/>
          <a:p>
            <a:pPr algn="ctr"/>
            <a:r>
              <a:rPr lang="ru-RU" sz="3163" dirty="0">
                <a:solidFill>
                  <a:schemeClr val="bg1"/>
                </a:solidFill>
              </a:rPr>
              <a:t>Как нагляднее показать проект?</a:t>
            </a:r>
            <a:endParaRPr lang="en-US" sz="31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6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63" tIns="34281" rIns="68563" bIns="34281"/>
          <a:lstStyle/>
          <a:p>
            <a:r>
              <a:rPr lang="en-US" dirty="0"/>
              <a:t>Autodesk </a:t>
            </a:r>
            <a:r>
              <a:rPr lang="en-US" dirty="0" err="1" smtClean="0"/>
              <a:t>Infraworks</a:t>
            </a:r>
            <a:r>
              <a:rPr lang="en-US" dirty="0" smtClean="0"/>
              <a:t> </a:t>
            </a:r>
            <a:r>
              <a:rPr lang="en-US" dirty="0"/>
              <a:t>360 </a:t>
            </a:r>
            <a:r>
              <a:rPr lang="ru-RU" dirty="0" smtClean="0"/>
              <a:t>для </a:t>
            </a:r>
            <a:r>
              <a:rPr lang="en-US" dirty="0" smtClean="0"/>
              <a:t>Web</a:t>
            </a:r>
            <a:endParaRPr lang="en-US" sz="1634" i="1" dirty="0">
              <a:solidFill>
                <a:srgbClr val="00B0F0"/>
              </a:solidFill>
            </a:endParaRPr>
          </a:p>
        </p:txBody>
      </p:sp>
      <p:pic>
        <p:nvPicPr>
          <p:cNvPr id="2052" name="Picture 4" descr="C:\Users\zhukova\AppData\Local\Temp\SNAGHTMLe528d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844" y="1178962"/>
            <a:ext cx="5141826" cy="36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zhukova\AppData\Local\Temp\SNAGHTMLd17d9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99" y="856552"/>
            <a:ext cx="6859116" cy="428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89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Проектирование на основе </a:t>
            </a:r>
            <a:r>
              <a:rPr lang="en-US" dirty="0" smtClean="0"/>
              <a:t>BIM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72862" y="1227723"/>
            <a:ext cx="3897297" cy="3575461"/>
          </a:xfrm>
          <a:prstGeom prst="rect">
            <a:avLst/>
          </a:prstGeom>
        </p:spPr>
        <p:txBody>
          <a:bodyPr lIns="0" tIns="0" rIns="0" bIns="0">
            <a:normAutofit fontScale="25000" lnSpcReduction="20000"/>
          </a:bodyPr>
          <a:lstStyle>
            <a:lvl1pPr marL="609404" indent="-502749" algn="l" defTabSz="812537" rtl="0" eaLnBrk="1" latinLnBrk="0" hangingPunct="1">
              <a:spcBef>
                <a:spcPts val="0"/>
              </a:spcBef>
              <a:buClr>
                <a:schemeClr val="accent4"/>
              </a:buClr>
              <a:buSzPct val="100000"/>
              <a:buFont typeface="Wingdings" charset="2"/>
              <a:buChar char="§"/>
              <a:defRPr sz="4600" b="0" i="0" kern="1200" baseline="0">
                <a:solidFill>
                  <a:schemeClr val="tx1"/>
                </a:solidFill>
                <a:latin typeface="Frutiger Next LT W1G"/>
                <a:ea typeface="+mn-ea"/>
                <a:cs typeface="Frutiger Next LT W1G"/>
              </a:defRPr>
            </a:lvl1pPr>
            <a:lvl2pPr marL="1320373" indent="-457046" algn="l" defTabSz="812537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 charset="2"/>
              <a:buChar char="§"/>
              <a:defRPr sz="3600" b="0" i="0" kern="1200">
                <a:solidFill>
                  <a:schemeClr val="tx1"/>
                </a:solidFill>
                <a:latin typeface="Frutiger Next LT W1G"/>
                <a:ea typeface="+mn-ea"/>
                <a:cs typeface="Frutiger Next LT W1G"/>
              </a:defRPr>
            </a:lvl2pPr>
            <a:lvl3pPr marL="2031342" indent="-411341" algn="l" defTabSz="812537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 charset="2"/>
              <a:buChar char="§"/>
              <a:defRPr sz="3100" b="0" i="0" kern="1200">
                <a:solidFill>
                  <a:schemeClr val="tx1"/>
                </a:solidFill>
                <a:latin typeface="Frutiger Next LT W1G"/>
                <a:ea typeface="+mn-ea"/>
                <a:cs typeface="Frutiger Next LT W1G"/>
              </a:defRPr>
            </a:lvl3pPr>
            <a:lvl4pPr marL="2843880" indent="-365637" algn="l" defTabSz="812537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 charset="2"/>
              <a:buChar char="§"/>
              <a:defRPr sz="2700" b="0" i="0" kern="1200">
                <a:solidFill>
                  <a:schemeClr val="tx1"/>
                </a:solidFill>
                <a:latin typeface="Frutiger Next LT W1G"/>
                <a:ea typeface="+mn-ea"/>
                <a:cs typeface="Frutiger Next LT W1G"/>
              </a:defRPr>
            </a:lvl4pPr>
            <a:lvl5pPr marL="3656415" indent="-319929" algn="l" defTabSz="812537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Frutiger Next LT W1G"/>
                <a:ea typeface="+mn-ea"/>
                <a:cs typeface="Frutiger Next LT W1G"/>
              </a:defRPr>
            </a:lvl5pPr>
            <a:lvl6pPr marL="4468947" indent="-406268" algn="l" defTabSz="8125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1488" indent="-406268" algn="l" defTabSz="8125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4020" indent="-406268" algn="l" defTabSz="8125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6559" indent="-406268" algn="l" defTabSz="8125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  <a:buFont typeface="Wingdings" pitchFamily="2" charset="2"/>
              <a:buChar char="§"/>
            </a:pPr>
            <a:r>
              <a:rPr lang="ru-RU" sz="8000" dirty="0">
                <a:latin typeface="+mn-lt"/>
                <a:cs typeface="Arial" charset="0"/>
              </a:rPr>
              <a:t>До 30</a:t>
            </a:r>
            <a:r>
              <a:rPr lang="en-US" sz="8000" dirty="0">
                <a:latin typeface="+mn-lt"/>
                <a:cs typeface="Arial" charset="0"/>
              </a:rPr>
              <a:t>% </a:t>
            </a:r>
            <a:r>
              <a:rPr lang="ru-RU" sz="8000" dirty="0">
                <a:latin typeface="+mn-lt"/>
                <a:cs typeface="Arial" charset="0"/>
              </a:rPr>
              <a:t>проектной модели из стадии </a:t>
            </a:r>
            <a:r>
              <a:rPr lang="ru-RU" sz="8000" dirty="0" err="1">
                <a:latin typeface="+mn-lt"/>
                <a:cs typeface="Arial" charset="0"/>
              </a:rPr>
              <a:t>предпроект</a:t>
            </a:r>
            <a:endParaRPr lang="en-GB" sz="8000" dirty="0">
              <a:latin typeface="+mn-lt"/>
              <a:cs typeface="Arial" charset="0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§"/>
            </a:pPr>
            <a:r>
              <a:rPr lang="ru-RU" sz="8000" dirty="0">
                <a:latin typeface="+mn-lt"/>
                <a:cs typeface="Arial" charset="0"/>
              </a:rPr>
              <a:t>Динамическая модель</a:t>
            </a:r>
            <a:endParaRPr lang="en-GB" sz="8000" dirty="0">
              <a:latin typeface="+mn-lt"/>
              <a:cs typeface="Arial" charset="0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§"/>
            </a:pPr>
            <a:r>
              <a:rPr lang="ru-RU" sz="8000" dirty="0">
                <a:latin typeface="+mn-lt"/>
                <a:cs typeface="Arial" charset="0"/>
              </a:rPr>
              <a:t>Оптимизация объемов земляных работ</a:t>
            </a:r>
            <a:endParaRPr lang="en-GB" sz="8000" dirty="0">
              <a:latin typeface="+mn-lt"/>
              <a:cs typeface="Arial" charset="0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§"/>
            </a:pPr>
            <a:r>
              <a:rPr lang="ru-RU" sz="8000" dirty="0">
                <a:latin typeface="+mn-lt"/>
                <a:cs typeface="Arial" charset="0"/>
              </a:rPr>
              <a:t>Автоматизированное получение чертежей с модели</a:t>
            </a:r>
            <a:endParaRPr lang="en-US" sz="8000" dirty="0">
              <a:latin typeface="+mn-lt"/>
              <a:cs typeface="Arial" charset="0"/>
            </a:endParaRPr>
          </a:p>
          <a:p>
            <a:pPr marL="62735" indent="0">
              <a:buNone/>
            </a:pPr>
            <a:endParaRPr lang="en-US" sz="1845" dirty="0">
              <a:latin typeface="+mn-lt"/>
              <a:cs typeface="+mn-cs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b="25517"/>
          <a:stretch>
            <a:fillRect/>
          </a:stretch>
        </p:blipFill>
        <p:spPr bwMode="auto">
          <a:xfrm>
            <a:off x="4270159" y="1042958"/>
            <a:ext cx="4003697" cy="309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081010" y="4185926"/>
            <a:ext cx="2381993" cy="85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516" tIns="38257" rIns="76516" bIns="3825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1687" b="1" dirty="0">
                <a:solidFill>
                  <a:srgbClr val="DE7878"/>
                </a:solidFill>
                <a:latin typeface="ScriptC" pitchFamily="2" charset="0"/>
                <a:cs typeface="ScriptC" pitchFamily="2" charset="0"/>
              </a:rPr>
              <a:t>Двигая мышью,         вы перемещаете дорогу.</a:t>
            </a:r>
          </a:p>
        </p:txBody>
      </p:sp>
    </p:spTree>
    <p:extLst>
      <p:ext uri="{BB962C8B-B14F-4D97-AF65-F5344CB8AC3E}">
        <p14:creationId xmlns:p14="http://schemas.microsoft.com/office/powerpoint/2010/main" val="1227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824259"/>
            <a:ext cx="8583725" cy="1223743"/>
          </a:xfrm>
        </p:spPr>
        <p:txBody>
          <a:bodyPr anchor="ctr"/>
          <a:lstStyle/>
          <a:p>
            <a:r>
              <a:rPr lang="ru-RU" sz="3000" dirty="0" smtClean="0"/>
              <a:t>Строительство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637225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Планирование строительства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7"/>
          </p:nvPr>
        </p:nvSpPr>
        <p:spPr>
          <a:xfrm>
            <a:off x="457205" y="1169988"/>
            <a:ext cx="4233128" cy="3575462"/>
          </a:xfrm>
        </p:spPr>
        <p:txBody>
          <a:bodyPr/>
          <a:lstStyle/>
          <a:p>
            <a:r>
              <a:rPr lang="ru-RU" sz="2000" dirty="0">
                <a:latin typeface="+mn-lt"/>
              </a:rPr>
              <a:t>Создание/подключение графиков строительных работ</a:t>
            </a:r>
          </a:p>
          <a:p>
            <a:r>
              <a:rPr lang="ru-RU" sz="2000" dirty="0">
                <a:latin typeface="+mn-lt"/>
              </a:rPr>
              <a:t>Ввод данных о стоимости материалов и работ</a:t>
            </a:r>
          </a:p>
          <a:p>
            <a:r>
              <a:rPr lang="ru-RU" sz="2000" dirty="0">
                <a:latin typeface="+mn-lt"/>
              </a:rPr>
              <a:t>Симуляция процесса строительства</a:t>
            </a:r>
          </a:p>
          <a:p>
            <a:r>
              <a:rPr lang="ru-RU" sz="2000" dirty="0">
                <a:latin typeface="+mn-lt"/>
              </a:rPr>
              <a:t>Сокращение сроков строительства за счет оптимизации графика работ</a:t>
            </a:r>
            <a:endParaRPr lang="en-US" sz="2000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8"/>
          </p:nvPr>
        </p:nvSpPr>
        <p:spPr/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333" y="1074818"/>
            <a:ext cx="4195483" cy="19847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333" y="3071114"/>
            <a:ext cx="4195483" cy="200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263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5D </a:t>
            </a:r>
            <a:r>
              <a:rPr lang="ru-RU" dirty="0"/>
              <a:t>моделирование</a:t>
            </a:r>
            <a:r>
              <a:rPr lang="en-US" dirty="0"/>
              <a:t> </a:t>
            </a:r>
            <a:r>
              <a:rPr lang="ru-RU" dirty="0"/>
              <a:t>процесса строительства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>
                <a:latin typeface="+mn-lt"/>
              </a:rPr>
              <a:t>Связь с графиками строительных работ</a:t>
            </a:r>
            <a:endParaRPr lang="en-US" sz="2000" dirty="0">
              <a:latin typeface="+mn-lt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>
                <a:latin typeface="+mn-lt"/>
              </a:rPr>
              <a:t>Моделирование стадий строительства и сноса</a:t>
            </a:r>
            <a:endParaRPr lang="en-US" sz="2000" dirty="0">
              <a:latin typeface="+mn-lt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 err="1">
                <a:latin typeface="+mn-lt"/>
              </a:rPr>
              <a:t>Логистический</a:t>
            </a:r>
            <a:r>
              <a:rPr lang="ru-RU" sz="2000" dirty="0">
                <a:latin typeface="+mn-lt"/>
              </a:rPr>
              <a:t> анализ строительных работ</a:t>
            </a:r>
            <a:endParaRPr lang="en-US" sz="2000" dirty="0">
              <a:latin typeface="+mn-lt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>
                <a:latin typeface="+mn-lt"/>
              </a:rPr>
              <a:t>Планирование условий обеспечения безопасности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>
                <a:latin typeface="+mn-lt"/>
              </a:rPr>
              <a:t>Укрупненный расчет стоимости строительства</a:t>
            </a:r>
            <a:endParaRPr lang="en-US" sz="2000" dirty="0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80215" y="1092691"/>
            <a:ext cx="3740378" cy="313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4830363" y="4332750"/>
            <a:ext cx="2540800" cy="338828"/>
          </a:xfrm>
          <a:prstGeom prst="rect">
            <a:avLst/>
          </a:prstGeom>
        </p:spPr>
        <p:txBody>
          <a:bodyPr/>
          <a:lstStyle>
            <a:lvl1pPr marL="685569" indent="-685569" algn="l" defTabSz="812537" rtl="0" eaLnBrk="1" latinLnBrk="0" hangingPunct="1">
              <a:spcBef>
                <a:spcPts val="0"/>
              </a:spcBef>
              <a:buFont typeface="Wingdings" charset="2"/>
              <a:buChar char="§"/>
              <a:defRPr sz="4600" b="0" i="0" kern="1200" baseline="0">
                <a:solidFill>
                  <a:schemeClr val="tx1"/>
                </a:solidFill>
                <a:latin typeface="Frutiger Next LT W1G"/>
                <a:ea typeface="+mn-ea"/>
                <a:cs typeface="Frutiger Next LT W1G"/>
              </a:defRPr>
            </a:lvl1pPr>
            <a:lvl2pPr marL="1320373" indent="-507836" algn="l" defTabSz="812537" rtl="0" eaLnBrk="1" latinLnBrk="0" hangingPunct="1">
              <a:spcBef>
                <a:spcPct val="20000"/>
              </a:spcBef>
              <a:buFont typeface="Wingdings" charset="2"/>
              <a:buChar char="§"/>
              <a:defRPr sz="3600" b="0" i="0" kern="1200">
                <a:solidFill>
                  <a:schemeClr val="tx1"/>
                </a:solidFill>
                <a:latin typeface="Frutiger Next LT W1G"/>
                <a:ea typeface="+mn-ea"/>
                <a:cs typeface="Frutiger Next LT W1G"/>
              </a:defRPr>
            </a:lvl2pPr>
            <a:lvl3pPr marL="2031342" indent="-406268" algn="l" defTabSz="812537" rtl="0" eaLnBrk="1" latinLnBrk="0" hangingPunct="1">
              <a:spcBef>
                <a:spcPct val="20000"/>
              </a:spcBef>
              <a:buFont typeface="Wingdings" charset="2"/>
              <a:buChar char="§"/>
              <a:defRPr sz="3100" b="0" i="0" kern="1200">
                <a:solidFill>
                  <a:schemeClr val="tx1"/>
                </a:solidFill>
                <a:latin typeface="Frutiger Next LT W1G"/>
                <a:ea typeface="+mn-ea"/>
                <a:cs typeface="Frutiger Next LT W1G"/>
              </a:defRPr>
            </a:lvl3pPr>
            <a:lvl4pPr marL="2843880" indent="-406268" algn="l" defTabSz="812537" rtl="0" eaLnBrk="1" latinLnBrk="0" hangingPunct="1">
              <a:spcBef>
                <a:spcPct val="20000"/>
              </a:spcBef>
              <a:buFont typeface="Wingdings" charset="2"/>
              <a:buChar char="§"/>
              <a:defRPr sz="2700" b="0" i="0" kern="1200">
                <a:solidFill>
                  <a:schemeClr val="tx1"/>
                </a:solidFill>
                <a:latin typeface="Frutiger Next LT W1G"/>
                <a:ea typeface="+mn-ea"/>
                <a:cs typeface="Frutiger Next LT W1G"/>
              </a:defRPr>
            </a:lvl4pPr>
            <a:lvl5pPr marL="3656415" indent="-406268" algn="l" defTabSz="812537" rtl="0" eaLnBrk="1" latinLnBrk="0" hangingPunct="1">
              <a:spcBef>
                <a:spcPct val="20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Frutiger Next LT W1G"/>
                <a:ea typeface="+mn-ea"/>
                <a:cs typeface="Frutiger Next LT W1G"/>
              </a:defRPr>
            </a:lvl5pPr>
            <a:lvl6pPr marL="4468947" indent="-406268" algn="l" defTabSz="8125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1488" indent="-406268" algn="l" defTabSz="8125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4020" indent="-406268" algn="l" defTabSz="8125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6559" indent="-406268" algn="l" defTabSz="8125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265" i="1" dirty="0">
                <a:solidFill>
                  <a:srgbClr val="0070C0"/>
                </a:solidFill>
                <a:latin typeface="+mn-lt"/>
                <a:cs typeface="+mn-cs"/>
              </a:rPr>
              <a:t>Наглядное представление и анализ хода выполнения проекта</a:t>
            </a:r>
            <a:endParaRPr lang="en-US" sz="1265" i="1" dirty="0">
              <a:solidFill>
                <a:srgbClr val="0070C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2540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ridg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8369" y="1063228"/>
            <a:ext cx="4767263" cy="357544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Оптимизации сроков строительства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2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824259"/>
            <a:ext cx="8583725" cy="1223743"/>
          </a:xfrm>
        </p:spPr>
        <p:txBody>
          <a:bodyPr anchor="ctr"/>
          <a:lstStyle/>
          <a:p>
            <a:r>
              <a:rPr lang="ru-RU" sz="3000" smtClean="0"/>
              <a:t>Эксплуатация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392387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5777"/>
          <a:stretch/>
        </p:blipFill>
        <p:spPr bwMode="auto">
          <a:xfrm>
            <a:off x="1142443" y="4"/>
            <a:ext cx="6859116" cy="484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42443" y="15"/>
            <a:ext cx="6859116" cy="478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574" tIns="42784" rIns="85574" bIns="42784" anchor="ctr"/>
          <a:lstStyle/>
          <a:p>
            <a:pPr defTabSz="852283"/>
            <a:endParaRPr lang="en-US" sz="2056" dirty="0">
              <a:solidFill>
                <a:srgbClr val="1B58A8">
                  <a:lumMod val="75000"/>
                </a:srgbClr>
              </a:solidFill>
              <a:cs typeface="Arial" pitchFamily="34" charset="0"/>
            </a:endParaRPr>
          </a:p>
        </p:txBody>
      </p:sp>
      <p:pic>
        <p:nvPicPr>
          <p:cNvPr id="4" name="Picture 2" descr="cen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00349" y="1585914"/>
            <a:ext cx="2912362" cy="120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129776" y="485952"/>
            <a:ext cx="1581428" cy="32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746" tIns="60874" rIns="121746" bIns="60874">
            <a:spAutoFit/>
          </a:bodyPr>
          <a:lstStyle/>
          <a:p>
            <a:pPr defTabSz="854320">
              <a:defRPr/>
            </a:pPr>
            <a:r>
              <a:rPr lang="ru-RU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Эскизный проект</a:t>
            </a:r>
            <a:endParaRPr lang="en-US" sz="1318" dirty="0">
              <a:solidFill>
                <a:srgbClr val="1B58A8">
                  <a:lumMod val="75000"/>
                </a:srgbClr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372064" y="114662"/>
            <a:ext cx="816539" cy="32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746" tIns="60874" rIns="121746" bIns="60874">
            <a:spAutoFit/>
          </a:bodyPr>
          <a:lstStyle/>
          <a:p>
            <a:pPr defTabSz="854320">
              <a:defRPr/>
            </a:pPr>
            <a:r>
              <a:rPr lang="ru-RU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Анализ</a:t>
            </a:r>
            <a:endParaRPr lang="en-US" sz="1318" dirty="0">
              <a:solidFill>
                <a:srgbClr val="1B58A8">
                  <a:lumMod val="75000"/>
                </a:srgbClr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235327" y="572816"/>
            <a:ext cx="2062329" cy="32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746" tIns="60874" rIns="121746" bIns="60874">
            <a:spAutoFit/>
          </a:bodyPr>
          <a:lstStyle/>
          <a:p>
            <a:pPr defTabSz="854320">
              <a:defRPr/>
            </a:pPr>
            <a:r>
              <a:rPr lang="ru-RU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Рабочая документация</a:t>
            </a:r>
            <a:endParaRPr lang="en-US" sz="1318" dirty="0">
              <a:solidFill>
                <a:srgbClr val="1B58A8">
                  <a:lumMod val="75000"/>
                </a:srgbClr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688352" y="2265545"/>
            <a:ext cx="1351109" cy="32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746" tIns="60874" rIns="121746" bIns="60874">
            <a:spAutoFit/>
          </a:bodyPr>
          <a:lstStyle/>
          <a:p>
            <a:pPr defTabSz="854320">
              <a:defRPr/>
            </a:pPr>
            <a:r>
              <a:rPr lang="ru-RU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Производство</a:t>
            </a:r>
            <a:endParaRPr lang="en-US" sz="1318" dirty="0">
              <a:solidFill>
                <a:srgbClr val="1B58A8">
                  <a:lumMod val="75000"/>
                </a:srgbClr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605492" y="3600286"/>
            <a:ext cx="1582310" cy="52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746" tIns="60874" rIns="121746" bIns="60874">
            <a:spAutoFit/>
          </a:bodyPr>
          <a:lstStyle/>
          <a:p>
            <a:pPr algn="ctr" defTabSz="854320">
              <a:defRPr/>
            </a:pPr>
            <a:r>
              <a:rPr lang="ru-RU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Строительство</a:t>
            </a:r>
            <a:r>
              <a:rPr lang="en-US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/>
            </a:r>
            <a:br>
              <a:rPr lang="en-US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</a:br>
            <a:r>
              <a:rPr lang="en-US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4D/5D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143608" y="4114976"/>
            <a:ext cx="1034868" cy="32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746" tIns="60874" rIns="121746" bIns="60874">
            <a:spAutoFit/>
          </a:bodyPr>
          <a:lstStyle/>
          <a:p>
            <a:pPr defTabSz="854320">
              <a:defRPr/>
            </a:pPr>
            <a:r>
              <a:rPr lang="ru-RU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Логистика</a:t>
            </a:r>
            <a:endParaRPr lang="en-US" sz="1318" dirty="0">
              <a:solidFill>
                <a:srgbClr val="1B58A8">
                  <a:lumMod val="75000"/>
                </a:srgbClr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371908" y="4114973"/>
            <a:ext cx="1391440" cy="52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746" tIns="60874" rIns="121746" bIns="60874">
            <a:spAutoFit/>
          </a:bodyPr>
          <a:lstStyle/>
          <a:p>
            <a:pPr defTabSz="854320">
              <a:defRPr/>
            </a:pPr>
            <a:r>
              <a:rPr lang="ru-RU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Эксплуатация </a:t>
            </a:r>
          </a:p>
          <a:p>
            <a:pPr defTabSz="854320">
              <a:defRPr/>
            </a:pPr>
            <a:r>
              <a:rPr lang="ru-RU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и ремонт</a:t>
            </a:r>
            <a:endParaRPr lang="en-US" sz="1318" dirty="0">
              <a:solidFill>
                <a:srgbClr val="1B58A8">
                  <a:lumMod val="75000"/>
                </a:srgbClr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114069" y="4520867"/>
            <a:ext cx="1040703" cy="32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746" tIns="60874" rIns="121746" bIns="60874">
            <a:spAutoFit/>
          </a:bodyPr>
          <a:lstStyle/>
          <a:p>
            <a:pPr defTabSz="854320">
              <a:defRPr/>
            </a:pPr>
            <a:r>
              <a:rPr lang="ru-RU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Демонтаж</a:t>
            </a:r>
            <a:endParaRPr lang="en-US" sz="1318" dirty="0">
              <a:solidFill>
                <a:srgbClr val="1B58A8">
                  <a:lumMod val="75000"/>
                </a:srgbClr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980522" y="3409550"/>
            <a:ext cx="1404007" cy="32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746" tIns="60874" rIns="121746" bIns="60874">
            <a:spAutoFit/>
          </a:bodyPr>
          <a:lstStyle/>
          <a:p>
            <a:pPr defTabSz="854320">
              <a:defRPr/>
            </a:pPr>
            <a:r>
              <a:rPr lang="ru-RU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Реконструкция</a:t>
            </a:r>
            <a:endParaRPr lang="en-US" sz="1318" dirty="0">
              <a:solidFill>
                <a:srgbClr val="1B58A8">
                  <a:lumMod val="75000"/>
                </a:srgbClr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4533818" y="1871897"/>
            <a:ext cx="1374384" cy="7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746" tIns="60874" rIns="121746" bIns="60874">
            <a:spAutoFit/>
          </a:bodyPr>
          <a:lstStyle/>
          <a:p>
            <a:pPr defTabSz="854320">
              <a:lnSpc>
                <a:spcPct val="90000"/>
              </a:lnSpc>
              <a:defRPr/>
            </a:pPr>
            <a:r>
              <a:rPr lang="en-US" sz="4797" b="1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BIM</a:t>
            </a:r>
          </a:p>
        </p:txBody>
      </p:sp>
      <p:pic>
        <p:nvPicPr>
          <p:cNvPr id="16" name="Picture 19" descr="dem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3597" y="3762505"/>
            <a:ext cx="900489" cy="101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0" descr="re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77229" y="2369227"/>
            <a:ext cx="923085" cy="92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1" descr="op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029" y="2743326"/>
            <a:ext cx="928106" cy="108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2" descr="conlogistic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7436" y="2791015"/>
            <a:ext cx="1005100" cy="9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3" descr="constructio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0330" y="2529073"/>
            <a:ext cx="1101342" cy="91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4" descr="fabricatio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5707" y="1363289"/>
            <a:ext cx="827681" cy="110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5" descr="documentatio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10623" y="859486"/>
            <a:ext cx="713027" cy="50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6" descr="analys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51538" y="247735"/>
            <a:ext cx="425138" cy="90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7" descr="detaileddesig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71515" y="259440"/>
            <a:ext cx="1015142" cy="97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8" descr="conceptualdesig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02365" y="718897"/>
            <a:ext cx="1005100" cy="73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9" descr="programmi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83878" y="1673774"/>
            <a:ext cx="887099" cy="81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3983650" y="1201331"/>
            <a:ext cx="1345754" cy="240377"/>
          </a:xfrm>
          <a:prstGeom prst="rect">
            <a:avLst/>
          </a:prstGeom>
          <a:noFill/>
          <a:effectLst/>
        </p:spPr>
        <p:txBody>
          <a:bodyPr wrap="square" lIns="85652" tIns="42826" rIns="85652" bIns="42826" rtlCol="0">
            <a:spAutoFit/>
          </a:bodyPr>
          <a:lstStyle/>
          <a:p>
            <a:pPr defTabSz="855188"/>
            <a:r>
              <a:rPr lang="ru-RU" sz="1000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ВИЗУАЛИЗАЦИЯ</a:t>
            </a:r>
            <a:endParaRPr lang="ru-RU" sz="1318" dirty="0">
              <a:solidFill>
                <a:srgbClr val="1B58A8">
                  <a:lumMod val="75000"/>
                </a:srgbClr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14120" y="1409506"/>
            <a:ext cx="1234987" cy="52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746" tIns="60874" rIns="121746" bIns="60874">
            <a:spAutoFit/>
          </a:bodyPr>
          <a:lstStyle/>
          <a:p>
            <a:pPr defTabSz="854320">
              <a:defRPr/>
            </a:pPr>
            <a:r>
              <a:rPr lang="ru-RU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Техническое</a:t>
            </a:r>
          </a:p>
          <a:p>
            <a:pPr defTabSz="854320">
              <a:defRPr/>
            </a:pPr>
            <a:r>
              <a:rPr lang="ru-RU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 задание</a:t>
            </a:r>
            <a:endParaRPr lang="en-US" sz="1318" dirty="0">
              <a:solidFill>
                <a:srgbClr val="1B58A8">
                  <a:lumMod val="75000"/>
                </a:srgbClr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052824" y="100586"/>
            <a:ext cx="803971" cy="32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746" tIns="60874" rIns="121746" bIns="60874">
            <a:spAutoFit/>
          </a:bodyPr>
          <a:lstStyle/>
          <a:p>
            <a:pPr defTabSz="854320">
              <a:defRPr/>
            </a:pPr>
            <a:r>
              <a:rPr lang="ru-RU" sz="1318" dirty="0">
                <a:solidFill>
                  <a:srgbClr val="1B58A8">
                    <a:lumMod val="75000"/>
                  </a:srgbClr>
                </a:solidFill>
                <a:ea typeface="ＭＳ Ｐゴシック" pitchFamily="34" charset="-128"/>
                <a:cs typeface="Arial" pitchFamily="34" charset="0"/>
              </a:rPr>
              <a:t>Проект</a:t>
            </a:r>
            <a:endParaRPr lang="en-US" sz="1318" dirty="0">
              <a:solidFill>
                <a:srgbClr val="1B58A8">
                  <a:lumMod val="75000"/>
                </a:srgbClr>
              </a:solidFill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83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7" grpId="0"/>
      <p:bldP spid="28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design-gis-convert-mod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71" y="1185467"/>
            <a:ext cx="2460917" cy="20553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Industry_model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71" y="3206055"/>
            <a:ext cx="2460917" cy="18353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>
                <a:cs typeface="Arial" charset="0"/>
              </a:rPr>
              <a:t>Прямое подключение к различным источникам данных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>
                <a:cs typeface="Arial" charset="0"/>
              </a:rPr>
              <a:t>Преобразование систем координат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>
                <a:cs typeface="Arial" charset="0"/>
              </a:rPr>
              <a:t>ГИС-анализ для планирования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>
                <a:cs typeface="Arial" charset="0"/>
              </a:rPr>
              <a:t>Оформление карт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>
                <a:cs typeface="Arial" charset="0"/>
              </a:rPr>
              <a:t>Подготовка данных для проектирования</a:t>
            </a:r>
            <a:endParaRPr lang="en-US" sz="2000" dirty="0">
              <a:cs typeface="Arial" charset="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>
                <a:cs typeface="Arial" charset="0"/>
              </a:rPr>
              <a:t>Публикация карт в сети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>
                <a:cs typeface="Arial" charset="0"/>
              </a:rPr>
              <a:t>Поддержка мобильных устройств</a:t>
            </a:r>
            <a:endParaRPr lang="en-US" sz="2000" dirty="0">
              <a:cs typeface="Arial" charset="0"/>
            </a:endParaRPr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ym typeface="Arial" pitchFamily="34" charset="0"/>
              </a:rPr>
              <a:t>Планирование</a:t>
            </a:r>
            <a:r>
              <a:rPr lang="ru-RU" dirty="0">
                <a:sym typeface="Arial" pitchFamily="34" charset="0"/>
              </a:rPr>
              <a:t>, анализ</a:t>
            </a:r>
            <a:r>
              <a:rPr lang="en-US" dirty="0">
                <a:sym typeface="Arial" pitchFamily="34" charset="0"/>
              </a:rPr>
              <a:t> </a:t>
            </a:r>
            <a:r>
              <a:rPr lang="ru-RU" dirty="0">
                <a:sym typeface="Arial" pitchFamily="34" charset="0"/>
              </a:rPr>
              <a:t>и управление </a:t>
            </a:r>
            <a:r>
              <a:rPr lang="ru-RU" dirty="0" smtClean="0">
                <a:sym typeface="Arial" pitchFamily="34" charset="0"/>
              </a:rPr>
              <a:t>инфраструктурой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18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InfraWorks</a:t>
            </a:r>
            <a:r>
              <a:rPr lang="en-US" dirty="0"/>
              <a:t> 360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ru-RU" dirty="0"/>
              <a:t>Мобильные приложения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42" y="1388576"/>
            <a:ext cx="6859116" cy="270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1770" y="908581"/>
            <a:ext cx="3154319" cy="454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48" tIns="42823" rIns="85648" bIns="42823" rtlCol="0" anchor="ctr"/>
          <a:lstStyle/>
          <a:p>
            <a:pPr algn="ctr" defTabSz="534966"/>
            <a:endParaRPr lang="en-US" sz="2056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4289" y="3641102"/>
            <a:ext cx="3940715" cy="454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48" tIns="42823" rIns="85648" bIns="42823" rtlCol="0" anchor="ctr"/>
          <a:lstStyle/>
          <a:p>
            <a:pPr algn="ctr" defTabSz="534966"/>
            <a:endParaRPr lang="en-US" sz="2056" dirty="0">
              <a:solidFill>
                <a:srgbClr val="FFFF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6953">
            <a:off x="4802164" y="1795144"/>
            <a:ext cx="1119061" cy="1852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http://rack.0.mshcdn.com/media/ZgkyMDEyLzEyLzA0L2Y0LzVjaXRpZXNiZW5lLmFJNi5qcGcKcAl0aHVtYgk5NTB4NTM0IwplCWpwZw/fedf0528/361/5-cities-benefiting-from-mobile-apps-64c6ef03a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13783" y="4095477"/>
            <a:ext cx="807338" cy="7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6391">
            <a:off x="1242595" y="1203580"/>
            <a:ext cx="2891054" cy="2398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2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на местности с </a:t>
            </a:r>
            <a:r>
              <a:rPr lang="en-US" dirty="0" err="1" smtClean="0"/>
              <a:t>InfraWorks</a:t>
            </a:r>
            <a:r>
              <a:rPr lang="en-US" dirty="0" smtClean="0"/>
              <a:t> 360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/>
              <a:t>Доступ к данным объекта на местности</a:t>
            </a:r>
            <a:endParaRPr lang="en-US" sz="2000" dirty="0"/>
          </a:p>
          <a:p>
            <a:pPr marL="597335" lvl="1" indent="-180699">
              <a:buFont typeface="Wingdings" pitchFamily="2" charset="2"/>
              <a:buChar char="§"/>
            </a:pPr>
            <a:r>
              <a:rPr lang="en-US" sz="1600" dirty="0"/>
              <a:t>2D </a:t>
            </a:r>
            <a:r>
              <a:rPr lang="ru-RU" sz="1600" dirty="0"/>
              <a:t>картографические виды моделей </a:t>
            </a:r>
            <a:r>
              <a:rPr lang="en-US" sz="1600" dirty="0" err="1"/>
              <a:t>InfraWorks</a:t>
            </a:r>
            <a:r>
              <a:rPr lang="en-US" sz="1600" dirty="0"/>
              <a:t> 360</a:t>
            </a:r>
          </a:p>
          <a:p>
            <a:pPr marL="597335" lvl="1" indent="-180699">
              <a:buFont typeface="Wingdings" pitchFamily="2" charset="2"/>
              <a:buChar char="§"/>
            </a:pPr>
            <a:r>
              <a:rPr lang="ru-RU" sz="1600" dirty="0"/>
              <a:t>Определение местоположения объектов на местности</a:t>
            </a:r>
            <a:endParaRPr lang="en-US" sz="1600" dirty="0"/>
          </a:p>
          <a:p>
            <a:pPr marL="597335" lvl="1" indent="-180699">
              <a:buFont typeface="Wingdings" pitchFamily="2" charset="2"/>
              <a:buChar char="§"/>
            </a:pPr>
            <a:r>
              <a:rPr lang="ru-RU" sz="1600" dirty="0"/>
              <a:t>Быстрый поиск данных, связанных с объектов</a:t>
            </a:r>
            <a:endParaRPr lang="en-US" sz="1600" dirty="0"/>
          </a:p>
          <a:p>
            <a:pPr marL="597335" lvl="1" indent="-180699">
              <a:buFont typeface="Wingdings" pitchFamily="2" charset="2"/>
              <a:buChar char="§"/>
            </a:pPr>
            <a:r>
              <a:rPr lang="ru-RU" sz="1600" dirty="0"/>
              <a:t>Просмотр данных без использования исходного </a:t>
            </a:r>
            <a:r>
              <a:rPr lang="ru-RU" sz="1600" dirty="0" smtClean="0"/>
              <a:t>приложения</a:t>
            </a:r>
            <a:endParaRPr lang="en-US" sz="2000" dirty="0"/>
          </a:p>
          <a:p>
            <a:pPr marL="0" indent="0">
              <a:buNone/>
            </a:pPr>
            <a:r>
              <a:rPr lang="ru-RU" sz="2000" dirty="0"/>
              <a:t>Ввод данных об объекте </a:t>
            </a:r>
            <a:endParaRPr lang="en-US" sz="2000" dirty="0"/>
          </a:p>
          <a:p>
            <a:pPr marL="597335" lvl="1" indent="-180699">
              <a:buFont typeface="Wingdings" pitchFamily="2" charset="2"/>
              <a:buChar char="§"/>
            </a:pPr>
            <a:r>
              <a:rPr lang="ru-RU" sz="1600" dirty="0"/>
              <a:t>Взаимодействие с коллегами в реальном времени</a:t>
            </a:r>
          </a:p>
          <a:p>
            <a:pPr marL="597335" lvl="1" indent="-180699">
              <a:buFont typeface="Wingdings" pitchFamily="2" charset="2"/>
              <a:buChar char="§"/>
            </a:pPr>
            <a:r>
              <a:rPr lang="ru-RU" sz="1600" dirty="0"/>
              <a:t>Ввод </a:t>
            </a:r>
            <a:r>
              <a:rPr lang="ru-RU" sz="1600" dirty="0" err="1"/>
              <a:t>геопривязанных</a:t>
            </a:r>
            <a:r>
              <a:rPr lang="ru-RU" sz="1600" dirty="0"/>
              <a:t> данных об объекте</a:t>
            </a:r>
            <a:r>
              <a:rPr lang="en-US" sz="1600" dirty="0"/>
              <a:t>  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520" y="744547"/>
            <a:ext cx="2977829" cy="197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521" y="2810224"/>
            <a:ext cx="2977828" cy="198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6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8748" y="323484"/>
            <a:ext cx="4611862" cy="422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saundeje\Box Sync\AIW 360 Manage PO-UX Iteration\App Mockups\Navibar closed and creat global comment(no sector)_0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02" y="-124640"/>
            <a:ext cx="5612509" cy="491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aundeje\Box Sync\AIW 360 Manage PO-UX Iteration\App Mockups\current location marke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402" y="2343854"/>
            <a:ext cx="132866" cy="158439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29" y="4284217"/>
            <a:ext cx="160725" cy="18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1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02862" y="313619"/>
            <a:ext cx="5006009" cy="437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saundeje\Box Sync\AIW 360 Manage PO-UX Iteration\Frame\AssetInspectionversio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614" y="-73361"/>
            <a:ext cx="5612509" cy="508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9605" y="560076"/>
            <a:ext cx="4601746" cy="399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96967" y="560076"/>
            <a:ext cx="840096" cy="399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992242" y="2543325"/>
            <a:ext cx="825568" cy="169821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139700">
              <a:srgbClr val="FFC00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184" tIns="24093" rIns="48184" bIns="24093" rtlCol="0" anchor="ctr"/>
          <a:lstStyle/>
          <a:p>
            <a:pPr algn="ctr" defTabSz="428330"/>
            <a:endParaRPr lang="en-US" sz="712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 rot="13501407">
            <a:off x="4866802" y="2250296"/>
            <a:ext cx="1093383" cy="956002"/>
            <a:chOff x="5423009" y="2397761"/>
            <a:chExt cx="2209524" cy="2438096"/>
          </a:xfrm>
        </p:grpSpPr>
        <p:pic>
          <p:nvPicPr>
            <p:cNvPr id="7" name="Picture 2" descr="C:\Users\saundeje\Box Sync\AIW 360 Manage PO-UX Iteration\App Mockups\Filed of view_darker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79884">
              <a:off x="5308723" y="2512047"/>
              <a:ext cx="2438096" cy="2209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4" name="Picture 4" descr="C:\Users\saundeje\Box Sync\AIW 360 Manage PO-UX Iteration\App Mockups\icon_sewer drains_cluster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5383" y="4137094"/>
              <a:ext cx="304775" cy="30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:\Users\saundeje\Box Sync\AIW 360 Manage PO-UX Iteration\App Mockups\icon_sewer drains_cluster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9510" y="3183524"/>
              <a:ext cx="304775" cy="30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1142442" y="4256921"/>
            <a:ext cx="6859116" cy="3357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  <a:alpha val="90000"/>
                </a:schemeClr>
              </a:gs>
              <a:gs pos="100000">
                <a:schemeClr val="accent1">
                  <a:tint val="15000"/>
                  <a:satMod val="350000"/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8184" tIns="24093" rIns="48184" bIns="24093" rtlCol="0" anchor="ctr"/>
          <a:lstStyle/>
          <a:p>
            <a:pPr algn="ctr"/>
            <a:r>
              <a:rPr lang="ru-RU" sz="1400" b="1" dirty="0"/>
              <a:t>Настраиваемые</a:t>
            </a:r>
            <a:r>
              <a:rPr lang="ru-RU" sz="712" b="1" dirty="0"/>
              <a:t> </a:t>
            </a:r>
            <a:r>
              <a:rPr lang="ru-RU" sz="1400" b="1" dirty="0"/>
              <a:t>инструменты просмотра и формирования отчетов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730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undeje\Box Sync\AIW 360 Manage PO-UX Iteration\App Mockups\Navibar closed and creat global comment(no sector)_0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910" y="-115155"/>
            <a:ext cx="5612509" cy="502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7326" y="504302"/>
            <a:ext cx="4604853" cy="392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3364" y="508784"/>
            <a:ext cx="837290" cy="392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62543" y="4259077"/>
            <a:ext cx="6803072" cy="3357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  <a:alpha val="90000"/>
                </a:schemeClr>
              </a:gs>
              <a:gs pos="100000">
                <a:schemeClr val="accent1">
                  <a:tint val="15000"/>
                  <a:satMod val="350000"/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8184" tIns="24093" rIns="48184" bIns="24093" rtlCol="0" anchor="ctr"/>
          <a:lstStyle/>
          <a:p>
            <a:pPr algn="ctr"/>
            <a:r>
              <a:rPr lang="ru-RU" sz="1400" b="1" dirty="0"/>
              <a:t>Использование основанных на правилах чек-листов для контроля состояния объекта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761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undeje\Box Sync\AIW 360 Manage PO-UX Iteration\App Mockups\Navibar closed and creat global comment(no sector)_0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910" y="-115156"/>
            <a:ext cx="5612509" cy="525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7326" y="504303"/>
            <a:ext cx="4604853" cy="410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3364" y="508785"/>
            <a:ext cx="837290" cy="410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294030" y="1582457"/>
            <a:ext cx="244618" cy="221308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139700">
              <a:srgbClr val="FFC00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184" tIns="24093" rIns="48184" bIns="24093" rtlCol="0" anchor="ctr"/>
          <a:lstStyle/>
          <a:p>
            <a:pPr algn="ctr" defTabSz="428330"/>
            <a:endParaRPr lang="en-US" sz="712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24426" y="819281"/>
            <a:ext cx="127484" cy="99472"/>
          </a:xfrm>
          <a:prstGeom prst="roundRect">
            <a:avLst/>
          </a:prstGeom>
          <a:solidFill>
            <a:schemeClr val="accent4">
              <a:alpha val="44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48184" tIns="24093" rIns="48184" bIns="24093" rtlCol="0" anchor="ctr"/>
          <a:lstStyle/>
          <a:p>
            <a:pPr algn="ctr" defTabSz="428330"/>
            <a:endParaRPr lang="en-US" sz="712">
              <a:solidFill>
                <a:srgbClr val="FFFF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24426" y="1262940"/>
            <a:ext cx="127484" cy="99472"/>
          </a:xfrm>
          <a:prstGeom prst="roundRect">
            <a:avLst/>
          </a:prstGeom>
          <a:solidFill>
            <a:schemeClr val="accent4">
              <a:alpha val="44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48184" tIns="24093" rIns="48184" bIns="24093" rtlCol="0" anchor="ctr"/>
          <a:lstStyle/>
          <a:p>
            <a:pPr algn="ctr" defTabSz="428330"/>
            <a:endParaRPr lang="en-US" sz="712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238882" y="1476288"/>
            <a:ext cx="127484" cy="99472"/>
          </a:xfrm>
          <a:prstGeom prst="roundRect">
            <a:avLst/>
          </a:prstGeom>
          <a:solidFill>
            <a:schemeClr val="accent4">
              <a:alpha val="44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48184" tIns="24093" rIns="48184" bIns="24093" rtlCol="0" anchor="ctr"/>
          <a:lstStyle/>
          <a:p>
            <a:pPr algn="ctr" defTabSz="428330"/>
            <a:endParaRPr lang="en-US" sz="712">
              <a:solidFill>
                <a:srgbClr val="FFFF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3276" y="781394"/>
            <a:ext cx="1140805" cy="160055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340261" y="1620900"/>
            <a:ext cx="137982" cy="14330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184" tIns="24093" rIns="48184" bIns="24093" rtlCol="0" anchor="ctr"/>
          <a:lstStyle/>
          <a:p>
            <a:pPr algn="ctr" defTabSz="428330"/>
            <a:endParaRPr lang="en-US" sz="712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>
            <a:stCxn id="13" idx="1"/>
          </p:cNvCxnSpPr>
          <p:nvPr/>
        </p:nvCxnSpPr>
        <p:spPr>
          <a:xfrm flipH="1">
            <a:off x="3704082" y="1692554"/>
            <a:ext cx="1636179" cy="31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63277" y="961147"/>
            <a:ext cx="1140805" cy="405677"/>
          </a:xfrm>
          <a:prstGeom prst="rect">
            <a:avLst/>
          </a:prstGeom>
          <a:solidFill>
            <a:schemeClr val="bg1"/>
          </a:solidFill>
        </p:spPr>
        <p:txBody>
          <a:bodyPr wrap="square" lIns="48184" tIns="24093" rIns="48184" bIns="24093" rtlCol="0">
            <a:spAutoFit/>
          </a:bodyPr>
          <a:lstStyle/>
          <a:p>
            <a:pPr defTabSz="428330"/>
            <a:r>
              <a:rPr lang="en-US" sz="580" b="1" dirty="0">
                <a:solidFill>
                  <a:srgbClr val="000000"/>
                </a:solidFill>
              </a:rPr>
              <a:t>Sign shows wear and is marked to the point that may be hard for drivers to read.  Recommend replacement.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63276" y="1366814"/>
            <a:ext cx="1140805" cy="7881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184" tIns="24093" rIns="48184" bIns="24093" rtlCol="0" anchor="ctr"/>
          <a:lstStyle/>
          <a:p>
            <a:pPr algn="ctr" defTabSz="428330"/>
            <a:endParaRPr lang="en-US" sz="712">
              <a:solidFill>
                <a:srgbClr val="FFFFFF"/>
              </a:solidFill>
            </a:endParaRPr>
          </a:p>
        </p:txBody>
      </p:sp>
      <p:pic>
        <p:nvPicPr>
          <p:cNvPr id="17" name="Picture 2" descr="http://cache3.asset-cache.net/gc/200343563-001-bullet-holes-in-stop-sign-close-up-gettyimages.jpg?v=1&amp;c=IWSAsset&amp;k=2&amp;d=r3zbDSo6m%2FOvU0EHlezCRKAOUaGyUIL1vmIGjJM%2B3%2FM%3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769" y="1385540"/>
            <a:ext cx="886442" cy="75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2442" y="4447523"/>
            <a:ext cx="6859116" cy="3357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  <a:alpha val="90000"/>
                </a:schemeClr>
              </a:gs>
              <a:gs pos="100000">
                <a:schemeClr val="accent1">
                  <a:tint val="15000"/>
                  <a:satMod val="350000"/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8184" tIns="24093" rIns="48184" bIns="24093" rtlCol="0" anchor="ctr"/>
          <a:lstStyle/>
          <a:p>
            <a:pPr algn="ctr"/>
            <a:r>
              <a:rPr lang="ru-RU" sz="1400" b="1" dirty="0"/>
              <a:t>Фиксация проблем на местности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8812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824259"/>
            <a:ext cx="8583725" cy="1223743"/>
          </a:xfrm>
        </p:spPr>
        <p:txBody>
          <a:bodyPr anchor="ctr"/>
          <a:lstStyle/>
          <a:p>
            <a:r>
              <a:rPr lang="en-US" dirty="0" smtClean="0"/>
              <a:t>BIM-</a:t>
            </a:r>
            <a:r>
              <a:rPr lang="ru-RU" dirty="0" smtClean="0"/>
              <a:t>стандарт. Инфраструктура. Версия 2.0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78170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1" y="1169987"/>
            <a:ext cx="5537127" cy="3468705"/>
          </a:xfrm>
        </p:spPr>
        <p:txBody>
          <a:bodyPr/>
          <a:lstStyle/>
          <a:p>
            <a:r>
              <a:rPr lang="ru-RU" sz="2000" dirty="0" smtClean="0"/>
              <a:t>Методика и порядок планирования </a:t>
            </a:r>
            <a:r>
              <a:rPr lang="en-US" sz="2000" dirty="0" smtClean="0"/>
              <a:t>BIM </a:t>
            </a:r>
            <a:r>
              <a:rPr lang="ru-RU" sz="2000" dirty="0" smtClean="0"/>
              <a:t>проекта</a:t>
            </a:r>
          </a:p>
          <a:p>
            <a:pPr lvl="1"/>
            <a:r>
              <a:rPr lang="ru-RU" sz="1800" dirty="0"/>
              <a:t>Задачи и способы применения BIM в инфраструктурных </a:t>
            </a:r>
            <a:r>
              <a:rPr lang="ru-RU" sz="1800" dirty="0" smtClean="0"/>
              <a:t>проектах</a:t>
            </a:r>
          </a:p>
          <a:p>
            <a:pPr lvl="1"/>
            <a:r>
              <a:rPr lang="ru-RU" sz="1800" dirty="0"/>
              <a:t>Уровни проработки</a:t>
            </a:r>
            <a:endParaRPr lang="ru-RU" sz="1800" dirty="0" smtClean="0"/>
          </a:p>
          <a:p>
            <a:pPr lvl="1"/>
            <a:r>
              <a:rPr lang="ru-RU" sz="1800" dirty="0" smtClean="0"/>
              <a:t>Документ «Информационные требования заказчика»</a:t>
            </a:r>
          </a:p>
          <a:p>
            <a:pPr lvl="1"/>
            <a:r>
              <a:rPr lang="ru-RU" sz="1800" dirty="0"/>
              <a:t>Методика планирования процесса реализации </a:t>
            </a:r>
            <a:r>
              <a:rPr lang="ru-RU" sz="1800" dirty="0" smtClean="0"/>
              <a:t>BIM-проекта</a:t>
            </a:r>
          </a:p>
          <a:p>
            <a:pPr lvl="1"/>
            <a:r>
              <a:rPr lang="ru-RU" sz="1800" dirty="0"/>
              <a:t>Документ «План реализации BIM-проекта</a:t>
            </a:r>
            <a:r>
              <a:rPr lang="ru-RU" sz="1800" dirty="0" smtClean="0"/>
              <a:t>»</a:t>
            </a:r>
          </a:p>
          <a:p>
            <a:pPr lvl="1"/>
            <a:r>
              <a:rPr lang="ru-RU" sz="1800" dirty="0"/>
              <a:t>Роли и обязанности участников </a:t>
            </a:r>
            <a:r>
              <a:rPr lang="ru-RU" sz="1800" dirty="0" smtClean="0"/>
              <a:t>проекта</a:t>
            </a:r>
          </a:p>
          <a:p>
            <a:pPr lvl="1"/>
            <a:r>
              <a:rPr lang="ru-RU" sz="1800" dirty="0"/>
              <a:t>Особенности реализации инфраструктурного </a:t>
            </a:r>
            <a:r>
              <a:rPr lang="ru-RU" sz="1800" dirty="0" smtClean="0"/>
              <a:t>BIM-проекта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ru-RU" dirty="0" smtClean="0"/>
              <a:t>Платформенно-независимый материал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28" y="1063625"/>
            <a:ext cx="2692472" cy="378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94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1" y="1169987"/>
            <a:ext cx="5537127" cy="3468705"/>
          </a:xfrm>
        </p:spPr>
        <p:txBody>
          <a:bodyPr/>
          <a:lstStyle/>
          <a:p>
            <a:r>
              <a:rPr lang="ru-RU" sz="2000" dirty="0" smtClean="0"/>
              <a:t>Реализация </a:t>
            </a:r>
            <a:r>
              <a:rPr lang="en-US" sz="2000" dirty="0" smtClean="0"/>
              <a:t>BIM-</a:t>
            </a:r>
            <a:r>
              <a:rPr lang="ru-RU" sz="2000" dirty="0" smtClean="0"/>
              <a:t>проекта с применением решений </a:t>
            </a:r>
            <a:r>
              <a:rPr lang="en-US" sz="2000" dirty="0" smtClean="0"/>
              <a:t>Autodesk</a:t>
            </a:r>
          </a:p>
          <a:p>
            <a:pPr lvl="1"/>
            <a:r>
              <a:rPr lang="ru-RU" sz="1800" dirty="0"/>
              <a:t>Схемы программного </a:t>
            </a:r>
            <a:r>
              <a:rPr lang="ru-RU" sz="1800" dirty="0" smtClean="0"/>
              <a:t>взаимодействия</a:t>
            </a:r>
            <a:endParaRPr lang="en-US" sz="1800" dirty="0"/>
          </a:p>
          <a:p>
            <a:pPr lvl="1"/>
            <a:r>
              <a:rPr lang="ru-RU" sz="1800" dirty="0" smtClean="0"/>
              <a:t>Форматы </a:t>
            </a:r>
            <a:r>
              <a:rPr lang="ru-RU" sz="1800" dirty="0"/>
              <a:t>обмена </a:t>
            </a:r>
            <a:r>
              <a:rPr lang="ru-RU" sz="1800" dirty="0" smtClean="0"/>
              <a:t>данными</a:t>
            </a:r>
            <a:endParaRPr lang="en-US" sz="1800" dirty="0" smtClean="0"/>
          </a:p>
          <a:p>
            <a:pPr lvl="1"/>
            <a:r>
              <a:rPr lang="ru-RU" sz="1800" dirty="0"/>
              <a:t>Подготовка исходных </a:t>
            </a:r>
            <a:r>
              <a:rPr lang="ru-RU" sz="1800" dirty="0" smtClean="0"/>
              <a:t>данных</a:t>
            </a:r>
            <a:endParaRPr lang="en-US" sz="1800" dirty="0" smtClean="0"/>
          </a:p>
          <a:p>
            <a:pPr lvl="1"/>
            <a:r>
              <a:rPr lang="ru-RU" sz="1800" dirty="0"/>
              <a:t>Рекомендации по моделированию в </a:t>
            </a:r>
            <a:r>
              <a:rPr lang="ru-RU" sz="1800" dirty="0" err="1"/>
              <a:t>Autodesk</a:t>
            </a:r>
            <a:r>
              <a:rPr lang="ru-RU" sz="1800" dirty="0"/>
              <a:t> </a:t>
            </a:r>
            <a:r>
              <a:rPr lang="ru-RU" sz="1800" dirty="0" err="1" smtClean="0"/>
              <a:t>Infraworks</a:t>
            </a:r>
            <a:endParaRPr lang="en-US" sz="1800" dirty="0" smtClean="0"/>
          </a:p>
          <a:p>
            <a:pPr lvl="1"/>
            <a:r>
              <a:rPr lang="ru-RU" sz="1800" dirty="0"/>
              <a:t>Рекомендации по моделированию в </a:t>
            </a:r>
            <a:r>
              <a:rPr lang="ru-RU" sz="1800" dirty="0" err="1"/>
              <a:t>AutoCAD</a:t>
            </a:r>
            <a:r>
              <a:rPr lang="ru-RU" sz="1800" dirty="0"/>
              <a:t> </a:t>
            </a:r>
            <a:r>
              <a:rPr lang="ru-RU" sz="1800" dirty="0" err="1"/>
              <a:t>Civil</a:t>
            </a:r>
            <a:r>
              <a:rPr lang="ru-RU" sz="1800" dirty="0"/>
              <a:t> </a:t>
            </a:r>
            <a:r>
              <a:rPr lang="ru-RU" sz="1800" dirty="0" smtClean="0"/>
              <a:t>3D</a:t>
            </a:r>
            <a:endParaRPr lang="en-US" sz="1800" dirty="0" smtClean="0"/>
          </a:p>
          <a:p>
            <a:pPr lvl="1"/>
            <a:r>
              <a:rPr lang="ru-RU" sz="1800" dirty="0"/>
              <a:t>Рекомендации по использованию </a:t>
            </a:r>
            <a:r>
              <a:rPr lang="ru-RU" sz="1800" dirty="0" err="1"/>
              <a:t>Autodesk</a:t>
            </a:r>
            <a:r>
              <a:rPr lang="ru-RU" sz="1800" dirty="0"/>
              <a:t> </a:t>
            </a:r>
            <a:r>
              <a:rPr lang="ru-RU" sz="1800" dirty="0" err="1" smtClean="0"/>
              <a:t>Revit</a:t>
            </a:r>
            <a:endParaRPr lang="en-US" sz="1800" dirty="0" smtClean="0"/>
          </a:p>
          <a:p>
            <a:pPr lvl="1"/>
            <a:r>
              <a:rPr lang="ru-RU" sz="1800" dirty="0"/>
              <a:t>Рекомендации по использованию </a:t>
            </a:r>
            <a:r>
              <a:rPr lang="ru-RU" sz="1800" dirty="0" err="1"/>
              <a:t>Autodesk</a:t>
            </a:r>
            <a:r>
              <a:rPr lang="ru-RU" sz="1800" dirty="0"/>
              <a:t> </a:t>
            </a:r>
            <a:r>
              <a:rPr lang="ru-RU" sz="1800" dirty="0" err="1" smtClean="0"/>
              <a:t>Navisworks</a:t>
            </a:r>
            <a:endParaRPr lang="en-US" sz="1800" dirty="0" smtClean="0"/>
          </a:p>
          <a:p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Программно-технический материал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28" y="1063625"/>
            <a:ext cx="2692472" cy="378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96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824259"/>
            <a:ext cx="8583725" cy="1223743"/>
          </a:xfrm>
        </p:spPr>
        <p:txBody>
          <a:bodyPr anchor="ctr"/>
          <a:lstStyle/>
          <a:p>
            <a:r>
              <a:rPr lang="ru-RU" dirty="0" smtClean="0"/>
              <a:t>Проектирование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93828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1" y="1169987"/>
            <a:ext cx="5537127" cy="3468705"/>
          </a:xfrm>
        </p:spPr>
        <p:txBody>
          <a:bodyPr/>
          <a:lstStyle/>
          <a:p>
            <a:r>
              <a:rPr lang="ru-RU" dirty="0"/>
              <a:t>Базовая спецификация LOD для объектов </a:t>
            </a:r>
            <a:r>
              <a:rPr lang="ru-RU" dirty="0" smtClean="0"/>
              <a:t>инфраструктуры</a:t>
            </a:r>
            <a:endParaRPr lang="en-US" dirty="0" smtClean="0"/>
          </a:p>
          <a:p>
            <a:r>
              <a:rPr lang="ru-RU" dirty="0"/>
              <a:t>Шаблон Плана реализации </a:t>
            </a:r>
            <a:r>
              <a:rPr lang="ru-RU" dirty="0" smtClean="0"/>
              <a:t>BIM-проекта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28" y="1063625"/>
            <a:ext cx="2692472" cy="378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98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1" y="1169987"/>
            <a:ext cx="5537127" cy="3468705"/>
          </a:xfrm>
        </p:spPr>
        <p:txBody>
          <a:bodyPr/>
          <a:lstStyle/>
          <a:p>
            <a:r>
              <a:rPr lang="ru-RU" dirty="0" smtClean="0"/>
              <a:t>Представлен на </a:t>
            </a:r>
            <a:r>
              <a:rPr lang="ru-RU" dirty="0" smtClean="0"/>
              <a:t>круглом </a:t>
            </a:r>
            <a:r>
              <a:rPr lang="ru-RU" dirty="0" smtClean="0"/>
              <a:t>столе на </a:t>
            </a:r>
            <a:r>
              <a:rPr lang="en-US" dirty="0" smtClean="0"/>
              <a:t>BIM </a:t>
            </a:r>
            <a:r>
              <a:rPr lang="ru-RU" dirty="0" smtClean="0"/>
              <a:t>конгрессе 6 июня 2017 года</a:t>
            </a:r>
            <a:endParaRPr lang="en-US" dirty="0" smtClean="0"/>
          </a:p>
          <a:p>
            <a:r>
              <a:rPr lang="ru-RU" dirty="0" smtClean="0"/>
              <a:t>Запись круглого стола доступна на канале </a:t>
            </a:r>
            <a:r>
              <a:rPr lang="en-US" dirty="0" smtClean="0"/>
              <a:t>Autodesk (YouTube)</a:t>
            </a: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Обсуждение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28" y="1063625"/>
            <a:ext cx="2692472" cy="378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33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15" y="0"/>
            <a:ext cx="88395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1285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615778" cy="857250"/>
          </a:xfrm>
        </p:spPr>
        <p:txBody>
          <a:bodyPr/>
          <a:lstStyle/>
          <a:p>
            <a:r>
              <a:rPr lang="ru-RU" dirty="0" smtClean="0"/>
              <a:t>Подготовка существующей инфраструктуры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" t="1427" r="696"/>
          <a:stretch/>
        </p:blipFill>
        <p:spPr>
          <a:xfrm>
            <a:off x="4222751" y="1277197"/>
            <a:ext cx="4838699" cy="37780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2" r="827"/>
          <a:stretch/>
        </p:blipFill>
        <p:spPr>
          <a:xfrm>
            <a:off x="92321" y="1273432"/>
            <a:ext cx="4038108" cy="37657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095" y="557852"/>
            <a:ext cx="394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Выбор и выделение необходимой зоны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1539" y="557852"/>
            <a:ext cx="3421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Полученная модель в файле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063053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Данные по дорогам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44" y="1337982"/>
            <a:ext cx="7190963" cy="365354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7"/>
          </p:nvPr>
        </p:nvSpPr>
        <p:spPr>
          <a:xfrm>
            <a:off x="457205" y="1169988"/>
            <a:ext cx="4397502" cy="1883930"/>
          </a:xfrm>
          <a:solidFill>
            <a:schemeClr val="bg1"/>
          </a:solidFill>
        </p:spPr>
        <p:txBody>
          <a:bodyPr/>
          <a:lstStyle/>
          <a:p>
            <a:r>
              <a:rPr lang="ru-RU" dirty="0" smtClean="0"/>
              <a:t>Российские стандарты проектирования</a:t>
            </a:r>
          </a:p>
          <a:p>
            <a:r>
              <a:rPr lang="ru-RU" dirty="0" smtClean="0"/>
              <a:t>Библиотеки конструкций дорог</a:t>
            </a:r>
          </a:p>
          <a:p>
            <a:r>
              <a:rPr lang="ru-RU" dirty="0" smtClean="0"/>
              <a:t>Критерии оптимизации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6112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09" y="904124"/>
            <a:ext cx="6632764" cy="31655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5072" y="904124"/>
            <a:ext cx="2188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Выделение запрещенных зон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680036" y="1226676"/>
            <a:ext cx="4367462" cy="6682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365835" y="1894974"/>
            <a:ext cx="4145329" cy="1705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18989" y="4211800"/>
            <a:ext cx="3634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Трассирование с обязательными точками</a:t>
            </a:r>
          </a:p>
        </p:txBody>
      </p:sp>
      <p:cxnSp>
        <p:nvCxnSpPr>
          <p:cNvPr id="14" name="Прямая со стрелкой 13"/>
          <p:cNvCxnSpPr>
            <a:stCxn id="13" idx="0"/>
          </p:cNvCxnSpPr>
          <p:nvPr/>
        </p:nvCxnSpPr>
        <p:spPr>
          <a:xfrm flipH="1" flipV="1">
            <a:off x="2382254" y="2081370"/>
            <a:ext cx="853872" cy="21304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Оптимизация проектов дорог</a:t>
            </a:r>
          </a:p>
        </p:txBody>
      </p:sp>
    </p:spTree>
    <p:extLst>
      <p:ext uri="{BB962C8B-B14F-4D97-AF65-F5344CB8AC3E}">
        <p14:creationId xmlns:p14="http://schemas.microsoft.com/office/powerpoint/2010/main" val="1349574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t="10936" r="24009" b="6784"/>
          <a:stretch/>
        </p:blipFill>
        <p:spPr>
          <a:xfrm>
            <a:off x="-74814" y="811878"/>
            <a:ext cx="2256935" cy="384909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0" t="12193" r="24709" b="5526"/>
          <a:stretch/>
        </p:blipFill>
        <p:spPr>
          <a:xfrm>
            <a:off x="1674335" y="761998"/>
            <a:ext cx="2265141" cy="3849098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 t="11316" r="24127" b="4824"/>
          <a:stretch/>
        </p:blipFill>
        <p:spPr>
          <a:xfrm>
            <a:off x="3450029" y="761996"/>
            <a:ext cx="2238597" cy="3849099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 t="11813" r="24681" b="6082"/>
          <a:stretch/>
        </p:blipFill>
        <p:spPr>
          <a:xfrm>
            <a:off x="5193821" y="761995"/>
            <a:ext cx="2269982" cy="3849100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9" t="14721" r="24085" b="12647"/>
          <a:stretch/>
        </p:blipFill>
        <p:spPr>
          <a:xfrm>
            <a:off x="6968998" y="761995"/>
            <a:ext cx="2249957" cy="3849101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isometricOffAxis1Right"/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2416116" y="4571740"/>
            <a:ext cx="488145" cy="55399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307" y="4569275"/>
            <a:ext cx="488145" cy="55399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19013" y="4574204"/>
            <a:ext cx="488145" cy="55399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20300" y="4574206"/>
            <a:ext cx="488145" cy="55399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3197" y="4574206"/>
            <a:ext cx="488145" cy="55399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Варианты оптимизации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761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0" y="914258"/>
            <a:ext cx="3965335" cy="1643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145" y="1554201"/>
            <a:ext cx="4015348" cy="1586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6" y="2375263"/>
            <a:ext cx="4001058" cy="1621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8"/>
          <a:stretch/>
        </p:blipFill>
        <p:spPr>
          <a:xfrm>
            <a:off x="5060145" y="2921903"/>
            <a:ext cx="4015348" cy="1434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3"/>
          <a:stretch/>
        </p:blipFill>
        <p:spPr>
          <a:xfrm>
            <a:off x="75817" y="3754727"/>
            <a:ext cx="4043927" cy="14590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7281" y="1312296"/>
            <a:ext cx="4881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5599" y="1981238"/>
            <a:ext cx="4881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33681" y="2796926"/>
            <a:ext cx="4881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3443048"/>
            <a:ext cx="4881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3681" y="4288041"/>
            <a:ext cx="4881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Продольные </a:t>
            </a:r>
            <a:r>
              <a:rPr lang="ru-RU" dirty="0"/>
              <a:t>профили полученных</a:t>
            </a:r>
            <a:br>
              <a:rPr lang="ru-RU" dirty="0"/>
            </a:br>
            <a:r>
              <a:rPr lang="ru-RU" dirty="0"/>
              <a:t> вариантов оптимизации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9144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474305" y="1003611"/>
            <a:ext cx="7429499" cy="401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вариант</a:t>
            </a:r>
            <a:endParaRPr lang="ru-RU" sz="2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190565" y="971961"/>
            <a:ext cx="7429499" cy="401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вариант</a:t>
            </a:r>
            <a:endParaRPr lang="ru-RU" sz="2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048877"/>
              </p:ext>
            </p:extLst>
          </p:nvPr>
        </p:nvGraphicFramePr>
        <p:xfrm>
          <a:off x="444430" y="1345995"/>
          <a:ext cx="4100906" cy="379653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59093">
                  <a:extLst>
                    <a:ext uri="{9D8B030D-6E8A-4147-A177-3AD203B41FA5}">
                      <a16:colId xmlns:a16="http://schemas.microsoft.com/office/drawing/2014/main" xmlns="" val="4279843075"/>
                    </a:ext>
                  </a:extLst>
                </a:gridCol>
                <a:gridCol w="431025">
                  <a:extLst>
                    <a:ext uri="{9D8B030D-6E8A-4147-A177-3AD203B41FA5}">
                      <a16:colId xmlns:a16="http://schemas.microsoft.com/office/drawing/2014/main" xmlns="" val="1538987100"/>
                    </a:ext>
                  </a:extLst>
                </a:gridCol>
                <a:gridCol w="431025">
                  <a:extLst>
                    <a:ext uri="{9D8B030D-6E8A-4147-A177-3AD203B41FA5}">
                      <a16:colId xmlns:a16="http://schemas.microsoft.com/office/drawing/2014/main" xmlns="" val="3129141695"/>
                    </a:ext>
                  </a:extLst>
                </a:gridCol>
                <a:gridCol w="461814">
                  <a:extLst>
                    <a:ext uri="{9D8B030D-6E8A-4147-A177-3AD203B41FA5}">
                      <a16:colId xmlns:a16="http://schemas.microsoft.com/office/drawing/2014/main" xmlns="" val="2798104311"/>
                    </a:ext>
                  </a:extLst>
                </a:gridCol>
                <a:gridCol w="461814">
                  <a:extLst>
                    <a:ext uri="{9D8B030D-6E8A-4147-A177-3AD203B41FA5}">
                      <a16:colId xmlns:a16="http://schemas.microsoft.com/office/drawing/2014/main" xmlns="" val="475237279"/>
                    </a:ext>
                  </a:extLst>
                </a:gridCol>
                <a:gridCol w="1256135">
                  <a:extLst>
                    <a:ext uri="{9D8B030D-6E8A-4147-A177-3AD203B41FA5}">
                      <a16:colId xmlns:a16="http://schemas.microsoft.com/office/drawing/2014/main" xmlns="" val="3989592439"/>
                    </a:ext>
                  </a:extLst>
                </a:gridCol>
              </a:tblGrid>
              <a:tr h="968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объекта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покрытия 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Дополнительная информация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ctr"/>
                </a:tc>
                <a:extLst>
                  <a:ext uri="{0D108BD9-81ED-4DB2-BD59-A6C34878D82A}">
                    <a16:rowId xmlns:a16="http://schemas.microsoft.com/office/drawing/2014/main" xmlns="" val="3725746997"/>
                  </a:ext>
                </a:extLst>
              </a:tr>
              <a:tr h="968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Насыпи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Выемки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Н-В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6042747"/>
                  </a:ext>
                </a:extLst>
              </a:tr>
              <a:tr h="58284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Площадки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площадок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1942392739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176210,4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150308,2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25902,2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13205,31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83510,8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3055199078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202246,9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202244,4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8797,4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76648,8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2937396152"/>
                  </a:ext>
                </a:extLst>
              </a:tr>
              <a:tr h="17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Основная промплощадка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2493796,8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-2493480,2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23165,27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140644,4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2985821299"/>
                  </a:ext>
                </a:extLst>
              </a:tr>
              <a:tr h="17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Промплощадка ОФ и МК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4537013,9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1937628,1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2599385,8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86025,52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486181,7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1825918824"/>
                  </a:ext>
                </a:extLst>
              </a:tr>
              <a:tr h="17457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Дороги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материала покрытия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ctr"/>
                </a:tc>
                <a:extLst>
                  <a:ext uri="{0D108BD9-81ED-4DB2-BD59-A6C34878D82A}">
                    <a16:rowId xmlns:a16="http://schemas.microsoft.com/office/drawing/2014/main" xmlns="" val="978290026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ВС-11 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8728,643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3764,67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4963,973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2152,8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430,6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2998131801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ВС-11 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-1540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71,7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964802938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ВС-11 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5227,9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-1841,9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6019,9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1203,9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4022836066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ВС-11 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8978,1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7542,6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1435,5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9546,4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1909,3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741785292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ВС-12 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1414,4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1414,4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468,7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93,7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1420137912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ВС-12 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1486,9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1486,9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3363877527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ВС-12 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1992,9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1928,7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385,7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2449722827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 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11345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7085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24443,2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4888,6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3429801407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 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2555,7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2361,6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456,2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1807975435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 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7761,7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-7761,7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766,7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153,3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924753481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692063994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 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1651,3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1651,3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429,9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138899952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 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68742,3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8070,3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60672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7969,6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1593,9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2344229104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 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11801,6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-11801,6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596,9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1634037895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 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121798,5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606,8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121191,7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5762,7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1152,5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533681501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В.1 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1157,6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887072418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В.1 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43870,9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43787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22145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4429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2223056189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В.1 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234,675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224,175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32067,6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6413,5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1169316424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В.1 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127901,7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24865,1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103036,6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19769,5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3953,9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3260785515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В.1 до ВС-12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218121,4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300738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-82616,6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64922,5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12984,5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3347724154"/>
                  </a:ext>
                </a:extLst>
              </a:tr>
              <a:tr h="9685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Хвостохранилище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8681171"/>
                  </a:ext>
                </a:extLst>
              </a:tr>
              <a:tr h="17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Вариант 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142127441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142112629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Отметка 315,0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3845287702"/>
                  </a:ext>
                </a:extLst>
              </a:tr>
              <a:tr h="9685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Отводы земель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59213150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ВС-11 и дороги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303712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1856025720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ОПП, ОФ и дороги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1391234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2610280504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ВС-12 и дороги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285196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2587092371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Хвостохранилище и дороги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9494058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1239671234"/>
                  </a:ext>
                </a:extLst>
              </a:tr>
              <a:tr h="968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11474200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3" marR="4433" marT="4433" marB="0" anchor="b"/>
                </a:tc>
                <a:extLst>
                  <a:ext uri="{0D108BD9-81ED-4DB2-BD59-A6C34878D82A}">
                    <a16:rowId xmlns:a16="http://schemas.microsoft.com/office/drawing/2014/main" xmlns="" val="3926089485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641601"/>
              </p:ext>
            </p:extLst>
          </p:nvPr>
        </p:nvGraphicFramePr>
        <p:xfrm>
          <a:off x="4694425" y="1347746"/>
          <a:ext cx="4114801" cy="379575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68011">
                  <a:extLst>
                    <a:ext uri="{9D8B030D-6E8A-4147-A177-3AD203B41FA5}">
                      <a16:colId xmlns:a16="http://schemas.microsoft.com/office/drawing/2014/main" xmlns="" val="1423619474"/>
                    </a:ext>
                  </a:extLst>
                </a:gridCol>
                <a:gridCol w="427406">
                  <a:extLst>
                    <a:ext uri="{9D8B030D-6E8A-4147-A177-3AD203B41FA5}">
                      <a16:colId xmlns:a16="http://schemas.microsoft.com/office/drawing/2014/main" xmlns="" val="3401733013"/>
                    </a:ext>
                  </a:extLst>
                </a:gridCol>
                <a:gridCol w="427406">
                  <a:extLst>
                    <a:ext uri="{9D8B030D-6E8A-4147-A177-3AD203B41FA5}">
                      <a16:colId xmlns:a16="http://schemas.microsoft.com/office/drawing/2014/main" xmlns="" val="2605133018"/>
                    </a:ext>
                  </a:extLst>
                </a:gridCol>
                <a:gridCol w="457934">
                  <a:extLst>
                    <a:ext uri="{9D8B030D-6E8A-4147-A177-3AD203B41FA5}">
                      <a16:colId xmlns:a16="http://schemas.microsoft.com/office/drawing/2014/main" xmlns="" val="4018126675"/>
                    </a:ext>
                  </a:extLst>
                </a:gridCol>
                <a:gridCol w="488463">
                  <a:extLst>
                    <a:ext uri="{9D8B030D-6E8A-4147-A177-3AD203B41FA5}">
                      <a16:colId xmlns:a16="http://schemas.microsoft.com/office/drawing/2014/main" xmlns="" val="2616219215"/>
                    </a:ext>
                  </a:extLst>
                </a:gridCol>
                <a:gridCol w="1245581">
                  <a:extLst>
                    <a:ext uri="{9D8B030D-6E8A-4147-A177-3AD203B41FA5}">
                      <a16:colId xmlns:a16="http://schemas.microsoft.com/office/drawing/2014/main" xmlns="" val="677579608"/>
                    </a:ext>
                  </a:extLst>
                </a:gridCol>
              </a:tblGrid>
              <a:tr h="9868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объекта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покрытия 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Дополнительная информация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ctr"/>
                </a:tc>
                <a:extLst>
                  <a:ext uri="{0D108BD9-81ED-4DB2-BD59-A6C34878D82A}">
                    <a16:rowId xmlns:a16="http://schemas.microsoft.com/office/drawing/2014/main" xmlns="" val="361313869"/>
                  </a:ext>
                </a:extLst>
              </a:tr>
              <a:tr h="115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Насыпи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Выемки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Н-В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0856323"/>
                  </a:ext>
                </a:extLst>
              </a:tr>
              <a:tr h="11554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Площадки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площадок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2563311613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176210,4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150308,2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25902,2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13205,31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83510,8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3865172229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202246,9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202244,4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8797,4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76648,8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1890369887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Основная промплощадка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316,6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2493796,8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-2493480,2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23165,27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140644,4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2733837637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Промплощадка ОФ и МК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4537013,9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1937628,1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2599385,8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86025,52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486181,7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1879721303"/>
                  </a:ext>
                </a:extLst>
              </a:tr>
              <a:tr h="11554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Дороги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материала покрытия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ctr"/>
                </a:tc>
                <a:extLst>
                  <a:ext uri="{0D108BD9-81ED-4DB2-BD59-A6C34878D82A}">
                    <a16:rowId xmlns:a16="http://schemas.microsoft.com/office/drawing/2014/main" xmlns="" val="110021840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ВС-11 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8728,643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3764,67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4963,973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2152,8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3434628722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ВС-11 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-1540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1639511877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ВС-11 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5227,9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-1841,9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6019,9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1203,9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256850565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ВС-11 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8978,1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7542,6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1435,5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9546,4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1909,3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1500101822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ВС-12 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1414,4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1414,4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468,7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1440254002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ВС-12 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1486,9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1486,9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305562734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ВС-12 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1992,9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1928,7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385,7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3886720008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 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11345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7085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24443,2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4888,6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1285719197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 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2555,7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2361,6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456,2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2470911006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 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7761,7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-7761,7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766,7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153,3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4263911156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2117041134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 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1651,3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1651,3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429,9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1743570642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 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68742,3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8070,3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60672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7969,6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1593,9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3910830042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 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11801,6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-11801,6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596,9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3447642004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 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121798,5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606,8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121191,7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5762,7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352386105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В.2 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1633,2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7443,8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1488,8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2429246340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В.2 до ВС-12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72210,1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20387,1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51823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64006,1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12801,2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22061967"/>
                  </a:ext>
                </a:extLst>
              </a:tr>
              <a:tr h="115543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Хвостохранилище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5898222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Вариант 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130466864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130463916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2098292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2703502079"/>
                  </a:ext>
                </a:extLst>
              </a:tr>
              <a:tr h="115543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Отводы земель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6244534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ВС-11 и дороги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303712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5968410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ОПП, ОФ и дороги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1391234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1910828928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ВС-12 и дороги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285196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3211724967"/>
                  </a:ext>
                </a:extLst>
              </a:tr>
              <a:tr h="1152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Хвостохранилище</a:t>
                      </a:r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дороги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2599663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3723152897"/>
                  </a:ext>
                </a:extLst>
              </a:tr>
              <a:tr h="115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4579805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6" marR="4826" marT="4826" marB="0" anchor="b"/>
                </a:tc>
                <a:extLst>
                  <a:ext uri="{0D108BD9-81ED-4DB2-BD59-A6C34878D82A}">
                    <a16:rowId xmlns:a16="http://schemas.microsoft.com/office/drawing/2014/main" xmlns="" val="820116557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1" y="205979"/>
            <a:ext cx="8384958" cy="857250"/>
          </a:xfrm>
        </p:spPr>
        <p:txBody>
          <a:bodyPr/>
          <a:lstStyle/>
          <a:p>
            <a:r>
              <a:rPr lang="ru-RU" dirty="0" smtClean="0"/>
              <a:t>Полученные </a:t>
            </a:r>
            <a:r>
              <a:rPr lang="ru-RU" dirty="0"/>
              <a:t>объемы работ и экономические показатели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101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2016 Autodesk Corporate template 16x9">
  <a:themeElements>
    <a:clrScheme name="Autodesk 2016 Color Them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CC00"/>
      </a:accent1>
      <a:accent2>
        <a:srgbClr val="87BC40"/>
      </a:accent2>
      <a:accent3>
        <a:srgbClr val="32BCAD"/>
      </a:accent3>
      <a:accent4>
        <a:srgbClr val="0696D7"/>
      </a:accent4>
      <a:accent5>
        <a:srgbClr val="007272"/>
      </a:accent5>
      <a:accent6>
        <a:srgbClr val="1858A8"/>
      </a:accent6>
      <a:hlink>
        <a:srgbClr val="007272"/>
      </a:hlink>
      <a:folHlink>
        <a:srgbClr val="007272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6 Autodesk Corporate template 16x9" id="{0243E05B-EDD1-0747-8820-F1041EC6B013}" vid="{D99D46F2-8291-914E-BB22-CB2D5B6E2E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2016 Autodesk Corporate template 16x9</Template>
  <TotalTime>890</TotalTime>
  <Words>1119</Words>
  <Application>Microsoft Macintosh PowerPoint</Application>
  <PresentationFormat>Экран (16:9)</PresentationFormat>
  <Paragraphs>523</Paragraphs>
  <Slides>33</Slides>
  <Notes>14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5" baseType="lpstr">
      <vt:lpstr>Arial CYR</vt:lpstr>
      <vt:lpstr>Artifakt ElementOfc</vt:lpstr>
      <vt:lpstr>Calibri</vt:lpstr>
      <vt:lpstr>Calibri Greek</vt:lpstr>
      <vt:lpstr>Frutiger Next LT W1G</vt:lpstr>
      <vt:lpstr>KievitBL-Light</vt:lpstr>
      <vt:lpstr>ＭＳ Ｐゴシック</vt:lpstr>
      <vt:lpstr>ScriptC</vt:lpstr>
      <vt:lpstr>Times New Roman</vt:lpstr>
      <vt:lpstr>Wingdings</vt:lpstr>
      <vt:lpstr>Arial</vt:lpstr>
      <vt:lpstr>2016 Autodesk Corporate template 16x9</vt:lpstr>
      <vt:lpstr>Проектирование дорог с использованием BIM-технологий Autodesk</vt:lpstr>
      <vt:lpstr>Презентация PowerPoint</vt:lpstr>
      <vt:lpstr>Проектирование</vt:lpstr>
      <vt:lpstr>Подготовка существующей инфраструктуры</vt:lpstr>
      <vt:lpstr>Данные по дорогам</vt:lpstr>
      <vt:lpstr>Оптимизация проектов дорог</vt:lpstr>
      <vt:lpstr>Варианты оптимизации</vt:lpstr>
      <vt:lpstr>Продольные профили полученных  вариантов оптимизации </vt:lpstr>
      <vt:lpstr>Полученные объемы работ и экономические показатели </vt:lpstr>
      <vt:lpstr>Оценка роста производительности труда</vt:lpstr>
      <vt:lpstr>Согласование</vt:lpstr>
      <vt:lpstr>Презентация PowerPoint</vt:lpstr>
      <vt:lpstr>Autodesk Infraworks 360 для Web</vt:lpstr>
      <vt:lpstr>Проектирование на основе BIM</vt:lpstr>
      <vt:lpstr>Строительство</vt:lpstr>
      <vt:lpstr>Планирование строительства</vt:lpstr>
      <vt:lpstr>5D моделирование процесса строительства</vt:lpstr>
      <vt:lpstr>Оптимизации сроков строительства</vt:lpstr>
      <vt:lpstr>Эксплуатация</vt:lpstr>
      <vt:lpstr>Презентация PowerPoint</vt:lpstr>
      <vt:lpstr>InfraWorks 360. Мобильные приложения</vt:lpstr>
      <vt:lpstr>Работа на местности с InfraWorks 360</vt:lpstr>
      <vt:lpstr>Презентация PowerPoint</vt:lpstr>
      <vt:lpstr>Презентация PowerPoint</vt:lpstr>
      <vt:lpstr>Презентация PowerPoint</vt:lpstr>
      <vt:lpstr>Презентация PowerPoint</vt:lpstr>
      <vt:lpstr>BIM-стандарт. Инфраструктура. Версия 2.0</vt:lpstr>
      <vt:lpstr> Платформенно-независимый материал</vt:lpstr>
      <vt:lpstr>Программно-технический материал</vt:lpstr>
      <vt:lpstr>Приложения</vt:lpstr>
      <vt:lpstr>Обсуждение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Andrey Zhukov</cp:lastModifiedBy>
  <cp:revision>172</cp:revision>
  <dcterms:created xsi:type="dcterms:W3CDTF">2016-02-11T23:15:32Z</dcterms:created>
  <dcterms:modified xsi:type="dcterms:W3CDTF">2017-06-16T07:00:17Z</dcterms:modified>
  <cp:category/>
</cp:coreProperties>
</file>