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  <p:sldMasterId id="2147483790" r:id="rId2"/>
    <p:sldMasterId id="2147483821" r:id="rId3"/>
  </p:sldMasterIdLst>
  <p:notesMasterIdLst>
    <p:notesMasterId r:id="rId14"/>
  </p:notesMasterIdLst>
  <p:sldIdLst>
    <p:sldId id="258" r:id="rId4"/>
    <p:sldId id="281" r:id="rId5"/>
    <p:sldId id="297" r:id="rId6"/>
    <p:sldId id="271" r:id="rId7"/>
    <p:sldId id="283" r:id="rId8"/>
    <p:sldId id="290" r:id="rId9"/>
    <p:sldId id="291" r:id="rId10"/>
    <p:sldId id="292" r:id="rId11"/>
    <p:sldId id="262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CD"/>
    <a:srgbClr val="DDDDDD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2C2B0-BF9C-4443-B264-9D7E45A76248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7BD5E-BA46-45A6-9504-2B3518BA7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795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cs typeface="Arial" pitchFamily="34" charset="0"/>
            </a:endParaRP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F9B70AF-46C2-4358-9704-116D49B1EEC7}" type="slidenum">
              <a:rPr lang="ms-MY" altLang="ru-RU" smtClean="0"/>
              <a:pPr/>
              <a:t>2</a:t>
            </a:fld>
            <a:endParaRPr lang="ms-MY" altLang="ru-RU" smtClean="0"/>
          </a:p>
        </p:txBody>
      </p:sp>
    </p:spTree>
    <p:extLst>
      <p:ext uri="{BB962C8B-B14F-4D97-AF65-F5344CB8AC3E}">
        <p14:creationId xmlns:p14="http://schemas.microsoft.com/office/powerpoint/2010/main" val="3889211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cs typeface="Arial" pitchFamily="34" charset="0"/>
            </a:endParaRP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F9B70AF-46C2-4358-9704-116D49B1EEC7}" type="slidenum">
              <a:rPr lang="ms-MY" altLang="ru-RU" smtClean="0"/>
              <a:pPr/>
              <a:t>3</a:t>
            </a:fld>
            <a:endParaRPr lang="ms-MY" altLang="ru-RU" smtClean="0"/>
          </a:p>
        </p:txBody>
      </p:sp>
    </p:spTree>
    <p:extLst>
      <p:ext uri="{BB962C8B-B14F-4D97-AF65-F5344CB8AC3E}">
        <p14:creationId xmlns:p14="http://schemas.microsoft.com/office/powerpoint/2010/main" val="3633645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7BD5E-BA46-45A6-9504-2B3518BA758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251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7BD5E-BA46-45A6-9504-2B3518BA758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251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cs typeface="Arial" pitchFamily="34" charset="0"/>
            </a:endParaRP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F9B70AF-46C2-4358-9704-116D49B1EEC7}" type="slidenum">
              <a:rPr lang="ms-MY" altLang="ru-RU" smtClean="0"/>
              <a:pPr/>
              <a:t>6</a:t>
            </a:fld>
            <a:endParaRPr lang="ms-MY" altLang="ru-RU" smtClean="0"/>
          </a:p>
        </p:txBody>
      </p:sp>
    </p:spTree>
    <p:extLst>
      <p:ext uri="{BB962C8B-B14F-4D97-AF65-F5344CB8AC3E}">
        <p14:creationId xmlns:p14="http://schemas.microsoft.com/office/powerpoint/2010/main" val="2011788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cs typeface="Arial" pitchFamily="34" charset="0"/>
            </a:endParaRP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F9B70AF-46C2-4358-9704-116D49B1EEC7}" type="slidenum">
              <a:rPr lang="ms-MY" altLang="ru-RU" smtClean="0"/>
              <a:pPr/>
              <a:t>7</a:t>
            </a:fld>
            <a:endParaRPr lang="ms-MY" altLang="ru-RU" smtClean="0"/>
          </a:p>
        </p:txBody>
      </p:sp>
    </p:spTree>
    <p:extLst>
      <p:ext uri="{BB962C8B-B14F-4D97-AF65-F5344CB8AC3E}">
        <p14:creationId xmlns:p14="http://schemas.microsoft.com/office/powerpoint/2010/main" val="2171752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cs typeface="Arial" pitchFamily="34" charset="0"/>
            </a:endParaRP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F9B70AF-46C2-4358-9704-116D49B1EEC7}" type="slidenum">
              <a:rPr lang="ms-MY" altLang="ru-RU" smtClean="0"/>
              <a:pPr/>
              <a:t>8</a:t>
            </a:fld>
            <a:endParaRPr lang="ms-MY" altLang="ru-RU" smtClean="0"/>
          </a:p>
        </p:txBody>
      </p:sp>
    </p:spTree>
    <p:extLst>
      <p:ext uri="{BB962C8B-B14F-4D97-AF65-F5344CB8AC3E}">
        <p14:creationId xmlns:p14="http://schemas.microsoft.com/office/powerpoint/2010/main" val="4045807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6839-C720-40AB-8D4B-3AC4D66F2757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E640-259F-489C-A8CA-3509E81B6D37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1" y="0"/>
            <a:ext cx="12192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8" name="Группа 7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Прямоугольный треугольник 8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0" name="Прямоугольный треугольник 9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 baseline="-25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Группа 12"/>
          <p:cNvGrpSpPr>
            <a:grpSpLocks/>
          </p:cNvGrpSpPr>
          <p:nvPr userDrawn="1"/>
        </p:nvGrpSpPr>
        <p:grpSpPr bwMode="auto">
          <a:xfrm>
            <a:off x="1" y="1160463"/>
            <a:ext cx="10274300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6" name="Группа 15"/>
          <p:cNvGrpSpPr/>
          <p:nvPr userDrawn="1"/>
        </p:nvGrpSpPr>
        <p:grpSpPr>
          <a:xfrm>
            <a:off x="-4441" y="-1"/>
            <a:ext cx="12245124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5583239"/>
            <a:ext cx="3456516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197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261737-A207-4C21-BB78-D5A2F7DE7324}" type="datetime1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5074EA-E9B7-4CE8-95B8-03F9E199268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158467"/>
      </p:ext>
    </p:extLst>
  </p:cSld>
  <p:clrMapOvr>
    <a:masterClrMapping/>
  </p:clrMapOvr>
  <p:hf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0475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Inspektion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169CF9"/>
              </a:clrFrom>
              <a:clrTo>
                <a:srgbClr val="169CF9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0984" y="-1082675"/>
            <a:ext cx="13102168" cy="873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/>
          <p:cNvSpPr/>
          <p:nvPr userDrawn="1"/>
        </p:nvSpPr>
        <p:spPr>
          <a:xfrm>
            <a:off x="192617" y="1"/>
            <a:ext cx="378883" cy="582613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2" tIns="38391" rIns="76782" bIns="38391" anchor="ctr"/>
          <a:lstStyle/>
          <a:p>
            <a:pPr algn="ctr" defTabSz="1023967" eaLnBrk="0" hangingPunct="0"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 userDrawn="1"/>
        </p:nvSpPr>
        <p:spPr bwMode="auto">
          <a:xfrm>
            <a:off x="696385" y="261939"/>
            <a:ext cx="161078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782" tIns="38391" rIns="76782" bIns="38391">
            <a:spAutoFit/>
          </a:bodyPr>
          <a:lstStyle>
            <a:lvl1pPr defTabSz="10239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239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239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239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239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smtClean="0">
                <a:solidFill>
                  <a:srgbClr val="ED8B00"/>
                </a:solidFill>
              </a:rPr>
              <a:t>МСП Банк</a:t>
            </a:r>
            <a:endParaRPr lang="en-US" sz="1700" smtClean="0">
              <a:solidFill>
                <a:srgbClr val="ED8B00"/>
              </a:solidFill>
            </a:endParaRPr>
          </a:p>
        </p:txBody>
      </p:sp>
      <p:sp>
        <p:nvSpPr>
          <p:cNvPr id="6" name="Parallelogram 4"/>
          <p:cNvSpPr/>
          <p:nvPr userDrawn="1"/>
        </p:nvSpPr>
        <p:spPr>
          <a:xfrm>
            <a:off x="770468" y="357188"/>
            <a:ext cx="141817" cy="207962"/>
          </a:xfrm>
          <a:prstGeom prst="parallelogram">
            <a:avLst>
              <a:gd name="adj" fmla="val 67832"/>
            </a:avLst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2" tIns="38391" rIns="76782" bIns="38391" anchor="ctr"/>
          <a:lstStyle/>
          <a:p>
            <a:pPr algn="ctr" defTabSz="1023967" eaLnBrk="0" hangingPunct="0">
              <a:defRPr/>
            </a:pPr>
            <a:endParaRPr lang="en-US" sz="300" dirty="0">
              <a:solidFill>
                <a:srgbClr val="ED8B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Parallelogram 5"/>
          <p:cNvSpPr/>
          <p:nvPr userDrawn="1"/>
        </p:nvSpPr>
        <p:spPr>
          <a:xfrm>
            <a:off x="2089151" y="357188"/>
            <a:ext cx="141816" cy="207962"/>
          </a:xfrm>
          <a:prstGeom prst="parallelogram">
            <a:avLst>
              <a:gd name="adj" fmla="val 67832"/>
            </a:avLst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2" tIns="38391" rIns="76782" bIns="38391" anchor="ctr"/>
          <a:lstStyle/>
          <a:p>
            <a:pPr algn="ctr" defTabSz="1023967" eaLnBrk="0" hangingPunct="0">
              <a:defRPr/>
            </a:pPr>
            <a:endParaRPr lang="en-US" sz="300" dirty="0">
              <a:solidFill>
                <a:srgbClr val="ED8B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20892" y="261382"/>
            <a:ext cx="522605" cy="359957"/>
          </a:xfrm>
        </p:spPr>
        <p:txBody>
          <a:bodyPr>
            <a:norm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473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261737-A207-4C21-BB78-D5A2F7DE7324}" type="datetime1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5074EA-E9B7-4CE8-95B8-03F9E199268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01342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46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и рисунок_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527051" y="1412206"/>
            <a:ext cx="5473701" cy="4464719"/>
          </a:xfrm>
        </p:spPr>
        <p:txBody>
          <a:bodyPr/>
          <a:lstStyle>
            <a:lvl1pPr marL="285750" indent="-285750">
              <a:buFontTx/>
              <a:buBlip>
                <a:blip r:embed="rId2"/>
              </a:buBlip>
              <a:defRPr/>
            </a:lvl1pPr>
            <a:lvl2pPr marL="173037" indent="0">
              <a:buFontTx/>
              <a:buNone/>
              <a:defRPr/>
            </a:lvl2pPr>
            <a:lvl3pPr marL="531812" indent="0">
              <a:buFontTx/>
              <a:buNone/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4"/>
          </p:nvPr>
        </p:nvSpPr>
        <p:spPr>
          <a:xfrm>
            <a:off x="6191251" y="1484314"/>
            <a:ext cx="6000749" cy="3889375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5"/>
          </p:nvPr>
        </p:nvSpPr>
        <p:spPr>
          <a:xfrm>
            <a:off x="6096001" y="5516563"/>
            <a:ext cx="5568951" cy="216000"/>
          </a:xfr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71477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1" y="0"/>
            <a:ext cx="12192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 baseline="-25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1" y="1160463"/>
            <a:ext cx="10274300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4441" y="-1"/>
            <a:ext cx="12245124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5583239"/>
            <a:ext cx="3456516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527051" y="1411289"/>
            <a:ext cx="4320116" cy="1512887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527382" y="3789040"/>
            <a:ext cx="4319785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01112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1" y="0"/>
            <a:ext cx="12192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 baseline="-25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1" y="1160463"/>
            <a:ext cx="10274300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4441" y="-1"/>
            <a:ext cx="12245124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5583239"/>
            <a:ext cx="3456516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527051" y="1411289"/>
            <a:ext cx="4320116" cy="1512887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527382" y="3789040"/>
            <a:ext cx="4319785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57942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1" y="0"/>
            <a:ext cx="12192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 baseline="-25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1" y="1160463"/>
            <a:ext cx="10274300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4441" y="-1"/>
            <a:ext cx="12245124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5583239"/>
            <a:ext cx="3456516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527051" y="1411289"/>
            <a:ext cx="4320116" cy="1512887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527382" y="3789040"/>
            <a:ext cx="4319785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47558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1" y="0"/>
            <a:ext cx="12192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 baseline="-25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1" y="1160463"/>
            <a:ext cx="10274300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4441" y="-1"/>
            <a:ext cx="12245124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5583239"/>
            <a:ext cx="3456516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527051" y="1411289"/>
            <a:ext cx="4320116" cy="1512887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527382" y="3789040"/>
            <a:ext cx="4319785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23049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1" y="0"/>
            <a:ext cx="12192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 baseline="-25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1" y="1160463"/>
            <a:ext cx="10274300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4441" y="-1"/>
            <a:ext cx="12245124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5583239"/>
            <a:ext cx="3456516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527051" y="1411289"/>
            <a:ext cx="4320116" cy="1512887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527382" y="3789040"/>
            <a:ext cx="4319785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54509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1" y="0"/>
            <a:ext cx="12192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 baseline="-25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1" y="1160463"/>
            <a:ext cx="10274300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4441" y="-1"/>
            <a:ext cx="12245124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5583239"/>
            <a:ext cx="3456516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527051" y="1411289"/>
            <a:ext cx="4320116" cy="1512887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527382" y="3789040"/>
            <a:ext cx="4319785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78282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261737-A207-4C21-BB78-D5A2F7DE7324}" type="datetime1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5074EA-E9B7-4CE8-95B8-03F9E199268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69434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1" y="0"/>
            <a:ext cx="12192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 baseline="-25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1" y="1160463"/>
            <a:ext cx="10274300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4441" y="-1"/>
            <a:ext cx="12245124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5583239"/>
            <a:ext cx="3456516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527051" y="1411289"/>
            <a:ext cx="4320116" cy="1512887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527382" y="3789040"/>
            <a:ext cx="4319785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37346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1" y="0"/>
            <a:ext cx="12192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 baseline="-25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1" y="1160463"/>
            <a:ext cx="10274300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4441" y="-1"/>
            <a:ext cx="12245124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5583239"/>
            <a:ext cx="3456516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527051" y="1411289"/>
            <a:ext cx="4320116" cy="1512887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527382" y="3789040"/>
            <a:ext cx="4319785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9250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1" y="0"/>
            <a:ext cx="12192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 baseline="-25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1" y="1160463"/>
            <a:ext cx="10274300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4441" y="-1"/>
            <a:ext cx="12245124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5583239"/>
            <a:ext cx="3456516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527051" y="1411289"/>
            <a:ext cx="4320116" cy="1512887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527382" y="3789040"/>
            <a:ext cx="4319785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56646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1" y="0"/>
            <a:ext cx="12192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 baseline="-25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1" y="1160463"/>
            <a:ext cx="10274300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4441" y="-1"/>
            <a:ext cx="12245124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5583239"/>
            <a:ext cx="3456516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527051" y="1411289"/>
            <a:ext cx="4320116" cy="1512887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527382" y="3789040"/>
            <a:ext cx="4319785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67595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й 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" y="1160463"/>
            <a:ext cx="10274300" cy="3708400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 rot="8100000">
            <a:off x="50038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 userDrawn="1"/>
        </p:nvCxnSpPr>
        <p:spPr>
          <a:xfrm rot="8100000">
            <a:off x="52070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 userDrawn="1"/>
        </p:nvCxnSpPr>
        <p:spPr>
          <a:xfrm rot="8100000">
            <a:off x="17526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 rot="8100000">
            <a:off x="19558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 rot="8100000">
            <a:off x="21590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 rot="8100000">
            <a:off x="23622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 rot="8100000">
            <a:off x="25654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 userDrawn="1"/>
        </p:nvCxnSpPr>
        <p:spPr>
          <a:xfrm rot="8100000">
            <a:off x="27686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 userDrawn="1"/>
        </p:nvCxnSpPr>
        <p:spPr>
          <a:xfrm rot="8100000">
            <a:off x="29718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 rot="8100000">
            <a:off x="31750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 rot="8100000">
            <a:off x="33782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 rot="8100000">
            <a:off x="35814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 rot="8100000">
            <a:off x="37846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 userDrawn="1"/>
        </p:nvCxnSpPr>
        <p:spPr>
          <a:xfrm rot="8100000">
            <a:off x="39878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 userDrawn="1"/>
        </p:nvCxnSpPr>
        <p:spPr>
          <a:xfrm rot="8100000">
            <a:off x="41910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 userDrawn="1"/>
        </p:nvCxnSpPr>
        <p:spPr>
          <a:xfrm rot="8100000">
            <a:off x="45974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 rot="8100000">
            <a:off x="48006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 userDrawn="1"/>
        </p:nvCxnSpPr>
        <p:spPr>
          <a:xfrm rot="8100000">
            <a:off x="11430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 userDrawn="1"/>
        </p:nvCxnSpPr>
        <p:spPr>
          <a:xfrm rot="8100000">
            <a:off x="13462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 userDrawn="1"/>
        </p:nvCxnSpPr>
        <p:spPr>
          <a:xfrm rot="8100000">
            <a:off x="15494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 userDrawn="1"/>
        </p:nvCxnSpPr>
        <p:spPr>
          <a:xfrm rot="8100000">
            <a:off x="7366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 userDrawn="1"/>
        </p:nvCxnSpPr>
        <p:spPr>
          <a:xfrm rot="8100000">
            <a:off x="9398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Рисунок 4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5583239"/>
            <a:ext cx="3456516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Прямая соединительная линия 27"/>
          <p:cNvCxnSpPr/>
          <p:nvPr userDrawn="1"/>
        </p:nvCxnSpPr>
        <p:spPr>
          <a:xfrm rot="8100000">
            <a:off x="43942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 userDrawn="1"/>
        </p:nvCxnSpPr>
        <p:spPr>
          <a:xfrm rot="8100000">
            <a:off x="50334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 userDrawn="1"/>
        </p:nvCxnSpPr>
        <p:spPr>
          <a:xfrm rot="8100000">
            <a:off x="17822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 userDrawn="1"/>
        </p:nvCxnSpPr>
        <p:spPr>
          <a:xfrm rot="8100000">
            <a:off x="19854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 userDrawn="1"/>
        </p:nvCxnSpPr>
        <p:spPr>
          <a:xfrm rot="8100000">
            <a:off x="21886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 userDrawn="1"/>
        </p:nvCxnSpPr>
        <p:spPr>
          <a:xfrm rot="8100000">
            <a:off x="23918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 userDrawn="1"/>
        </p:nvCxnSpPr>
        <p:spPr>
          <a:xfrm rot="8100000">
            <a:off x="25950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 userDrawn="1"/>
        </p:nvCxnSpPr>
        <p:spPr>
          <a:xfrm rot="8100000">
            <a:off x="27982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 userDrawn="1"/>
        </p:nvCxnSpPr>
        <p:spPr>
          <a:xfrm rot="8100000">
            <a:off x="30014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 userDrawn="1"/>
        </p:nvCxnSpPr>
        <p:spPr>
          <a:xfrm rot="8100000">
            <a:off x="32046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 userDrawn="1"/>
        </p:nvCxnSpPr>
        <p:spPr>
          <a:xfrm rot="8100000">
            <a:off x="34078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 userDrawn="1"/>
        </p:nvCxnSpPr>
        <p:spPr>
          <a:xfrm rot="8100000">
            <a:off x="36110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 userDrawn="1"/>
        </p:nvCxnSpPr>
        <p:spPr>
          <a:xfrm rot="8100000">
            <a:off x="38142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 userDrawn="1"/>
        </p:nvCxnSpPr>
        <p:spPr>
          <a:xfrm rot="8100000">
            <a:off x="40174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 userDrawn="1"/>
        </p:nvCxnSpPr>
        <p:spPr>
          <a:xfrm rot="8100000">
            <a:off x="42206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 userDrawn="1"/>
        </p:nvCxnSpPr>
        <p:spPr>
          <a:xfrm rot="8100000">
            <a:off x="46270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 userDrawn="1"/>
        </p:nvCxnSpPr>
        <p:spPr>
          <a:xfrm rot="8100000">
            <a:off x="48302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 userDrawn="1"/>
        </p:nvCxnSpPr>
        <p:spPr>
          <a:xfrm rot="8100000">
            <a:off x="11726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 userDrawn="1"/>
        </p:nvCxnSpPr>
        <p:spPr>
          <a:xfrm rot="8100000">
            <a:off x="13758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 userDrawn="1"/>
        </p:nvCxnSpPr>
        <p:spPr>
          <a:xfrm rot="8100000">
            <a:off x="15790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 userDrawn="1"/>
        </p:nvCxnSpPr>
        <p:spPr>
          <a:xfrm rot="8100000">
            <a:off x="7662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 userDrawn="1"/>
        </p:nvCxnSpPr>
        <p:spPr>
          <a:xfrm rot="8100000">
            <a:off x="9694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 userDrawn="1"/>
        </p:nvCxnSpPr>
        <p:spPr>
          <a:xfrm rot="8100000">
            <a:off x="44238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 bwMode="auto">
          <a:xfrm>
            <a:off x="12700" y="1160463"/>
            <a:ext cx="6096000" cy="3708400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 userDrawn="1"/>
        </p:nvCxnSpPr>
        <p:spPr>
          <a:xfrm rot="8100000">
            <a:off x="7325784" y="2103438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 userDrawn="1"/>
        </p:nvCxnSpPr>
        <p:spPr>
          <a:xfrm rot="8100000">
            <a:off x="5293784" y="2103438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 userDrawn="1"/>
        </p:nvCxnSpPr>
        <p:spPr>
          <a:xfrm rot="8100000">
            <a:off x="5496984" y="2103438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 userDrawn="1"/>
        </p:nvCxnSpPr>
        <p:spPr>
          <a:xfrm rot="8100000">
            <a:off x="5700184" y="2103438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 userDrawn="1"/>
        </p:nvCxnSpPr>
        <p:spPr>
          <a:xfrm rot="8100000">
            <a:off x="5903384" y="2103438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 userDrawn="1"/>
        </p:nvCxnSpPr>
        <p:spPr>
          <a:xfrm rot="8100000">
            <a:off x="6106584" y="2103438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 userDrawn="1"/>
        </p:nvCxnSpPr>
        <p:spPr>
          <a:xfrm rot="8100000">
            <a:off x="6309784" y="2103438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 userDrawn="1"/>
        </p:nvCxnSpPr>
        <p:spPr>
          <a:xfrm rot="8100000">
            <a:off x="6512984" y="2103438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 userDrawn="1"/>
        </p:nvCxnSpPr>
        <p:spPr>
          <a:xfrm rot="8100000">
            <a:off x="6919384" y="2103438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 userDrawn="1"/>
        </p:nvCxnSpPr>
        <p:spPr>
          <a:xfrm rot="8100000">
            <a:off x="7122584" y="2103438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 userDrawn="1"/>
        </p:nvCxnSpPr>
        <p:spPr>
          <a:xfrm rot="8100000">
            <a:off x="6716184" y="2103438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 userDrawn="1"/>
        </p:nvCxnSpPr>
        <p:spPr>
          <a:xfrm rot="8100000">
            <a:off x="7355417" y="2103438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 userDrawn="1"/>
        </p:nvCxnSpPr>
        <p:spPr>
          <a:xfrm rot="8100000">
            <a:off x="5323417" y="2103438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 userDrawn="1"/>
        </p:nvCxnSpPr>
        <p:spPr>
          <a:xfrm rot="8100000">
            <a:off x="5526617" y="2103438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 userDrawn="1"/>
        </p:nvCxnSpPr>
        <p:spPr>
          <a:xfrm rot="8100000">
            <a:off x="5729817" y="2103438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 userDrawn="1"/>
        </p:nvCxnSpPr>
        <p:spPr>
          <a:xfrm rot="8100000">
            <a:off x="5933017" y="2103438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 userDrawn="1"/>
        </p:nvCxnSpPr>
        <p:spPr>
          <a:xfrm rot="8100000">
            <a:off x="6136217" y="2103438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 userDrawn="1"/>
        </p:nvCxnSpPr>
        <p:spPr>
          <a:xfrm rot="8100000">
            <a:off x="6339417" y="2103438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 userDrawn="1"/>
        </p:nvCxnSpPr>
        <p:spPr>
          <a:xfrm rot="8100000">
            <a:off x="6542617" y="2103438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 userDrawn="1"/>
        </p:nvCxnSpPr>
        <p:spPr>
          <a:xfrm rot="8100000">
            <a:off x="6949017" y="2103438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 userDrawn="1"/>
        </p:nvCxnSpPr>
        <p:spPr>
          <a:xfrm rot="8100000">
            <a:off x="7152217" y="2103438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 userDrawn="1"/>
        </p:nvCxnSpPr>
        <p:spPr>
          <a:xfrm rot="8100000">
            <a:off x="6745817" y="2103438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 userDrawn="1"/>
        </p:nvSpPr>
        <p:spPr bwMode="auto">
          <a:xfrm>
            <a:off x="4176184" y="4868864"/>
            <a:ext cx="6096000" cy="1152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  <p:cxnSp>
        <p:nvCxnSpPr>
          <p:cNvPr id="76" name="Прямая соединительная линия 75"/>
          <p:cNvCxnSpPr/>
          <p:nvPr userDrawn="1"/>
        </p:nvCxnSpPr>
        <p:spPr>
          <a:xfrm rot="8100000">
            <a:off x="7556500" y="2103438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 userDrawn="1"/>
        </p:nvCxnSpPr>
        <p:spPr>
          <a:xfrm rot="8100000">
            <a:off x="7759700" y="2103438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 userDrawn="1"/>
        </p:nvCxnSpPr>
        <p:spPr>
          <a:xfrm rot="8100000">
            <a:off x="7962900" y="2103438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 userDrawn="1"/>
        </p:nvCxnSpPr>
        <p:spPr>
          <a:xfrm rot="8100000">
            <a:off x="8166100" y="2103438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 userDrawn="1"/>
        </p:nvCxnSpPr>
        <p:spPr>
          <a:xfrm rot="8100000">
            <a:off x="7586133" y="2103438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 userDrawn="1"/>
        </p:nvCxnSpPr>
        <p:spPr>
          <a:xfrm rot="8100000">
            <a:off x="7789333" y="2103438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 userDrawn="1"/>
        </p:nvCxnSpPr>
        <p:spPr>
          <a:xfrm rot="8100000">
            <a:off x="7992533" y="2103438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 userDrawn="1"/>
        </p:nvCxnSpPr>
        <p:spPr>
          <a:xfrm rot="8100000">
            <a:off x="8195733" y="2103438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 userDrawn="1"/>
        </p:nvSpPr>
        <p:spPr bwMode="auto">
          <a:xfrm>
            <a:off x="4176184" y="3716339"/>
            <a:ext cx="6096000" cy="1152525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56" name="Заголовок 12"/>
          <p:cNvSpPr>
            <a:spLocks noGrp="1"/>
          </p:cNvSpPr>
          <p:nvPr>
            <p:ph type="title"/>
          </p:nvPr>
        </p:nvSpPr>
        <p:spPr>
          <a:xfrm>
            <a:off x="527051" y="1268414"/>
            <a:ext cx="5555960" cy="151288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86" name="Текст 16"/>
          <p:cNvSpPr>
            <a:spLocks noGrp="1"/>
          </p:cNvSpPr>
          <p:nvPr>
            <p:ph type="body" sz="quarter" idx="10"/>
          </p:nvPr>
        </p:nvSpPr>
        <p:spPr>
          <a:xfrm>
            <a:off x="527381" y="2780928"/>
            <a:ext cx="5568619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50248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/>
          <p:cNvSpPr>
            <a:spLocks/>
          </p:cNvSpPr>
          <p:nvPr userDrawn="1"/>
        </p:nvSpPr>
        <p:spPr bwMode="auto">
          <a:xfrm>
            <a:off x="527051" y="1412875"/>
            <a:ext cx="111379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6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4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ED8B00"/>
              </a:buClr>
              <a:buFont typeface="Arial" panose="020B0604020202020204" pitchFamily="34" charset="0"/>
              <a:buNone/>
              <a:defRPr/>
            </a:pPr>
            <a:endParaRPr lang="ru-RU" altLang="ru-RU" sz="1500" dirty="0" smtClean="0">
              <a:solidFill>
                <a:srgbClr val="575757"/>
              </a:solidFill>
            </a:endParaRPr>
          </a:p>
          <a:p>
            <a:pPr fontAlgn="base">
              <a:spcAft>
                <a:spcPct val="0"/>
              </a:spcAft>
              <a:buClr>
                <a:srgbClr val="ED8B00"/>
              </a:buClr>
              <a:buFont typeface="Arial" panose="020B0604020202020204" pitchFamily="34" charset="0"/>
              <a:buNone/>
              <a:defRPr/>
            </a:pPr>
            <a:endParaRPr lang="ru-RU" altLang="ru-RU" sz="1800" dirty="0" smtClean="0">
              <a:solidFill>
                <a:srgbClr val="575757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527051" y="6381750"/>
            <a:ext cx="1631949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800" smtClean="0">
                <a:solidFill>
                  <a:srgbClr val="575757"/>
                </a:solidFill>
                <a:latin typeface="PT Sans" charset="0"/>
              </a:rPr>
              <a:t>МСП Банк</a:t>
            </a:r>
            <a:endParaRPr kumimoji="0" lang="ru-RU" sz="800" smtClean="0">
              <a:solidFill>
                <a:srgbClr val="ED8B00"/>
              </a:solidFill>
              <a:latin typeface="PT Sans" charset="0"/>
            </a:endParaRPr>
          </a:p>
        </p:txBody>
      </p:sp>
      <p:sp>
        <p:nvSpPr>
          <p:cNvPr id="7" name="Прямоугольник 13"/>
          <p:cNvSpPr>
            <a:spLocks noChangeArrowheads="1"/>
          </p:cNvSpPr>
          <p:nvPr userDrawn="1"/>
        </p:nvSpPr>
        <p:spPr bwMode="auto">
          <a:xfrm>
            <a:off x="2027767" y="6335714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9" name="Прямоугольник 14"/>
          <p:cNvSpPr>
            <a:spLocks noChangeArrowheads="1"/>
          </p:cNvSpPr>
          <p:nvPr userDrawn="1"/>
        </p:nvSpPr>
        <p:spPr bwMode="auto">
          <a:xfrm>
            <a:off x="3181350" y="6327776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11" name="Заголовок 6"/>
          <p:cNvSpPr>
            <a:spLocks noGrp="1"/>
          </p:cNvSpPr>
          <p:nvPr>
            <p:ph type="title" idx="4294967295"/>
          </p:nvPr>
        </p:nvSpPr>
        <p:spPr>
          <a:xfrm>
            <a:off x="527051" y="620714"/>
            <a:ext cx="11171767" cy="360015"/>
          </a:xfrm>
        </p:spPr>
        <p:txBody>
          <a:bodyPr/>
          <a:lstStyle>
            <a:lvl1pPr>
              <a:defRPr sz="2000" cap="none" baseline="0"/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 bwMode="auto">
          <a:xfrm>
            <a:off x="527051" y="1412875"/>
            <a:ext cx="111379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527051" y="1052514"/>
            <a:ext cx="11137900" cy="288925"/>
          </a:xfrm>
        </p:spPr>
        <p:txBody>
          <a:bodyPr/>
          <a:lstStyle>
            <a:lvl1pPr marL="0" indent="0">
              <a:buNone/>
              <a:defRPr sz="1600" baseline="0">
                <a:solidFill>
                  <a:srgbClr val="ED8B00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</p:txBody>
      </p:sp>
      <p:sp>
        <p:nvSpPr>
          <p:cNvPr id="10" name="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5B62D-7D0A-4D0F-8E99-5DA9EB8BC00C}" type="datetime1">
              <a:rPr lang="ru-RU"/>
              <a:pPr>
                <a:defRPr/>
              </a:pPr>
              <a:t>15.06.2017</a:t>
            </a:fld>
            <a:endParaRPr lang="ru-RU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48ED8-619C-4A80-B207-AB2E0197AF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8774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на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1341438"/>
            <a:ext cx="12192000" cy="4895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4" name="Текст 2"/>
          <p:cNvSpPr>
            <a:spLocks/>
          </p:cNvSpPr>
          <p:nvPr userDrawn="1"/>
        </p:nvSpPr>
        <p:spPr bwMode="auto">
          <a:xfrm>
            <a:off x="527051" y="1412875"/>
            <a:ext cx="111379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6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4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ED8B00"/>
              </a:buClr>
              <a:buFont typeface="Arial" panose="020B0604020202020204" pitchFamily="34" charset="0"/>
              <a:buNone/>
              <a:defRPr/>
            </a:pPr>
            <a:endParaRPr lang="ru-RU" altLang="ru-RU" sz="1800" dirty="0" smtClean="0">
              <a:solidFill>
                <a:srgbClr val="575757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27051" y="6381750"/>
            <a:ext cx="1631949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800" smtClean="0">
                <a:solidFill>
                  <a:srgbClr val="575757"/>
                </a:solidFill>
                <a:latin typeface="PT Sans" charset="0"/>
              </a:rPr>
              <a:t>МСП Банк</a:t>
            </a:r>
            <a:endParaRPr kumimoji="0" lang="ru-RU" sz="800" smtClean="0">
              <a:solidFill>
                <a:srgbClr val="ED8B00"/>
              </a:solidFill>
              <a:latin typeface="PT Sans" charset="0"/>
            </a:endParaRPr>
          </a:p>
        </p:txBody>
      </p:sp>
      <p:sp>
        <p:nvSpPr>
          <p:cNvPr id="7" name="Прямоугольник 13"/>
          <p:cNvSpPr>
            <a:spLocks noChangeArrowheads="1"/>
          </p:cNvSpPr>
          <p:nvPr userDrawn="1"/>
        </p:nvSpPr>
        <p:spPr bwMode="auto">
          <a:xfrm>
            <a:off x="2027767" y="6335714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8" name="Прямоугольник 14"/>
          <p:cNvSpPr>
            <a:spLocks noChangeArrowheads="1"/>
          </p:cNvSpPr>
          <p:nvPr userDrawn="1"/>
        </p:nvSpPr>
        <p:spPr bwMode="auto">
          <a:xfrm>
            <a:off x="3181350" y="6327776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6" name="Заголовок 6"/>
          <p:cNvSpPr>
            <a:spLocks noGrp="1"/>
          </p:cNvSpPr>
          <p:nvPr>
            <p:ph type="title" idx="4294967295"/>
          </p:nvPr>
        </p:nvSpPr>
        <p:spPr>
          <a:xfrm>
            <a:off x="527051" y="620713"/>
            <a:ext cx="11171767" cy="792162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D45A5-B6B6-44AF-AB01-9DB7C6AEF800}" type="datetime1">
              <a:rPr lang="ru-RU"/>
              <a:pPr>
                <a:defRPr/>
              </a:pPr>
              <a:t>15.06.2017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563E3-0532-4EFC-A0A7-8516C418E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6510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на фоне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1341438"/>
            <a:ext cx="12192000" cy="4895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7" name="Текст 2"/>
          <p:cNvSpPr>
            <a:spLocks/>
          </p:cNvSpPr>
          <p:nvPr userDrawn="1"/>
        </p:nvSpPr>
        <p:spPr bwMode="auto">
          <a:xfrm>
            <a:off x="527051" y="1412875"/>
            <a:ext cx="111379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6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4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ED8B00"/>
              </a:buClr>
              <a:buFont typeface="Arial" panose="020B0604020202020204" pitchFamily="34" charset="0"/>
              <a:buNone/>
              <a:defRPr/>
            </a:pPr>
            <a:endParaRPr lang="ru-RU" altLang="ru-RU" sz="1800" dirty="0" smtClean="0">
              <a:solidFill>
                <a:srgbClr val="575757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527051" y="6381750"/>
            <a:ext cx="1631949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800" smtClean="0">
                <a:solidFill>
                  <a:srgbClr val="575757"/>
                </a:solidFill>
                <a:latin typeface="PT Sans" charset="0"/>
              </a:rPr>
              <a:t>МСП Банк</a:t>
            </a:r>
            <a:endParaRPr kumimoji="0" lang="ru-RU" sz="800" smtClean="0">
              <a:solidFill>
                <a:srgbClr val="ED8B00"/>
              </a:solidFill>
              <a:latin typeface="PT Sans" charset="0"/>
            </a:endParaRPr>
          </a:p>
        </p:txBody>
      </p:sp>
      <p:sp>
        <p:nvSpPr>
          <p:cNvPr id="9" name="Прямоугольник 13"/>
          <p:cNvSpPr>
            <a:spLocks noChangeArrowheads="1"/>
          </p:cNvSpPr>
          <p:nvPr userDrawn="1"/>
        </p:nvSpPr>
        <p:spPr bwMode="auto">
          <a:xfrm>
            <a:off x="2027767" y="6335714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11" name="Прямоугольник 14"/>
          <p:cNvSpPr>
            <a:spLocks noChangeArrowheads="1"/>
          </p:cNvSpPr>
          <p:nvPr userDrawn="1"/>
        </p:nvSpPr>
        <p:spPr bwMode="auto">
          <a:xfrm>
            <a:off x="3181350" y="6327776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6" name="Заголовок 6"/>
          <p:cNvSpPr>
            <a:spLocks noGrp="1"/>
          </p:cNvSpPr>
          <p:nvPr>
            <p:ph type="title" idx="4294967295"/>
          </p:nvPr>
        </p:nvSpPr>
        <p:spPr>
          <a:xfrm>
            <a:off x="527051" y="620714"/>
            <a:ext cx="11171767" cy="360015"/>
          </a:xfrm>
        </p:spPr>
        <p:txBody>
          <a:bodyPr/>
          <a:lstStyle>
            <a:lvl1pPr>
              <a:defRPr b="1" baseline="0">
                <a:solidFill>
                  <a:srgbClr val="0086CD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0" name="Объект 6"/>
          <p:cNvSpPr>
            <a:spLocks noGrp="1"/>
          </p:cNvSpPr>
          <p:nvPr>
            <p:ph sz="quarter" idx="13"/>
          </p:nvPr>
        </p:nvSpPr>
        <p:spPr>
          <a:xfrm>
            <a:off x="527052" y="1412776"/>
            <a:ext cx="11137899" cy="4679950"/>
          </a:xfrm>
        </p:spPr>
        <p:txBody>
          <a:bodyPr numCol="2" spcCol="180000"/>
          <a:lstStyle>
            <a:lvl1pPr marL="285750" indent="-285750"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100000"/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1pPr>
            <a:lvl2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3"/>
              </a:buBlip>
              <a:defRPr/>
            </a:lvl2pPr>
            <a:lvl3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4"/>
              </a:buBlip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/>
          </p:nvPr>
        </p:nvSpPr>
        <p:spPr>
          <a:xfrm>
            <a:off x="527051" y="980729"/>
            <a:ext cx="11137900" cy="288255"/>
          </a:xfrm>
        </p:spPr>
        <p:txBody>
          <a:bodyPr/>
          <a:lstStyle>
            <a:lvl1pPr marL="0" indent="0">
              <a:buNone/>
              <a:defRPr sz="1600" baseline="0">
                <a:solidFill>
                  <a:srgbClr val="0086CD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2" name="Дата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6D2E6-4171-444D-9D30-88ABFC07F0B4}" type="datetime1">
              <a:rPr lang="ru-RU"/>
              <a:pPr>
                <a:defRPr/>
              </a:pPr>
              <a:t>15.06.2017</a:t>
            </a:fld>
            <a:endParaRPr lang="ru-RU"/>
          </a:p>
        </p:txBody>
      </p:sp>
      <p:sp>
        <p:nvSpPr>
          <p:cNvPr id="13" name="Нижний колонтитул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EC4DB-4BB0-4070-B37C-50C06BF0A1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881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екст на фоне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1341438"/>
            <a:ext cx="12192000" cy="4895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7" name="Текст 2"/>
          <p:cNvSpPr>
            <a:spLocks/>
          </p:cNvSpPr>
          <p:nvPr userDrawn="1"/>
        </p:nvSpPr>
        <p:spPr bwMode="auto">
          <a:xfrm>
            <a:off x="527051" y="1412875"/>
            <a:ext cx="111379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6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4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ED8B00"/>
              </a:buClr>
              <a:buFont typeface="Arial" panose="020B0604020202020204" pitchFamily="34" charset="0"/>
              <a:buNone/>
              <a:defRPr/>
            </a:pPr>
            <a:endParaRPr lang="ru-RU" altLang="ru-RU" sz="1800" dirty="0" smtClean="0">
              <a:solidFill>
                <a:srgbClr val="575757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527051" y="6381750"/>
            <a:ext cx="1631949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800" smtClean="0">
                <a:solidFill>
                  <a:srgbClr val="575757"/>
                </a:solidFill>
                <a:latin typeface="PT Sans" charset="0"/>
              </a:rPr>
              <a:t>МСП Банк</a:t>
            </a:r>
            <a:endParaRPr kumimoji="0" lang="ru-RU" sz="800" smtClean="0">
              <a:solidFill>
                <a:srgbClr val="ED8B00"/>
              </a:solidFill>
              <a:latin typeface="PT Sans" charset="0"/>
            </a:endParaRPr>
          </a:p>
        </p:txBody>
      </p:sp>
      <p:sp>
        <p:nvSpPr>
          <p:cNvPr id="9" name="Прямоугольник 13"/>
          <p:cNvSpPr>
            <a:spLocks noChangeArrowheads="1"/>
          </p:cNvSpPr>
          <p:nvPr userDrawn="1"/>
        </p:nvSpPr>
        <p:spPr bwMode="auto">
          <a:xfrm>
            <a:off x="2027767" y="6335714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11" name="Прямоугольник 14"/>
          <p:cNvSpPr>
            <a:spLocks noChangeArrowheads="1"/>
          </p:cNvSpPr>
          <p:nvPr userDrawn="1"/>
        </p:nvSpPr>
        <p:spPr bwMode="auto">
          <a:xfrm>
            <a:off x="3181350" y="6327776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6" name="Заголовок 6"/>
          <p:cNvSpPr>
            <a:spLocks noGrp="1"/>
          </p:cNvSpPr>
          <p:nvPr>
            <p:ph type="title" idx="4294967295"/>
          </p:nvPr>
        </p:nvSpPr>
        <p:spPr>
          <a:xfrm>
            <a:off x="527051" y="620714"/>
            <a:ext cx="11171767" cy="360015"/>
          </a:xfrm>
        </p:spPr>
        <p:txBody>
          <a:bodyPr/>
          <a:lstStyle>
            <a:lvl1pPr>
              <a:defRPr b="1" baseline="0">
                <a:solidFill>
                  <a:srgbClr val="ED8B00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0" name="Объект 6"/>
          <p:cNvSpPr>
            <a:spLocks noGrp="1"/>
          </p:cNvSpPr>
          <p:nvPr>
            <p:ph sz="quarter" idx="13"/>
          </p:nvPr>
        </p:nvSpPr>
        <p:spPr>
          <a:xfrm>
            <a:off x="527052" y="1412776"/>
            <a:ext cx="11137899" cy="4679950"/>
          </a:xfrm>
        </p:spPr>
        <p:txBody>
          <a:bodyPr numCol="2" spcCol="180000"/>
          <a:lstStyle>
            <a:lvl1pPr marL="285750" indent="-285750"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100000"/>
              <a:buFontTx/>
              <a:buBlip>
                <a:blip r:embed="rId2"/>
              </a:buBlip>
              <a:defRPr baseline="0">
                <a:solidFill>
                  <a:schemeClr val="bg1"/>
                </a:solidFill>
              </a:defRPr>
            </a:lvl1pPr>
            <a:lvl2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3"/>
              </a:buBlip>
              <a:defRPr/>
            </a:lvl2pPr>
            <a:lvl3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4"/>
              </a:buBlip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/>
          </p:nvPr>
        </p:nvSpPr>
        <p:spPr>
          <a:xfrm>
            <a:off x="527051" y="980729"/>
            <a:ext cx="11137900" cy="288255"/>
          </a:xfrm>
        </p:spPr>
        <p:txBody>
          <a:bodyPr/>
          <a:lstStyle>
            <a:lvl1pPr marL="0" indent="0">
              <a:buNone/>
              <a:defRPr sz="1600" baseline="0">
                <a:solidFill>
                  <a:srgbClr val="0086CD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2" name="Дата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3D3DB-9C2D-4CA9-8922-66965E095144}" type="datetime1">
              <a:rPr lang="ru-RU"/>
              <a:pPr>
                <a:defRPr/>
              </a:pPr>
              <a:t>15.06.2017</a:t>
            </a:fld>
            <a:endParaRPr lang="ru-RU"/>
          </a:p>
        </p:txBody>
      </p:sp>
      <p:sp>
        <p:nvSpPr>
          <p:cNvPr id="13" name="Нижний колонтитул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9AFF1-5854-4B3C-BC95-BCC682792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7438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 на фоне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1341438"/>
            <a:ext cx="12192000" cy="4895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5" name="Текст 2"/>
          <p:cNvSpPr>
            <a:spLocks/>
          </p:cNvSpPr>
          <p:nvPr userDrawn="1"/>
        </p:nvSpPr>
        <p:spPr bwMode="auto">
          <a:xfrm>
            <a:off x="527051" y="1412875"/>
            <a:ext cx="111379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6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4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ED8B00"/>
              </a:buClr>
              <a:buFont typeface="Arial" panose="020B0604020202020204" pitchFamily="34" charset="0"/>
              <a:buNone/>
              <a:defRPr/>
            </a:pPr>
            <a:endParaRPr lang="ru-RU" altLang="ru-RU" sz="1800" dirty="0" smtClean="0">
              <a:solidFill>
                <a:srgbClr val="575757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527051" y="6381750"/>
            <a:ext cx="1631949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800" smtClean="0">
                <a:solidFill>
                  <a:srgbClr val="575757"/>
                </a:solidFill>
                <a:latin typeface="PT Sans" charset="0"/>
              </a:rPr>
              <a:t>МСП Банк</a:t>
            </a:r>
            <a:endParaRPr kumimoji="0" lang="ru-RU" sz="800" smtClean="0">
              <a:solidFill>
                <a:srgbClr val="ED8B00"/>
              </a:solidFill>
              <a:latin typeface="PT Sans" charset="0"/>
            </a:endParaRPr>
          </a:p>
        </p:txBody>
      </p:sp>
      <p:sp>
        <p:nvSpPr>
          <p:cNvPr id="8" name="Прямоугольник 13"/>
          <p:cNvSpPr>
            <a:spLocks noChangeArrowheads="1"/>
          </p:cNvSpPr>
          <p:nvPr userDrawn="1"/>
        </p:nvSpPr>
        <p:spPr bwMode="auto">
          <a:xfrm>
            <a:off x="2027767" y="6335714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9" name="Прямоугольник 14"/>
          <p:cNvSpPr>
            <a:spLocks noChangeArrowheads="1"/>
          </p:cNvSpPr>
          <p:nvPr userDrawn="1"/>
        </p:nvSpPr>
        <p:spPr bwMode="auto">
          <a:xfrm>
            <a:off x="3181350" y="6327776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6" name="Заголовок 6"/>
          <p:cNvSpPr>
            <a:spLocks noGrp="1"/>
          </p:cNvSpPr>
          <p:nvPr>
            <p:ph type="title" idx="4294967295"/>
          </p:nvPr>
        </p:nvSpPr>
        <p:spPr>
          <a:xfrm>
            <a:off x="527051" y="620713"/>
            <a:ext cx="11171767" cy="792162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0" name="Объект 6"/>
          <p:cNvSpPr>
            <a:spLocks noGrp="1"/>
          </p:cNvSpPr>
          <p:nvPr>
            <p:ph sz="quarter" idx="13"/>
          </p:nvPr>
        </p:nvSpPr>
        <p:spPr>
          <a:xfrm>
            <a:off x="527052" y="1412776"/>
            <a:ext cx="11137899" cy="4679950"/>
          </a:xfrm>
        </p:spPr>
        <p:txBody>
          <a:bodyPr numCol="2" spcCol="180000"/>
          <a:lstStyle>
            <a:lvl1pPr marL="285750" indent="-285750"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1pPr>
            <a:lvl2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3"/>
              </a:buBlip>
              <a:defRPr/>
            </a:lvl2pPr>
            <a:lvl3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4"/>
              </a:buBlip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1" name="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10880-06AA-461B-B454-DB648DA8348A}" type="datetime1">
              <a:rPr lang="ru-RU"/>
              <a:pPr>
                <a:defRPr/>
              </a:pPr>
              <a:t>15.06.2017</a:t>
            </a:fld>
            <a:endParaRPr lang="ru-RU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011BA-2942-4D9A-8F78-C624CB063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713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261737-A207-4C21-BB78-D5A2F7DE7324}" type="datetime1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5074EA-E9B7-4CE8-95B8-03F9E199268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38678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рисунок_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527051" y="6381750"/>
            <a:ext cx="1631949" cy="215900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800" smtClean="0">
                <a:solidFill>
                  <a:srgbClr val="575757"/>
                </a:solidFill>
                <a:latin typeface="PT Sans" charset="0"/>
              </a:rPr>
              <a:t>МСП Банк</a:t>
            </a:r>
            <a:endParaRPr kumimoji="0" lang="ru-RU" sz="1000" smtClean="0">
              <a:solidFill>
                <a:srgbClr val="ED8B00"/>
              </a:solidFill>
              <a:latin typeface="PT Sans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6096001" y="1418157"/>
            <a:ext cx="5568951" cy="4458768"/>
          </a:xfrm>
        </p:spPr>
        <p:txBody>
          <a:bodyPr/>
          <a:lstStyle>
            <a:lvl1pPr marL="285750" indent="-285750">
              <a:buSzPct val="100000"/>
              <a:buFontTx/>
              <a:buBlip>
                <a:blip r:embed="rId2"/>
              </a:buBlip>
              <a:defRPr baseline="0"/>
            </a:lvl1pPr>
            <a:lvl2pPr marL="173037" indent="0">
              <a:buFontTx/>
              <a:buNone/>
              <a:defRPr/>
            </a:lvl2pPr>
            <a:lvl3pPr marL="531812" indent="0">
              <a:buFontTx/>
              <a:buNone/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4"/>
          </p:nvPr>
        </p:nvSpPr>
        <p:spPr>
          <a:xfrm>
            <a:off x="0" y="1484313"/>
            <a:ext cx="6000749" cy="3889376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5"/>
          </p:nvPr>
        </p:nvSpPr>
        <p:spPr>
          <a:xfrm>
            <a:off x="527051" y="5516564"/>
            <a:ext cx="5568949" cy="216000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082444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27051" y="6381750"/>
            <a:ext cx="1631949" cy="215900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800" smtClean="0">
                <a:solidFill>
                  <a:srgbClr val="575757"/>
                </a:solidFill>
                <a:latin typeface="PT Sans" charset="0"/>
              </a:rPr>
              <a:t>МСП Банк</a:t>
            </a:r>
            <a:endParaRPr kumimoji="0" lang="ru-RU" sz="1000" smtClean="0">
              <a:solidFill>
                <a:srgbClr val="ED8B00"/>
              </a:solidFill>
              <a:latin typeface="PT Sans" charset="0"/>
            </a:endParaRPr>
          </a:p>
        </p:txBody>
      </p:sp>
      <p:sp>
        <p:nvSpPr>
          <p:cNvPr id="4" name="Прямоугольник 13"/>
          <p:cNvSpPr>
            <a:spLocks noChangeArrowheads="1"/>
          </p:cNvSpPr>
          <p:nvPr userDrawn="1"/>
        </p:nvSpPr>
        <p:spPr bwMode="auto">
          <a:xfrm>
            <a:off x="2027767" y="6335714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5" name="Прямоугольник 14"/>
          <p:cNvSpPr>
            <a:spLocks noChangeArrowheads="1"/>
          </p:cNvSpPr>
          <p:nvPr userDrawn="1"/>
        </p:nvSpPr>
        <p:spPr bwMode="auto">
          <a:xfrm>
            <a:off x="3181350" y="6327776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Дата 2"/>
          <p:cNvSpPr>
            <a:spLocks noGrp="1"/>
          </p:cNvSpPr>
          <p:nvPr>
            <p:ph type="dt" sz="half" idx="11"/>
          </p:nvPr>
        </p:nvSpPr>
        <p:spPr>
          <a:xfrm>
            <a:off x="2159000" y="6380163"/>
            <a:ext cx="1153584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E8E87-B11F-45A5-A330-6D5B0A67ABDB}" type="datetime1">
              <a:rPr lang="ru-RU"/>
              <a:pPr>
                <a:defRPr/>
              </a:pPr>
              <a:t>15.06.2017</a:t>
            </a:fld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ABFAC-BBB0-4DB9-A5E9-756EDEA8D9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2776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527051" y="6381750"/>
            <a:ext cx="1631949" cy="215900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800" smtClean="0">
                <a:solidFill>
                  <a:srgbClr val="575757"/>
                </a:solidFill>
                <a:latin typeface="PT Sans" charset="0"/>
              </a:rPr>
              <a:t>МСП Банк</a:t>
            </a:r>
            <a:endParaRPr kumimoji="0" lang="ru-RU" sz="1000" smtClean="0">
              <a:solidFill>
                <a:srgbClr val="ED8B00"/>
              </a:solidFill>
              <a:latin typeface="PT Sans" charset="0"/>
            </a:endParaRPr>
          </a:p>
        </p:txBody>
      </p:sp>
      <p:sp>
        <p:nvSpPr>
          <p:cNvPr id="6" name="Прямоугольник 13"/>
          <p:cNvSpPr>
            <a:spLocks noChangeArrowheads="1"/>
          </p:cNvSpPr>
          <p:nvPr userDrawn="1"/>
        </p:nvSpPr>
        <p:spPr bwMode="auto">
          <a:xfrm>
            <a:off x="2027767" y="6335714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7" name="Прямоугольник 14"/>
          <p:cNvSpPr>
            <a:spLocks noChangeArrowheads="1"/>
          </p:cNvSpPr>
          <p:nvPr userDrawn="1"/>
        </p:nvSpPr>
        <p:spPr bwMode="auto">
          <a:xfrm>
            <a:off x="3181350" y="6327776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051" y="620714"/>
            <a:ext cx="11137900" cy="432023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527051" y="1628800"/>
            <a:ext cx="11137900" cy="4464496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527051" y="1124422"/>
            <a:ext cx="11137900" cy="360362"/>
          </a:xfrm>
        </p:spPr>
        <p:txBody>
          <a:bodyPr/>
          <a:lstStyle>
            <a:lvl1pPr marL="0" indent="0">
              <a:buFontTx/>
              <a:buNone/>
              <a:defRPr sz="1600" baseline="0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Дата 2"/>
          <p:cNvSpPr>
            <a:spLocks noGrp="1"/>
          </p:cNvSpPr>
          <p:nvPr>
            <p:ph type="dt" sz="half" idx="16"/>
          </p:nvPr>
        </p:nvSpPr>
        <p:spPr>
          <a:xfrm>
            <a:off x="2159000" y="6380163"/>
            <a:ext cx="1153584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2738E-9D74-46C6-B580-F8CB4B389563}" type="datetime1">
              <a:rPr lang="ru-RU"/>
              <a:pPr>
                <a:defRPr/>
              </a:pPr>
              <a:t>15.06.2017</a:t>
            </a:fld>
            <a:endParaRPr lang="ru-RU"/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63665-BC77-4FED-9E3B-494D7544F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0321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/Схема/Диаграмма_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527051" y="6381750"/>
            <a:ext cx="1631949" cy="215900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800" smtClean="0">
                <a:solidFill>
                  <a:srgbClr val="575757"/>
                </a:solidFill>
                <a:latin typeface="PT Sans" charset="0"/>
              </a:rPr>
              <a:t>МСП Банк</a:t>
            </a:r>
            <a:endParaRPr kumimoji="0" lang="ru-RU" sz="1000" smtClean="0">
              <a:solidFill>
                <a:srgbClr val="ED8B00"/>
              </a:solidFill>
              <a:latin typeface="PT Sans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 userDrawn="1"/>
        </p:nvSpPr>
        <p:spPr bwMode="auto">
          <a:xfrm>
            <a:off x="2027767" y="6335714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 userDrawn="1"/>
        </p:nvSpPr>
        <p:spPr bwMode="auto">
          <a:xfrm>
            <a:off x="3181350" y="6327776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6191251" y="1394744"/>
            <a:ext cx="5473700" cy="4477000"/>
          </a:xfrm>
        </p:spPr>
        <p:txBody>
          <a:bodyPr/>
          <a:lstStyle>
            <a:lvl1pPr marL="285750" indent="-285750">
              <a:buSzPct val="100000"/>
              <a:buFontTx/>
              <a:buBlip>
                <a:blip r:embed="rId2"/>
              </a:buBlip>
              <a:defRPr/>
            </a:lvl1pPr>
            <a:lvl2pPr marL="173037" indent="0">
              <a:buFontTx/>
              <a:buNone/>
              <a:defRPr/>
            </a:lvl2pPr>
            <a:lvl3pPr marL="531812" indent="0">
              <a:buFontTx/>
              <a:buNone/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5"/>
          </p:nvPr>
        </p:nvSpPr>
        <p:spPr>
          <a:xfrm>
            <a:off x="527051" y="5655744"/>
            <a:ext cx="5473700" cy="216000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6"/>
          <p:cNvSpPr>
            <a:spLocks noGrp="1"/>
          </p:cNvSpPr>
          <p:nvPr>
            <p:ph sz="quarter" idx="19"/>
          </p:nvPr>
        </p:nvSpPr>
        <p:spPr>
          <a:xfrm>
            <a:off x="624416" y="1484313"/>
            <a:ext cx="5376335" cy="4032919"/>
          </a:xfrm>
        </p:spPr>
        <p:txBody>
          <a:bodyPr/>
          <a:lstStyle>
            <a:lvl1pPr marL="285750" indent="-285750">
              <a:buSzPct val="100000"/>
              <a:buFontTx/>
              <a:buBlip>
                <a:blip r:embed="rId2"/>
              </a:buBlip>
              <a:defRPr baseline="0"/>
            </a:lvl1pPr>
            <a:lvl2pPr marL="173037" indent="0">
              <a:buFontTx/>
              <a:buNone/>
              <a:defRPr/>
            </a:lvl2pPr>
            <a:lvl3pPr marL="531812" indent="0">
              <a:buFontTx/>
              <a:buNone/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2"/>
          <p:cNvSpPr>
            <a:spLocks noGrp="1"/>
          </p:cNvSpPr>
          <p:nvPr>
            <p:ph type="dt" sz="half" idx="21"/>
          </p:nvPr>
        </p:nvSpPr>
        <p:spPr>
          <a:xfrm>
            <a:off x="2159000" y="6380163"/>
            <a:ext cx="1153584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3A028-8B3C-416E-99C9-8E2A7CA9BD3F}" type="datetime1">
              <a:rPr lang="ru-RU"/>
              <a:pPr>
                <a:defRPr/>
              </a:pPr>
              <a:t>15.06.2017</a:t>
            </a:fld>
            <a:endParaRPr lang="ru-RU"/>
          </a:p>
        </p:txBody>
      </p:sp>
      <p:sp>
        <p:nvSpPr>
          <p:cNvPr id="12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C447E-AF26-41B1-AF7F-4A226D745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2977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/Схема/Диаграмма_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527051" y="6381750"/>
            <a:ext cx="1631949" cy="215900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800" smtClean="0">
                <a:solidFill>
                  <a:srgbClr val="575757"/>
                </a:solidFill>
                <a:latin typeface="PT Sans" charset="0"/>
              </a:rPr>
              <a:t>МСП Банк</a:t>
            </a:r>
            <a:endParaRPr kumimoji="0" lang="ru-RU" sz="1000" smtClean="0">
              <a:solidFill>
                <a:srgbClr val="ED8B00"/>
              </a:solidFill>
              <a:latin typeface="PT Sans" charset="0"/>
            </a:endParaRPr>
          </a:p>
        </p:txBody>
      </p:sp>
      <p:sp>
        <p:nvSpPr>
          <p:cNvPr id="8" name="Прямоугольник 13"/>
          <p:cNvSpPr>
            <a:spLocks noChangeArrowheads="1"/>
          </p:cNvSpPr>
          <p:nvPr userDrawn="1"/>
        </p:nvSpPr>
        <p:spPr bwMode="auto">
          <a:xfrm>
            <a:off x="2027767" y="6335714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9" name="Прямоугольник 14"/>
          <p:cNvSpPr>
            <a:spLocks noChangeArrowheads="1"/>
          </p:cNvSpPr>
          <p:nvPr userDrawn="1"/>
        </p:nvSpPr>
        <p:spPr bwMode="auto">
          <a:xfrm>
            <a:off x="3181350" y="6327776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527051" y="1393157"/>
            <a:ext cx="5473700" cy="4483768"/>
          </a:xfrm>
        </p:spPr>
        <p:txBody>
          <a:bodyPr/>
          <a:lstStyle>
            <a:lvl1pPr marL="285750" indent="-285750">
              <a:buSzPct val="100000"/>
              <a:buFontTx/>
              <a:buBlip>
                <a:blip r:embed="rId2"/>
              </a:buBlip>
              <a:defRPr/>
            </a:lvl1pPr>
            <a:lvl2pPr marL="173037" indent="0">
              <a:buFontTx/>
              <a:buNone/>
              <a:defRPr/>
            </a:lvl2pPr>
            <a:lvl3pPr marL="531812" indent="0">
              <a:buFontTx/>
              <a:buNone/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6" name="Текст 16"/>
          <p:cNvSpPr>
            <a:spLocks noGrp="1"/>
          </p:cNvSpPr>
          <p:nvPr>
            <p:ph type="body" sz="quarter" idx="15"/>
          </p:nvPr>
        </p:nvSpPr>
        <p:spPr>
          <a:xfrm>
            <a:off x="6096001" y="5670450"/>
            <a:ext cx="5568951" cy="216000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6"/>
          <p:cNvSpPr>
            <a:spLocks noGrp="1"/>
          </p:cNvSpPr>
          <p:nvPr>
            <p:ph sz="quarter" idx="19"/>
          </p:nvPr>
        </p:nvSpPr>
        <p:spPr>
          <a:xfrm>
            <a:off x="6192307" y="1484313"/>
            <a:ext cx="5472644" cy="4032919"/>
          </a:xfrm>
        </p:spPr>
        <p:txBody>
          <a:bodyPr/>
          <a:lstStyle>
            <a:lvl1pPr marL="285750" indent="-285750">
              <a:buSzPct val="100000"/>
              <a:buFontTx/>
              <a:buBlip>
                <a:blip r:embed="rId2"/>
              </a:buBlip>
              <a:defRPr/>
            </a:lvl1pPr>
            <a:lvl2pPr marL="173037" indent="0">
              <a:buFontTx/>
              <a:buNone/>
              <a:defRPr/>
            </a:lvl2pPr>
            <a:lvl3pPr marL="531812" indent="0">
              <a:buFontTx/>
              <a:buNone/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2"/>
          <p:cNvSpPr>
            <a:spLocks noGrp="1"/>
          </p:cNvSpPr>
          <p:nvPr>
            <p:ph type="dt" sz="half" idx="21"/>
          </p:nvPr>
        </p:nvSpPr>
        <p:spPr>
          <a:xfrm>
            <a:off x="2159000" y="6380163"/>
            <a:ext cx="1153584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B1ADD-1A12-4173-AC8D-FE5FB67F19EF}" type="datetime1">
              <a:rPr lang="ru-RU"/>
              <a:pPr>
                <a:defRPr/>
              </a:pPr>
              <a:t>15.06.2017</a:t>
            </a:fld>
            <a:endParaRPr lang="ru-RU"/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9A044-2CA6-4C55-9464-D6DEFEFAF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94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е элементы циф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527051" y="6381750"/>
            <a:ext cx="1631949" cy="215900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800" smtClean="0">
                <a:solidFill>
                  <a:srgbClr val="575757"/>
                </a:solidFill>
                <a:latin typeface="PT Sans" charset="0"/>
              </a:rPr>
              <a:t>МСП Банк</a:t>
            </a:r>
            <a:endParaRPr kumimoji="0" lang="ru-RU" sz="1000" smtClean="0">
              <a:solidFill>
                <a:srgbClr val="ED8B00"/>
              </a:solidFill>
              <a:latin typeface="PT Sans" charset="0"/>
            </a:endParaRP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 flipV="1">
            <a:off x="624418" y="692150"/>
            <a:ext cx="2592916" cy="19446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3"/>
          <p:cNvSpPr>
            <a:spLocks noChangeArrowheads="1"/>
          </p:cNvSpPr>
          <p:nvPr userDrawn="1"/>
        </p:nvSpPr>
        <p:spPr bwMode="auto">
          <a:xfrm>
            <a:off x="2027767" y="6335714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8" name="Прямоугольник 14"/>
          <p:cNvSpPr>
            <a:spLocks noChangeArrowheads="1"/>
          </p:cNvSpPr>
          <p:nvPr userDrawn="1"/>
        </p:nvSpPr>
        <p:spPr bwMode="auto">
          <a:xfrm>
            <a:off x="3181350" y="6327776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13" name="Заголовок 3"/>
          <p:cNvSpPr>
            <a:spLocks noGrp="1"/>
          </p:cNvSpPr>
          <p:nvPr>
            <p:ph type="title"/>
          </p:nvPr>
        </p:nvSpPr>
        <p:spPr>
          <a:xfrm>
            <a:off x="3312585" y="620714"/>
            <a:ext cx="8352367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20" name="Текст 23"/>
          <p:cNvSpPr>
            <a:spLocks noGrp="1"/>
          </p:cNvSpPr>
          <p:nvPr>
            <p:ph type="body" sz="quarter" idx="20"/>
          </p:nvPr>
        </p:nvSpPr>
        <p:spPr>
          <a:xfrm>
            <a:off x="624418" y="2637442"/>
            <a:ext cx="1247113" cy="1370012"/>
          </a:xfrm>
        </p:spPr>
        <p:txBody>
          <a:bodyPr/>
          <a:lstStyle>
            <a:lvl1pPr marL="0" indent="0">
              <a:buNone/>
              <a:defRPr sz="9600" b="1">
                <a:solidFill>
                  <a:schemeClr val="accent1"/>
                </a:solidFill>
                <a:latin typeface="Arial"/>
                <a:cs typeface="Arial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О</a:t>
            </a:r>
          </a:p>
        </p:txBody>
      </p:sp>
      <p:sp>
        <p:nvSpPr>
          <p:cNvPr id="21" name="Текст 21"/>
          <p:cNvSpPr>
            <a:spLocks noGrp="1"/>
          </p:cNvSpPr>
          <p:nvPr>
            <p:ph type="body" sz="quarter" idx="19"/>
          </p:nvPr>
        </p:nvSpPr>
        <p:spPr>
          <a:xfrm>
            <a:off x="3312585" y="1413744"/>
            <a:ext cx="8352367" cy="3527425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Дата 2"/>
          <p:cNvSpPr>
            <a:spLocks noGrp="1"/>
          </p:cNvSpPr>
          <p:nvPr>
            <p:ph type="dt" sz="half" idx="22"/>
          </p:nvPr>
        </p:nvSpPr>
        <p:spPr>
          <a:xfrm>
            <a:off x="2159000" y="6380163"/>
            <a:ext cx="1153584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8B75D-7B00-4F71-B57C-EBAF2C0E6851}" type="datetime1">
              <a:rPr lang="ru-RU"/>
              <a:pPr>
                <a:defRPr/>
              </a:pPr>
              <a:t>15.06.2017</a:t>
            </a:fld>
            <a:endParaRPr lang="ru-RU"/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BD180-4895-423D-AE8F-759409236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6122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е элементы цифр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527051" y="6381750"/>
            <a:ext cx="1631949" cy="215900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800" smtClean="0">
                <a:solidFill>
                  <a:srgbClr val="575757"/>
                </a:solidFill>
                <a:latin typeface="PT Sans" charset="0"/>
              </a:rPr>
              <a:t>МСП Банк</a:t>
            </a:r>
            <a:endParaRPr kumimoji="0" lang="ru-RU" sz="1000" smtClean="0">
              <a:solidFill>
                <a:srgbClr val="ED8B00"/>
              </a:solidFill>
              <a:latin typeface="PT Sans" charset="0"/>
            </a:endParaRP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 flipV="1">
            <a:off x="7632700" y="3213101"/>
            <a:ext cx="4032251" cy="3025775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3"/>
          <p:cNvSpPr>
            <a:spLocks noChangeArrowheads="1"/>
          </p:cNvSpPr>
          <p:nvPr userDrawn="1"/>
        </p:nvSpPr>
        <p:spPr bwMode="auto">
          <a:xfrm>
            <a:off x="2027767" y="6335714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8" name="Прямоугольник 14"/>
          <p:cNvSpPr>
            <a:spLocks noChangeArrowheads="1"/>
          </p:cNvSpPr>
          <p:nvPr userDrawn="1"/>
        </p:nvSpPr>
        <p:spPr bwMode="auto">
          <a:xfrm>
            <a:off x="3181350" y="6327776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13" name="Заголовок 3"/>
          <p:cNvSpPr>
            <a:spLocks noGrp="1"/>
          </p:cNvSpPr>
          <p:nvPr>
            <p:ph type="title"/>
          </p:nvPr>
        </p:nvSpPr>
        <p:spPr>
          <a:xfrm>
            <a:off x="527051" y="620714"/>
            <a:ext cx="11137900" cy="7207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9"/>
          </p:nvPr>
        </p:nvSpPr>
        <p:spPr>
          <a:xfrm>
            <a:off x="527051" y="1413744"/>
            <a:ext cx="8737600" cy="3527425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20"/>
          </p:nvPr>
        </p:nvSpPr>
        <p:spPr>
          <a:xfrm>
            <a:off x="9456375" y="4868863"/>
            <a:ext cx="1248139" cy="1370012"/>
          </a:xfrm>
        </p:spPr>
        <p:txBody>
          <a:bodyPr/>
          <a:lstStyle>
            <a:lvl1pPr marL="0" indent="0">
              <a:buNone/>
              <a:defRPr sz="9600" b="1">
                <a:solidFill>
                  <a:schemeClr val="accent1"/>
                </a:solidFill>
                <a:latin typeface="Arial"/>
                <a:cs typeface="Arial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Дата 2"/>
          <p:cNvSpPr>
            <a:spLocks noGrp="1"/>
          </p:cNvSpPr>
          <p:nvPr>
            <p:ph type="dt" sz="half" idx="22"/>
          </p:nvPr>
        </p:nvSpPr>
        <p:spPr>
          <a:xfrm>
            <a:off x="2159000" y="6380163"/>
            <a:ext cx="1153584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36F83-6106-460D-A1F0-AC8CE1A4588E}" type="datetime1">
              <a:rPr lang="ru-RU"/>
              <a:pPr>
                <a:defRPr/>
              </a:pPr>
              <a:t>15.06.2017</a:t>
            </a:fld>
            <a:endParaRPr lang="ru-RU"/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1A771-E815-462C-BB45-B513816E5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813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е элементы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1" y="1557338"/>
            <a:ext cx="10274300" cy="5300662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4" name="Прямоугольный треугольник 3"/>
          <p:cNvSpPr/>
          <p:nvPr userDrawn="1"/>
        </p:nvSpPr>
        <p:spPr>
          <a:xfrm rot="5400000">
            <a:off x="173832" y="1383507"/>
            <a:ext cx="1042987" cy="139065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rot="16200000">
            <a:off x="8636001" y="5219701"/>
            <a:ext cx="1403350" cy="187324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1" y="328614"/>
            <a:ext cx="3456516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Текст 21"/>
          <p:cNvSpPr>
            <a:spLocks noGrp="1"/>
          </p:cNvSpPr>
          <p:nvPr>
            <p:ph type="body" sz="quarter" idx="19"/>
          </p:nvPr>
        </p:nvSpPr>
        <p:spPr>
          <a:xfrm>
            <a:off x="1295466" y="1557338"/>
            <a:ext cx="8978833" cy="3897311"/>
          </a:xfrm>
        </p:spPr>
        <p:txBody>
          <a:bodyPr/>
          <a:lstStyle>
            <a:lvl1pPr marL="342900" indent="-342900">
              <a:buSzPct val="100000"/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235704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1" y="1098550"/>
            <a:ext cx="10274300" cy="5759450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4" name="Прямоугольный треугольник 3"/>
          <p:cNvSpPr/>
          <p:nvPr userDrawn="1"/>
        </p:nvSpPr>
        <p:spPr>
          <a:xfrm rot="5400000">
            <a:off x="173038" y="915988"/>
            <a:ext cx="1044575" cy="139065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rot="16200000">
            <a:off x="8624888" y="5218114"/>
            <a:ext cx="1412875" cy="188594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0651" y="3852341"/>
            <a:ext cx="7010400" cy="1592785"/>
          </a:xfrm>
        </p:spPr>
        <p:txBody>
          <a:bodyPr anchor="b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547B41F-30BF-465E-8477-6CD524FADEA3}" type="datetime1">
              <a:rPr lang="ru-RU">
                <a:solidFill>
                  <a:srgbClr val="ED8B00"/>
                </a:solidFill>
              </a:rPr>
              <a:pPr>
                <a:defRPr/>
              </a:pPr>
              <a:t>15.06.2017</a:t>
            </a:fld>
            <a:endParaRPr lang="ru-RU">
              <a:solidFill>
                <a:srgbClr val="ED8B00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blipFill>
            <a:blip r:embed="rId2"/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ED8B00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6D5D482-1B0A-49E8-AE09-018A735306F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9785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1" y="1557338"/>
            <a:ext cx="10274300" cy="5300662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4" name="Прямоугольный треугольник 3"/>
          <p:cNvSpPr/>
          <p:nvPr userDrawn="1"/>
        </p:nvSpPr>
        <p:spPr>
          <a:xfrm rot="5400000">
            <a:off x="173832" y="1383507"/>
            <a:ext cx="1042987" cy="139065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rot="16200000">
            <a:off x="8636001" y="5219701"/>
            <a:ext cx="1403350" cy="187324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295401" y="3213101"/>
            <a:ext cx="6049433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1800" smtClean="0">
                <a:solidFill>
                  <a:srgbClr val="FFFFFF"/>
                </a:solidFill>
                <a:latin typeface="PT Sans" charset="0"/>
              </a:rPr>
              <a:t>Россия,  115035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1800" smtClean="0">
                <a:solidFill>
                  <a:srgbClr val="FFFFFF"/>
                </a:solidFill>
                <a:latin typeface="PT Sans" charset="0"/>
              </a:rPr>
              <a:t>Москва,  ул.Садовническая,  д. 79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en-US" sz="1800" smtClean="0">
              <a:solidFill>
                <a:srgbClr val="FFFFFF"/>
              </a:solidFill>
              <a:latin typeface="PT San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1800" smtClean="0">
                <a:solidFill>
                  <a:srgbClr val="FFFFFF"/>
                </a:solidFill>
                <a:latin typeface="PT Sans" charset="0"/>
              </a:rPr>
              <a:t>Телефоны: +7(</a:t>
            </a:r>
            <a:r>
              <a:rPr kumimoji="0" lang="en-US" sz="1800" smtClean="0">
                <a:solidFill>
                  <a:srgbClr val="FFFFFF"/>
                </a:solidFill>
                <a:latin typeface="PT Sans" charset="0"/>
              </a:rPr>
              <a:t>495)783-79-98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1800" smtClean="0">
                <a:solidFill>
                  <a:srgbClr val="FFFFFF"/>
                </a:solidFill>
                <a:latin typeface="PT Sans" charset="0"/>
              </a:rPr>
              <a:t>                  +7</a:t>
            </a:r>
            <a:r>
              <a:rPr kumimoji="0" lang="en-US" sz="1800" smtClean="0">
                <a:solidFill>
                  <a:srgbClr val="FFFFFF"/>
                </a:solidFill>
                <a:latin typeface="PT Sans" charset="0"/>
              </a:rPr>
              <a:t>(495)783-79-66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1800" smtClean="0">
                <a:solidFill>
                  <a:srgbClr val="FFFFFF"/>
                </a:solidFill>
                <a:latin typeface="PT Sans" charset="0"/>
              </a:rPr>
              <a:t>Факс:         +7(495)783-79-74</a:t>
            </a:r>
            <a:br>
              <a:rPr kumimoji="0" lang="ru-RU" sz="1800" smtClean="0">
                <a:solidFill>
                  <a:srgbClr val="FFFFFF"/>
                </a:solidFill>
                <a:latin typeface="PT Sans" charset="0"/>
              </a:rPr>
            </a:br>
            <a:endParaRPr kumimoji="0" lang="ru-RU" sz="1800" smtClean="0">
              <a:solidFill>
                <a:srgbClr val="FFFFFF"/>
              </a:solidFill>
              <a:latin typeface="PT San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ru-RU" sz="1800" smtClean="0">
              <a:solidFill>
                <a:srgbClr val="FFFFFF"/>
              </a:solidFill>
              <a:latin typeface="PT San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800" smtClean="0">
                <a:solidFill>
                  <a:srgbClr val="FFFFFF"/>
                </a:solidFill>
                <a:latin typeface="PT Sans" charset="0"/>
              </a:rPr>
              <a:t>www.mspbank.ru</a:t>
            </a:r>
            <a:endParaRPr kumimoji="0" lang="ru-RU" sz="1800" smtClean="0">
              <a:solidFill>
                <a:srgbClr val="ED8B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ru-RU" sz="1800" smtClean="0">
              <a:solidFill>
                <a:srgbClr val="ED8B00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1295400" y="2565402"/>
            <a:ext cx="8641027" cy="431551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3B3AD82-E8B8-490F-BC37-4170911D79B5}" type="datetime1">
              <a:rPr lang="ru-RU">
                <a:solidFill>
                  <a:srgbClr val="ED8B00"/>
                </a:solidFill>
              </a:rPr>
              <a:pPr>
                <a:defRPr/>
              </a:pPr>
              <a:t>15.06.2017</a:t>
            </a:fld>
            <a:endParaRPr lang="ru-RU">
              <a:solidFill>
                <a:srgbClr val="ED8B00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blipFill>
            <a:blip r:embed="rId2"/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ED8B00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4B2B527-BCED-4CDE-A9E4-CC98D2DE52C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184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261737-A207-4C21-BB78-D5A2F7DE7324}" type="datetime1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5074EA-E9B7-4CE8-95B8-03F9E199268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400907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Inspektion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169CF9"/>
              </a:clrFrom>
              <a:clrTo>
                <a:srgbClr val="169CF9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0984" y="-1082675"/>
            <a:ext cx="13102168" cy="873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/>
          <p:cNvSpPr/>
          <p:nvPr userDrawn="1"/>
        </p:nvSpPr>
        <p:spPr>
          <a:xfrm>
            <a:off x="192617" y="1"/>
            <a:ext cx="378883" cy="582613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2" tIns="38391" rIns="76782" bIns="38391" anchor="ctr"/>
          <a:lstStyle/>
          <a:p>
            <a:pPr algn="ctr" defTabSz="1023967" eaLnBrk="0" hangingPunct="0"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 userDrawn="1"/>
        </p:nvSpPr>
        <p:spPr bwMode="auto">
          <a:xfrm>
            <a:off x="696385" y="261939"/>
            <a:ext cx="161078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782" tIns="38391" rIns="76782" bIns="38391">
            <a:spAutoFit/>
          </a:bodyPr>
          <a:lstStyle>
            <a:lvl1pPr defTabSz="10239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239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239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239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239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smtClean="0">
                <a:solidFill>
                  <a:srgbClr val="ED8B00"/>
                </a:solidFill>
              </a:rPr>
              <a:t>МСП Банк</a:t>
            </a:r>
            <a:endParaRPr lang="en-US" sz="1700" smtClean="0">
              <a:solidFill>
                <a:srgbClr val="ED8B00"/>
              </a:solidFill>
            </a:endParaRPr>
          </a:p>
        </p:txBody>
      </p:sp>
      <p:sp>
        <p:nvSpPr>
          <p:cNvPr id="6" name="Parallelogram 4"/>
          <p:cNvSpPr/>
          <p:nvPr userDrawn="1"/>
        </p:nvSpPr>
        <p:spPr>
          <a:xfrm>
            <a:off x="770468" y="357188"/>
            <a:ext cx="141817" cy="207962"/>
          </a:xfrm>
          <a:prstGeom prst="parallelogram">
            <a:avLst>
              <a:gd name="adj" fmla="val 67832"/>
            </a:avLst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2" tIns="38391" rIns="76782" bIns="38391" anchor="ctr"/>
          <a:lstStyle/>
          <a:p>
            <a:pPr algn="ctr" defTabSz="1023967" eaLnBrk="0" hangingPunct="0">
              <a:defRPr/>
            </a:pPr>
            <a:endParaRPr lang="en-US" sz="300" dirty="0">
              <a:solidFill>
                <a:srgbClr val="ED8B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Parallelogram 5"/>
          <p:cNvSpPr/>
          <p:nvPr userDrawn="1"/>
        </p:nvSpPr>
        <p:spPr>
          <a:xfrm>
            <a:off x="2089151" y="357188"/>
            <a:ext cx="141816" cy="207962"/>
          </a:xfrm>
          <a:prstGeom prst="parallelogram">
            <a:avLst>
              <a:gd name="adj" fmla="val 67832"/>
            </a:avLst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2" tIns="38391" rIns="76782" bIns="38391" anchor="ctr"/>
          <a:lstStyle/>
          <a:p>
            <a:pPr algn="ctr" defTabSz="1023967" eaLnBrk="0" hangingPunct="0">
              <a:defRPr/>
            </a:pPr>
            <a:endParaRPr lang="en-US" sz="300" dirty="0">
              <a:solidFill>
                <a:srgbClr val="ED8B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20892" y="261382"/>
            <a:ext cx="522605" cy="359957"/>
          </a:xfrm>
        </p:spPr>
        <p:txBody>
          <a:bodyPr>
            <a:norm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9610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702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1" y="0"/>
            <a:ext cx="12192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 baseline="-25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1" y="1160463"/>
            <a:ext cx="10274300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4441" y="-1"/>
            <a:ext cx="12245124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5583239"/>
            <a:ext cx="3456516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527051" y="1411289"/>
            <a:ext cx="4320116" cy="1512887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527382" y="3789040"/>
            <a:ext cx="4319785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053567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1" y="0"/>
            <a:ext cx="12192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 baseline="-25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1" y="1160463"/>
            <a:ext cx="10274300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4441" y="-1"/>
            <a:ext cx="12245124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5583239"/>
            <a:ext cx="3456516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527051" y="1411289"/>
            <a:ext cx="4320116" cy="1512887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527382" y="3789040"/>
            <a:ext cx="4319785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286509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1" y="0"/>
            <a:ext cx="12192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 baseline="-25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1" y="1160463"/>
            <a:ext cx="10274300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4441" y="-1"/>
            <a:ext cx="12245124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5583239"/>
            <a:ext cx="3456516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527051" y="1411289"/>
            <a:ext cx="4320116" cy="1512887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527382" y="3789040"/>
            <a:ext cx="4319785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260353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1" y="0"/>
            <a:ext cx="12192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 baseline="-25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1" y="1160463"/>
            <a:ext cx="10274300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4441" y="-1"/>
            <a:ext cx="12245124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5583239"/>
            <a:ext cx="3456516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527051" y="1411289"/>
            <a:ext cx="4320116" cy="1512887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527382" y="3789040"/>
            <a:ext cx="4319785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786882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1" y="0"/>
            <a:ext cx="12192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 baseline="-25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1" y="1160463"/>
            <a:ext cx="10274300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4441" y="-1"/>
            <a:ext cx="12245124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5583239"/>
            <a:ext cx="3456516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527051" y="1411289"/>
            <a:ext cx="4320116" cy="1512887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527382" y="3789040"/>
            <a:ext cx="4319785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223831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1" y="0"/>
            <a:ext cx="12192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 baseline="-25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1" y="1160463"/>
            <a:ext cx="10274300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4441" y="-1"/>
            <a:ext cx="12245124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5583239"/>
            <a:ext cx="3456516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527051" y="1411289"/>
            <a:ext cx="4320116" cy="1512887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527382" y="3789040"/>
            <a:ext cx="4319785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17524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1" y="0"/>
            <a:ext cx="12192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 baseline="-25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1" y="1160463"/>
            <a:ext cx="10274300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4441" y="-1"/>
            <a:ext cx="12245124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5583239"/>
            <a:ext cx="3456516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527051" y="1411289"/>
            <a:ext cx="4320116" cy="1512887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527382" y="3789040"/>
            <a:ext cx="4319785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090601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1" y="0"/>
            <a:ext cx="12192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 baseline="-25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1" y="1160463"/>
            <a:ext cx="10274300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4441" y="-1"/>
            <a:ext cx="12245124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5583239"/>
            <a:ext cx="3456516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527051" y="1411289"/>
            <a:ext cx="4320116" cy="1512887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527382" y="3789040"/>
            <a:ext cx="4319785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28930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261737-A207-4C21-BB78-D5A2F7DE7324}" type="datetime1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5074EA-E9B7-4CE8-95B8-03F9E199268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853695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1" y="0"/>
            <a:ext cx="12192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 baseline="-25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1" y="1160463"/>
            <a:ext cx="10274300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4441" y="-1"/>
            <a:ext cx="12245124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5583239"/>
            <a:ext cx="3456516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527051" y="1411289"/>
            <a:ext cx="4320116" cy="1512887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527382" y="3789040"/>
            <a:ext cx="4319785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450257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1" y="0"/>
            <a:ext cx="12192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 baseline="-25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1" y="1160463"/>
            <a:ext cx="10274300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4441" y="-1"/>
            <a:ext cx="12245124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5583239"/>
            <a:ext cx="3456516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527051" y="1411289"/>
            <a:ext cx="4320116" cy="1512887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527382" y="3789040"/>
            <a:ext cx="4319785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545993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й 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" y="1160463"/>
            <a:ext cx="10274300" cy="3708400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 rot="8100000">
            <a:off x="50038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 userDrawn="1"/>
        </p:nvCxnSpPr>
        <p:spPr>
          <a:xfrm rot="8100000">
            <a:off x="52070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 userDrawn="1"/>
        </p:nvCxnSpPr>
        <p:spPr>
          <a:xfrm rot="8100000">
            <a:off x="17526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 rot="8100000">
            <a:off x="19558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 rot="8100000">
            <a:off x="21590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 rot="8100000">
            <a:off x="23622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 rot="8100000">
            <a:off x="25654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 userDrawn="1"/>
        </p:nvCxnSpPr>
        <p:spPr>
          <a:xfrm rot="8100000">
            <a:off x="27686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 userDrawn="1"/>
        </p:nvCxnSpPr>
        <p:spPr>
          <a:xfrm rot="8100000">
            <a:off x="29718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 rot="8100000">
            <a:off x="31750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 rot="8100000">
            <a:off x="33782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 rot="8100000">
            <a:off x="35814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 rot="8100000">
            <a:off x="37846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 userDrawn="1"/>
        </p:nvCxnSpPr>
        <p:spPr>
          <a:xfrm rot="8100000">
            <a:off x="39878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 userDrawn="1"/>
        </p:nvCxnSpPr>
        <p:spPr>
          <a:xfrm rot="8100000">
            <a:off x="41910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 userDrawn="1"/>
        </p:nvCxnSpPr>
        <p:spPr>
          <a:xfrm rot="8100000">
            <a:off x="45974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 rot="8100000">
            <a:off x="48006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 userDrawn="1"/>
        </p:nvCxnSpPr>
        <p:spPr>
          <a:xfrm rot="8100000">
            <a:off x="11430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 userDrawn="1"/>
        </p:nvCxnSpPr>
        <p:spPr>
          <a:xfrm rot="8100000">
            <a:off x="13462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 userDrawn="1"/>
        </p:nvCxnSpPr>
        <p:spPr>
          <a:xfrm rot="8100000">
            <a:off x="15494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 userDrawn="1"/>
        </p:nvCxnSpPr>
        <p:spPr>
          <a:xfrm rot="8100000">
            <a:off x="7366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 userDrawn="1"/>
        </p:nvCxnSpPr>
        <p:spPr>
          <a:xfrm rot="8100000">
            <a:off x="9398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Рисунок 4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5583239"/>
            <a:ext cx="3456516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Прямая соединительная линия 27"/>
          <p:cNvCxnSpPr/>
          <p:nvPr userDrawn="1"/>
        </p:nvCxnSpPr>
        <p:spPr>
          <a:xfrm rot="8100000">
            <a:off x="43942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 userDrawn="1"/>
        </p:nvCxnSpPr>
        <p:spPr>
          <a:xfrm rot="8100000">
            <a:off x="50334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 userDrawn="1"/>
        </p:nvCxnSpPr>
        <p:spPr>
          <a:xfrm rot="8100000">
            <a:off x="17822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 userDrawn="1"/>
        </p:nvCxnSpPr>
        <p:spPr>
          <a:xfrm rot="8100000">
            <a:off x="19854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 userDrawn="1"/>
        </p:nvCxnSpPr>
        <p:spPr>
          <a:xfrm rot="8100000">
            <a:off x="21886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 userDrawn="1"/>
        </p:nvCxnSpPr>
        <p:spPr>
          <a:xfrm rot="8100000">
            <a:off x="23918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 userDrawn="1"/>
        </p:nvCxnSpPr>
        <p:spPr>
          <a:xfrm rot="8100000">
            <a:off x="25950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 userDrawn="1"/>
        </p:nvCxnSpPr>
        <p:spPr>
          <a:xfrm rot="8100000">
            <a:off x="27982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 userDrawn="1"/>
        </p:nvCxnSpPr>
        <p:spPr>
          <a:xfrm rot="8100000">
            <a:off x="30014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 userDrawn="1"/>
        </p:nvCxnSpPr>
        <p:spPr>
          <a:xfrm rot="8100000">
            <a:off x="32046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 userDrawn="1"/>
        </p:nvCxnSpPr>
        <p:spPr>
          <a:xfrm rot="8100000">
            <a:off x="34078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 userDrawn="1"/>
        </p:nvCxnSpPr>
        <p:spPr>
          <a:xfrm rot="8100000">
            <a:off x="36110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 userDrawn="1"/>
        </p:nvCxnSpPr>
        <p:spPr>
          <a:xfrm rot="8100000">
            <a:off x="38142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 userDrawn="1"/>
        </p:nvCxnSpPr>
        <p:spPr>
          <a:xfrm rot="8100000">
            <a:off x="40174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 userDrawn="1"/>
        </p:nvCxnSpPr>
        <p:spPr>
          <a:xfrm rot="8100000">
            <a:off x="42206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 userDrawn="1"/>
        </p:nvCxnSpPr>
        <p:spPr>
          <a:xfrm rot="8100000">
            <a:off x="46270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 userDrawn="1"/>
        </p:nvCxnSpPr>
        <p:spPr>
          <a:xfrm rot="8100000">
            <a:off x="48302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 userDrawn="1"/>
        </p:nvCxnSpPr>
        <p:spPr>
          <a:xfrm rot="8100000">
            <a:off x="11726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 userDrawn="1"/>
        </p:nvCxnSpPr>
        <p:spPr>
          <a:xfrm rot="8100000">
            <a:off x="13758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 userDrawn="1"/>
        </p:nvCxnSpPr>
        <p:spPr>
          <a:xfrm rot="8100000">
            <a:off x="15790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 userDrawn="1"/>
        </p:nvCxnSpPr>
        <p:spPr>
          <a:xfrm rot="8100000">
            <a:off x="7662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 userDrawn="1"/>
        </p:nvCxnSpPr>
        <p:spPr>
          <a:xfrm rot="8100000">
            <a:off x="9694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 userDrawn="1"/>
        </p:nvCxnSpPr>
        <p:spPr>
          <a:xfrm rot="8100000">
            <a:off x="44238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 bwMode="auto">
          <a:xfrm>
            <a:off x="12700" y="1160463"/>
            <a:ext cx="6096000" cy="3708400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 userDrawn="1"/>
        </p:nvCxnSpPr>
        <p:spPr>
          <a:xfrm rot="8100000">
            <a:off x="7325784" y="2103438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 userDrawn="1"/>
        </p:nvCxnSpPr>
        <p:spPr>
          <a:xfrm rot="8100000">
            <a:off x="5293784" y="2103438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 userDrawn="1"/>
        </p:nvCxnSpPr>
        <p:spPr>
          <a:xfrm rot="8100000">
            <a:off x="5496984" y="2103438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 userDrawn="1"/>
        </p:nvCxnSpPr>
        <p:spPr>
          <a:xfrm rot="8100000">
            <a:off x="5700184" y="2103438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 userDrawn="1"/>
        </p:nvCxnSpPr>
        <p:spPr>
          <a:xfrm rot="8100000">
            <a:off x="5903384" y="2103438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 userDrawn="1"/>
        </p:nvCxnSpPr>
        <p:spPr>
          <a:xfrm rot="8100000">
            <a:off x="6106584" y="2103438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 userDrawn="1"/>
        </p:nvCxnSpPr>
        <p:spPr>
          <a:xfrm rot="8100000">
            <a:off x="6309784" y="2103438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 userDrawn="1"/>
        </p:nvCxnSpPr>
        <p:spPr>
          <a:xfrm rot="8100000">
            <a:off x="6512984" y="2103438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 userDrawn="1"/>
        </p:nvCxnSpPr>
        <p:spPr>
          <a:xfrm rot="8100000">
            <a:off x="6919384" y="2103438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 userDrawn="1"/>
        </p:nvCxnSpPr>
        <p:spPr>
          <a:xfrm rot="8100000">
            <a:off x="7122584" y="2103438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 userDrawn="1"/>
        </p:nvCxnSpPr>
        <p:spPr>
          <a:xfrm rot="8100000">
            <a:off x="6716184" y="2103438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 userDrawn="1"/>
        </p:nvCxnSpPr>
        <p:spPr>
          <a:xfrm rot="8100000">
            <a:off x="7355417" y="2103438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 userDrawn="1"/>
        </p:nvCxnSpPr>
        <p:spPr>
          <a:xfrm rot="8100000">
            <a:off x="5323417" y="2103438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 userDrawn="1"/>
        </p:nvCxnSpPr>
        <p:spPr>
          <a:xfrm rot="8100000">
            <a:off x="5526617" y="2103438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 userDrawn="1"/>
        </p:nvCxnSpPr>
        <p:spPr>
          <a:xfrm rot="8100000">
            <a:off x="5729817" y="2103438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 userDrawn="1"/>
        </p:nvCxnSpPr>
        <p:spPr>
          <a:xfrm rot="8100000">
            <a:off x="5933017" y="2103438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 userDrawn="1"/>
        </p:nvCxnSpPr>
        <p:spPr>
          <a:xfrm rot="8100000">
            <a:off x="6136217" y="2103438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 userDrawn="1"/>
        </p:nvCxnSpPr>
        <p:spPr>
          <a:xfrm rot="8100000">
            <a:off x="6339417" y="2103438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 userDrawn="1"/>
        </p:nvCxnSpPr>
        <p:spPr>
          <a:xfrm rot="8100000">
            <a:off x="6542617" y="2103438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 userDrawn="1"/>
        </p:nvCxnSpPr>
        <p:spPr>
          <a:xfrm rot="8100000">
            <a:off x="6949017" y="2103438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 userDrawn="1"/>
        </p:nvCxnSpPr>
        <p:spPr>
          <a:xfrm rot="8100000">
            <a:off x="7152217" y="2103438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 userDrawn="1"/>
        </p:nvCxnSpPr>
        <p:spPr>
          <a:xfrm rot="8100000">
            <a:off x="6745817" y="2103438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 userDrawn="1"/>
        </p:nvSpPr>
        <p:spPr bwMode="auto">
          <a:xfrm>
            <a:off x="4176184" y="4868864"/>
            <a:ext cx="6096000" cy="1152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  <p:cxnSp>
        <p:nvCxnSpPr>
          <p:cNvPr id="76" name="Прямая соединительная линия 75"/>
          <p:cNvCxnSpPr/>
          <p:nvPr userDrawn="1"/>
        </p:nvCxnSpPr>
        <p:spPr>
          <a:xfrm rot="8100000">
            <a:off x="7556500" y="2103438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 userDrawn="1"/>
        </p:nvCxnSpPr>
        <p:spPr>
          <a:xfrm rot="8100000">
            <a:off x="7759700" y="2103438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 userDrawn="1"/>
        </p:nvCxnSpPr>
        <p:spPr>
          <a:xfrm rot="8100000">
            <a:off x="7962900" y="2103438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 userDrawn="1"/>
        </p:nvCxnSpPr>
        <p:spPr>
          <a:xfrm rot="8100000">
            <a:off x="8166100" y="2103438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 userDrawn="1"/>
        </p:nvCxnSpPr>
        <p:spPr>
          <a:xfrm rot="8100000">
            <a:off x="7586133" y="2103438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 userDrawn="1"/>
        </p:nvCxnSpPr>
        <p:spPr>
          <a:xfrm rot="8100000">
            <a:off x="7789333" y="2103438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 userDrawn="1"/>
        </p:nvCxnSpPr>
        <p:spPr>
          <a:xfrm rot="8100000">
            <a:off x="7992533" y="2103438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 userDrawn="1"/>
        </p:nvCxnSpPr>
        <p:spPr>
          <a:xfrm rot="8100000">
            <a:off x="8195733" y="2103438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 userDrawn="1"/>
        </p:nvSpPr>
        <p:spPr bwMode="auto">
          <a:xfrm>
            <a:off x="4176184" y="3716339"/>
            <a:ext cx="6096000" cy="1152525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56" name="Заголовок 12"/>
          <p:cNvSpPr>
            <a:spLocks noGrp="1"/>
          </p:cNvSpPr>
          <p:nvPr>
            <p:ph type="title"/>
          </p:nvPr>
        </p:nvSpPr>
        <p:spPr>
          <a:xfrm>
            <a:off x="527051" y="1268414"/>
            <a:ext cx="5555960" cy="151288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86" name="Текст 16"/>
          <p:cNvSpPr>
            <a:spLocks noGrp="1"/>
          </p:cNvSpPr>
          <p:nvPr>
            <p:ph type="body" sz="quarter" idx="10"/>
          </p:nvPr>
        </p:nvSpPr>
        <p:spPr>
          <a:xfrm>
            <a:off x="527381" y="2780928"/>
            <a:ext cx="5568619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604764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/>
          <p:cNvSpPr>
            <a:spLocks/>
          </p:cNvSpPr>
          <p:nvPr userDrawn="1"/>
        </p:nvSpPr>
        <p:spPr bwMode="auto">
          <a:xfrm>
            <a:off x="527051" y="1412875"/>
            <a:ext cx="111379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6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4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ED8B00"/>
              </a:buClr>
              <a:buFont typeface="Arial" panose="020B0604020202020204" pitchFamily="34" charset="0"/>
              <a:buNone/>
              <a:defRPr/>
            </a:pPr>
            <a:endParaRPr lang="ru-RU" altLang="ru-RU" sz="1500" dirty="0" smtClean="0">
              <a:solidFill>
                <a:srgbClr val="575757"/>
              </a:solidFill>
            </a:endParaRPr>
          </a:p>
          <a:p>
            <a:pPr fontAlgn="base">
              <a:spcAft>
                <a:spcPct val="0"/>
              </a:spcAft>
              <a:buClr>
                <a:srgbClr val="ED8B00"/>
              </a:buClr>
              <a:buFont typeface="Arial" panose="020B0604020202020204" pitchFamily="34" charset="0"/>
              <a:buNone/>
              <a:defRPr/>
            </a:pPr>
            <a:endParaRPr lang="ru-RU" altLang="ru-RU" sz="1800" dirty="0" smtClean="0">
              <a:solidFill>
                <a:srgbClr val="575757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527051" y="6381750"/>
            <a:ext cx="1631949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800" smtClean="0">
                <a:solidFill>
                  <a:srgbClr val="575757"/>
                </a:solidFill>
                <a:latin typeface="PT Sans" charset="0"/>
              </a:rPr>
              <a:t>МСП Банк</a:t>
            </a:r>
            <a:endParaRPr kumimoji="0" lang="ru-RU" sz="800" smtClean="0">
              <a:solidFill>
                <a:srgbClr val="ED8B00"/>
              </a:solidFill>
              <a:latin typeface="PT Sans" charset="0"/>
            </a:endParaRPr>
          </a:p>
        </p:txBody>
      </p:sp>
      <p:sp>
        <p:nvSpPr>
          <p:cNvPr id="7" name="Прямоугольник 13"/>
          <p:cNvSpPr>
            <a:spLocks noChangeArrowheads="1"/>
          </p:cNvSpPr>
          <p:nvPr userDrawn="1"/>
        </p:nvSpPr>
        <p:spPr bwMode="auto">
          <a:xfrm>
            <a:off x="2027767" y="6335714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9" name="Прямоугольник 14"/>
          <p:cNvSpPr>
            <a:spLocks noChangeArrowheads="1"/>
          </p:cNvSpPr>
          <p:nvPr userDrawn="1"/>
        </p:nvSpPr>
        <p:spPr bwMode="auto">
          <a:xfrm>
            <a:off x="3181350" y="6327776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11" name="Заголовок 6"/>
          <p:cNvSpPr>
            <a:spLocks noGrp="1"/>
          </p:cNvSpPr>
          <p:nvPr>
            <p:ph type="title" idx="4294967295"/>
          </p:nvPr>
        </p:nvSpPr>
        <p:spPr>
          <a:xfrm>
            <a:off x="527051" y="620714"/>
            <a:ext cx="11171767" cy="360015"/>
          </a:xfrm>
        </p:spPr>
        <p:txBody>
          <a:bodyPr/>
          <a:lstStyle>
            <a:lvl1pPr>
              <a:defRPr sz="2000" cap="none" baseline="0"/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 bwMode="auto">
          <a:xfrm>
            <a:off x="527051" y="1412875"/>
            <a:ext cx="111379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527051" y="1052514"/>
            <a:ext cx="11137900" cy="288925"/>
          </a:xfrm>
        </p:spPr>
        <p:txBody>
          <a:bodyPr/>
          <a:lstStyle>
            <a:lvl1pPr marL="0" indent="0">
              <a:buNone/>
              <a:defRPr sz="1600" baseline="0">
                <a:solidFill>
                  <a:srgbClr val="ED8B00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</p:txBody>
      </p:sp>
      <p:sp>
        <p:nvSpPr>
          <p:cNvPr id="10" name="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AE92-6495-4AD6-981D-93B28BC7E584}" type="datetime1">
              <a:rPr lang="ru-RU"/>
              <a:pPr>
                <a:defRPr/>
              </a:pPr>
              <a:t>15.06.2017</a:t>
            </a:fld>
            <a:endParaRPr lang="ru-RU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68730-30A7-46B1-8781-019FED5A6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6541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на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1341438"/>
            <a:ext cx="12192000" cy="4895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4" name="Текст 2"/>
          <p:cNvSpPr>
            <a:spLocks/>
          </p:cNvSpPr>
          <p:nvPr userDrawn="1"/>
        </p:nvSpPr>
        <p:spPr bwMode="auto">
          <a:xfrm>
            <a:off x="527051" y="1412875"/>
            <a:ext cx="111379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6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4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ED8B00"/>
              </a:buClr>
              <a:buFont typeface="Arial" panose="020B0604020202020204" pitchFamily="34" charset="0"/>
              <a:buNone/>
              <a:defRPr/>
            </a:pPr>
            <a:endParaRPr lang="ru-RU" altLang="ru-RU" sz="1800" dirty="0" smtClean="0">
              <a:solidFill>
                <a:srgbClr val="575757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27051" y="6381750"/>
            <a:ext cx="1631949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800" smtClean="0">
                <a:solidFill>
                  <a:srgbClr val="575757"/>
                </a:solidFill>
                <a:latin typeface="PT Sans" charset="0"/>
              </a:rPr>
              <a:t>МСП Банк</a:t>
            </a:r>
            <a:endParaRPr kumimoji="0" lang="ru-RU" sz="800" smtClean="0">
              <a:solidFill>
                <a:srgbClr val="ED8B00"/>
              </a:solidFill>
              <a:latin typeface="PT Sans" charset="0"/>
            </a:endParaRPr>
          </a:p>
        </p:txBody>
      </p:sp>
      <p:sp>
        <p:nvSpPr>
          <p:cNvPr id="7" name="Прямоугольник 13"/>
          <p:cNvSpPr>
            <a:spLocks noChangeArrowheads="1"/>
          </p:cNvSpPr>
          <p:nvPr userDrawn="1"/>
        </p:nvSpPr>
        <p:spPr bwMode="auto">
          <a:xfrm>
            <a:off x="2027767" y="6335714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8" name="Прямоугольник 14"/>
          <p:cNvSpPr>
            <a:spLocks noChangeArrowheads="1"/>
          </p:cNvSpPr>
          <p:nvPr userDrawn="1"/>
        </p:nvSpPr>
        <p:spPr bwMode="auto">
          <a:xfrm>
            <a:off x="3181350" y="6327776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6" name="Заголовок 6"/>
          <p:cNvSpPr>
            <a:spLocks noGrp="1"/>
          </p:cNvSpPr>
          <p:nvPr>
            <p:ph type="title" idx="4294967295"/>
          </p:nvPr>
        </p:nvSpPr>
        <p:spPr>
          <a:xfrm>
            <a:off x="527051" y="620713"/>
            <a:ext cx="11171767" cy="792162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8E796-5DEA-452A-9158-0AE9AE2FA495}" type="datetime1">
              <a:rPr lang="ru-RU"/>
              <a:pPr>
                <a:defRPr/>
              </a:pPr>
              <a:t>15.06.2017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4D32F-AAAD-4FE1-BCE6-E4AA22F7C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8209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527051" y="6381750"/>
            <a:ext cx="1631949" cy="215900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800" smtClean="0">
                <a:solidFill>
                  <a:srgbClr val="575757"/>
                </a:solidFill>
                <a:latin typeface="PT Sans" charset="0"/>
              </a:rPr>
              <a:t>МСП Банк</a:t>
            </a:r>
            <a:endParaRPr kumimoji="0" lang="ru-RU" sz="1000" smtClean="0">
              <a:solidFill>
                <a:srgbClr val="ED8B00"/>
              </a:solidFill>
              <a:latin typeface="PT Sans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051" y="620714"/>
            <a:ext cx="11137900" cy="360015"/>
          </a:xfrm>
        </p:spPr>
        <p:txBody>
          <a:bodyPr/>
          <a:lstStyle>
            <a:lvl1pPr>
              <a:defRPr sz="2000" baseline="0"/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527052" y="1412776"/>
            <a:ext cx="11137899" cy="4679950"/>
          </a:xfrm>
        </p:spPr>
        <p:txBody>
          <a:bodyPr numCol="2" spcCol="180000"/>
          <a:lstStyle>
            <a:lvl1pPr marL="285750" marR="0" indent="-28575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Tx/>
              <a:buBlip>
                <a:blip r:embed="rId2"/>
              </a:buBlip>
              <a:tabLst/>
              <a:defRPr baseline="0">
                <a:solidFill>
                  <a:schemeClr val="tx2"/>
                </a:solidFill>
              </a:defRPr>
            </a:lvl1pPr>
            <a:lvl2pPr marL="171450" indent="285750"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>
                <a:latin typeface="Arial"/>
                <a:cs typeface="Arial"/>
              </a:defRPr>
            </a:lvl2pPr>
            <a:lvl3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3"/>
              </a:buBlip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7"/>
          </p:nvPr>
        </p:nvSpPr>
        <p:spPr>
          <a:xfrm>
            <a:off x="527051" y="1052737"/>
            <a:ext cx="11137900" cy="358775"/>
          </a:xfrm>
        </p:spPr>
        <p:txBody>
          <a:bodyPr/>
          <a:lstStyle>
            <a:lvl1pPr marL="0" indent="0">
              <a:buNone/>
              <a:defRPr sz="1600" baseline="0">
                <a:solidFill>
                  <a:srgbClr val="ED8B00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664270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на фоне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1341438"/>
            <a:ext cx="12192000" cy="4895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7" name="Текст 2"/>
          <p:cNvSpPr>
            <a:spLocks/>
          </p:cNvSpPr>
          <p:nvPr userDrawn="1"/>
        </p:nvSpPr>
        <p:spPr bwMode="auto">
          <a:xfrm>
            <a:off x="527051" y="1412875"/>
            <a:ext cx="111379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6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4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ED8B00"/>
              </a:buClr>
              <a:buFont typeface="Arial" panose="020B0604020202020204" pitchFamily="34" charset="0"/>
              <a:buNone/>
              <a:defRPr/>
            </a:pPr>
            <a:endParaRPr lang="ru-RU" altLang="ru-RU" sz="1800" dirty="0" smtClean="0">
              <a:solidFill>
                <a:srgbClr val="575757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527051" y="6381750"/>
            <a:ext cx="1631949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800" smtClean="0">
                <a:solidFill>
                  <a:srgbClr val="575757"/>
                </a:solidFill>
                <a:latin typeface="PT Sans" charset="0"/>
              </a:rPr>
              <a:t>МСП Банк</a:t>
            </a:r>
            <a:endParaRPr kumimoji="0" lang="ru-RU" sz="800" smtClean="0">
              <a:solidFill>
                <a:srgbClr val="ED8B00"/>
              </a:solidFill>
              <a:latin typeface="PT Sans" charset="0"/>
            </a:endParaRPr>
          </a:p>
        </p:txBody>
      </p:sp>
      <p:sp>
        <p:nvSpPr>
          <p:cNvPr id="9" name="Прямоугольник 13"/>
          <p:cNvSpPr>
            <a:spLocks noChangeArrowheads="1"/>
          </p:cNvSpPr>
          <p:nvPr userDrawn="1"/>
        </p:nvSpPr>
        <p:spPr bwMode="auto">
          <a:xfrm>
            <a:off x="2027767" y="6335714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11" name="Прямоугольник 14"/>
          <p:cNvSpPr>
            <a:spLocks noChangeArrowheads="1"/>
          </p:cNvSpPr>
          <p:nvPr userDrawn="1"/>
        </p:nvSpPr>
        <p:spPr bwMode="auto">
          <a:xfrm>
            <a:off x="3181350" y="6327776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6" name="Заголовок 6"/>
          <p:cNvSpPr>
            <a:spLocks noGrp="1"/>
          </p:cNvSpPr>
          <p:nvPr>
            <p:ph type="title" idx="4294967295"/>
          </p:nvPr>
        </p:nvSpPr>
        <p:spPr>
          <a:xfrm>
            <a:off x="527051" y="620714"/>
            <a:ext cx="11171767" cy="360015"/>
          </a:xfrm>
        </p:spPr>
        <p:txBody>
          <a:bodyPr/>
          <a:lstStyle>
            <a:lvl1pPr>
              <a:defRPr b="1" baseline="0">
                <a:solidFill>
                  <a:srgbClr val="0086CD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0" name="Объект 6"/>
          <p:cNvSpPr>
            <a:spLocks noGrp="1"/>
          </p:cNvSpPr>
          <p:nvPr>
            <p:ph sz="quarter" idx="13"/>
          </p:nvPr>
        </p:nvSpPr>
        <p:spPr>
          <a:xfrm>
            <a:off x="527052" y="1412776"/>
            <a:ext cx="11137899" cy="4679950"/>
          </a:xfrm>
        </p:spPr>
        <p:txBody>
          <a:bodyPr numCol="2" spcCol="180000"/>
          <a:lstStyle>
            <a:lvl1pPr marL="285750" indent="-285750"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100000"/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1pPr>
            <a:lvl2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3"/>
              </a:buBlip>
              <a:defRPr/>
            </a:lvl2pPr>
            <a:lvl3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4"/>
              </a:buBlip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/>
          </p:nvPr>
        </p:nvSpPr>
        <p:spPr>
          <a:xfrm>
            <a:off x="527051" y="980729"/>
            <a:ext cx="11137900" cy="288255"/>
          </a:xfrm>
        </p:spPr>
        <p:txBody>
          <a:bodyPr/>
          <a:lstStyle>
            <a:lvl1pPr marL="0" indent="0">
              <a:buNone/>
              <a:defRPr sz="1600" baseline="0">
                <a:solidFill>
                  <a:srgbClr val="0086CD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2" name="Дата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CAB37-1FFB-4CB0-BC1B-76D9A46C55BA}" type="datetime1">
              <a:rPr lang="ru-RU"/>
              <a:pPr>
                <a:defRPr/>
              </a:pPr>
              <a:t>15.06.2017</a:t>
            </a:fld>
            <a:endParaRPr lang="ru-RU"/>
          </a:p>
        </p:txBody>
      </p:sp>
      <p:sp>
        <p:nvSpPr>
          <p:cNvPr id="13" name="Нижний колонтитул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D4ADF-03FF-4CB9-BCEC-32B915A8C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екст на фоне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1341438"/>
            <a:ext cx="12192000" cy="4895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7" name="Текст 2"/>
          <p:cNvSpPr>
            <a:spLocks/>
          </p:cNvSpPr>
          <p:nvPr userDrawn="1"/>
        </p:nvSpPr>
        <p:spPr bwMode="auto">
          <a:xfrm>
            <a:off x="527051" y="1412875"/>
            <a:ext cx="111379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6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4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ED8B00"/>
              </a:buClr>
              <a:buFont typeface="Arial" panose="020B0604020202020204" pitchFamily="34" charset="0"/>
              <a:buNone/>
              <a:defRPr/>
            </a:pPr>
            <a:endParaRPr lang="ru-RU" altLang="ru-RU" sz="1800" dirty="0" smtClean="0">
              <a:solidFill>
                <a:srgbClr val="575757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527051" y="6381750"/>
            <a:ext cx="1631949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800" smtClean="0">
                <a:solidFill>
                  <a:srgbClr val="575757"/>
                </a:solidFill>
                <a:latin typeface="PT Sans" charset="0"/>
              </a:rPr>
              <a:t>МСП Банк</a:t>
            </a:r>
            <a:endParaRPr kumimoji="0" lang="ru-RU" sz="800" smtClean="0">
              <a:solidFill>
                <a:srgbClr val="ED8B00"/>
              </a:solidFill>
              <a:latin typeface="PT Sans" charset="0"/>
            </a:endParaRPr>
          </a:p>
        </p:txBody>
      </p:sp>
      <p:sp>
        <p:nvSpPr>
          <p:cNvPr id="9" name="Прямоугольник 13"/>
          <p:cNvSpPr>
            <a:spLocks noChangeArrowheads="1"/>
          </p:cNvSpPr>
          <p:nvPr userDrawn="1"/>
        </p:nvSpPr>
        <p:spPr bwMode="auto">
          <a:xfrm>
            <a:off x="2027767" y="6335714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11" name="Прямоугольник 14"/>
          <p:cNvSpPr>
            <a:spLocks noChangeArrowheads="1"/>
          </p:cNvSpPr>
          <p:nvPr userDrawn="1"/>
        </p:nvSpPr>
        <p:spPr bwMode="auto">
          <a:xfrm>
            <a:off x="3181350" y="6327776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6" name="Заголовок 6"/>
          <p:cNvSpPr>
            <a:spLocks noGrp="1"/>
          </p:cNvSpPr>
          <p:nvPr>
            <p:ph type="title" idx="4294967295"/>
          </p:nvPr>
        </p:nvSpPr>
        <p:spPr>
          <a:xfrm>
            <a:off x="527051" y="620714"/>
            <a:ext cx="11171767" cy="360015"/>
          </a:xfrm>
        </p:spPr>
        <p:txBody>
          <a:bodyPr/>
          <a:lstStyle>
            <a:lvl1pPr>
              <a:defRPr b="1" baseline="0">
                <a:solidFill>
                  <a:srgbClr val="ED8B00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0" name="Объект 6"/>
          <p:cNvSpPr>
            <a:spLocks noGrp="1"/>
          </p:cNvSpPr>
          <p:nvPr>
            <p:ph sz="quarter" idx="13"/>
          </p:nvPr>
        </p:nvSpPr>
        <p:spPr>
          <a:xfrm>
            <a:off x="527052" y="1412776"/>
            <a:ext cx="11137899" cy="4679950"/>
          </a:xfrm>
        </p:spPr>
        <p:txBody>
          <a:bodyPr numCol="2" spcCol="180000"/>
          <a:lstStyle>
            <a:lvl1pPr marL="285750" indent="-285750"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100000"/>
              <a:buFontTx/>
              <a:buBlip>
                <a:blip r:embed="rId2"/>
              </a:buBlip>
              <a:defRPr baseline="0">
                <a:solidFill>
                  <a:schemeClr val="bg1"/>
                </a:solidFill>
              </a:defRPr>
            </a:lvl1pPr>
            <a:lvl2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3"/>
              </a:buBlip>
              <a:defRPr/>
            </a:lvl2pPr>
            <a:lvl3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4"/>
              </a:buBlip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/>
          </p:nvPr>
        </p:nvSpPr>
        <p:spPr>
          <a:xfrm>
            <a:off x="527051" y="980729"/>
            <a:ext cx="11137900" cy="288255"/>
          </a:xfrm>
        </p:spPr>
        <p:txBody>
          <a:bodyPr/>
          <a:lstStyle>
            <a:lvl1pPr marL="0" indent="0">
              <a:buNone/>
              <a:defRPr sz="1600" baseline="0">
                <a:solidFill>
                  <a:srgbClr val="0086CD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2" name="Дата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1BA43-25E5-44C2-9786-619C4C87FA5C}" type="datetime1">
              <a:rPr lang="ru-RU"/>
              <a:pPr>
                <a:defRPr/>
              </a:pPr>
              <a:t>15.06.2017</a:t>
            </a:fld>
            <a:endParaRPr lang="ru-RU"/>
          </a:p>
        </p:txBody>
      </p:sp>
      <p:sp>
        <p:nvSpPr>
          <p:cNvPr id="13" name="Нижний колонтитул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1BC7A-1260-4633-82FF-07809118C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4123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 на фоне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1341438"/>
            <a:ext cx="12192000" cy="4895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5" name="Текст 2"/>
          <p:cNvSpPr>
            <a:spLocks/>
          </p:cNvSpPr>
          <p:nvPr userDrawn="1"/>
        </p:nvSpPr>
        <p:spPr bwMode="auto">
          <a:xfrm>
            <a:off x="527051" y="1412875"/>
            <a:ext cx="111379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6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4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ED8B00"/>
              </a:buClr>
              <a:buFont typeface="Arial" panose="020B0604020202020204" pitchFamily="34" charset="0"/>
              <a:buNone/>
              <a:defRPr/>
            </a:pPr>
            <a:endParaRPr lang="ru-RU" altLang="ru-RU" sz="1800" dirty="0" smtClean="0">
              <a:solidFill>
                <a:srgbClr val="575757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527051" y="6381750"/>
            <a:ext cx="1631949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800" smtClean="0">
                <a:solidFill>
                  <a:srgbClr val="575757"/>
                </a:solidFill>
                <a:latin typeface="PT Sans" charset="0"/>
              </a:rPr>
              <a:t>МСП Банк</a:t>
            </a:r>
            <a:endParaRPr kumimoji="0" lang="ru-RU" sz="800" smtClean="0">
              <a:solidFill>
                <a:srgbClr val="ED8B00"/>
              </a:solidFill>
              <a:latin typeface="PT Sans" charset="0"/>
            </a:endParaRPr>
          </a:p>
        </p:txBody>
      </p:sp>
      <p:sp>
        <p:nvSpPr>
          <p:cNvPr id="8" name="Прямоугольник 13"/>
          <p:cNvSpPr>
            <a:spLocks noChangeArrowheads="1"/>
          </p:cNvSpPr>
          <p:nvPr userDrawn="1"/>
        </p:nvSpPr>
        <p:spPr bwMode="auto">
          <a:xfrm>
            <a:off x="2027767" y="6335714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9" name="Прямоугольник 14"/>
          <p:cNvSpPr>
            <a:spLocks noChangeArrowheads="1"/>
          </p:cNvSpPr>
          <p:nvPr userDrawn="1"/>
        </p:nvSpPr>
        <p:spPr bwMode="auto">
          <a:xfrm>
            <a:off x="3181350" y="6327776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6" name="Заголовок 6"/>
          <p:cNvSpPr>
            <a:spLocks noGrp="1"/>
          </p:cNvSpPr>
          <p:nvPr>
            <p:ph type="title" idx="4294967295"/>
          </p:nvPr>
        </p:nvSpPr>
        <p:spPr>
          <a:xfrm>
            <a:off x="527051" y="620713"/>
            <a:ext cx="11171767" cy="792162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0" name="Объект 6"/>
          <p:cNvSpPr>
            <a:spLocks noGrp="1"/>
          </p:cNvSpPr>
          <p:nvPr>
            <p:ph sz="quarter" idx="13"/>
          </p:nvPr>
        </p:nvSpPr>
        <p:spPr>
          <a:xfrm>
            <a:off x="527052" y="1412776"/>
            <a:ext cx="11137899" cy="4679950"/>
          </a:xfrm>
        </p:spPr>
        <p:txBody>
          <a:bodyPr numCol="2" spcCol="180000"/>
          <a:lstStyle>
            <a:lvl1pPr marL="285750" indent="-285750"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1pPr>
            <a:lvl2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3"/>
              </a:buBlip>
              <a:defRPr/>
            </a:lvl2pPr>
            <a:lvl3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4"/>
              </a:buBlip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1" name="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B5EE0-BDA9-4150-A7A5-11EEF3F0DBE6}" type="datetime1">
              <a:rPr lang="ru-RU"/>
              <a:pPr>
                <a:defRPr/>
              </a:pPr>
              <a:t>15.06.2017</a:t>
            </a:fld>
            <a:endParaRPr lang="ru-RU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EF322-03B7-4F67-8441-A0ABA1B540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3396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рисунок_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527051" y="6381750"/>
            <a:ext cx="1631949" cy="215900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800" smtClean="0">
                <a:solidFill>
                  <a:srgbClr val="575757"/>
                </a:solidFill>
                <a:latin typeface="PT Sans" charset="0"/>
              </a:rPr>
              <a:t>МСП Банк</a:t>
            </a:r>
            <a:endParaRPr kumimoji="0" lang="ru-RU" sz="1000" smtClean="0">
              <a:solidFill>
                <a:srgbClr val="ED8B00"/>
              </a:solidFill>
              <a:latin typeface="PT Sans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527051" y="1412206"/>
            <a:ext cx="5473701" cy="4464719"/>
          </a:xfrm>
        </p:spPr>
        <p:txBody>
          <a:bodyPr/>
          <a:lstStyle>
            <a:lvl1pPr marL="285750" indent="-285750">
              <a:buFontTx/>
              <a:buBlip>
                <a:blip r:embed="rId2"/>
              </a:buBlip>
              <a:defRPr/>
            </a:lvl1pPr>
            <a:lvl2pPr marL="173037" indent="0">
              <a:buFontTx/>
              <a:buNone/>
              <a:defRPr/>
            </a:lvl2pPr>
            <a:lvl3pPr marL="531812" indent="0">
              <a:buFontTx/>
              <a:buNone/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4"/>
          </p:nvPr>
        </p:nvSpPr>
        <p:spPr>
          <a:xfrm>
            <a:off x="6191251" y="1484314"/>
            <a:ext cx="6000749" cy="3889375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5"/>
          </p:nvPr>
        </p:nvSpPr>
        <p:spPr>
          <a:xfrm>
            <a:off x="6096001" y="5516563"/>
            <a:ext cx="5568951" cy="216000"/>
          </a:xfr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2929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261737-A207-4C21-BB78-D5A2F7DE7324}" type="datetime1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5074EA-E9B7-4CE8-95B8-03F9E199268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314931"/>
      </p:ext>
    </p:extLst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рисунок_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527051" y="6381750"/>
            <a:ext cx="1631949" cy="215900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800" smtClean="0">
                <a:solidFill>
                  <a:srgbClr val="575757"/>
                </a:solidFill>
                <a:latin typeface="PT Sans" charset="0"/>
              </a:rPr>
              <a:t>МСП Банк</a:t>
            </a:r>
            <a:endParaRPr kumimoji="0" lang="ru-RU" sz="1000" smtClean="0">
              <a:solidFill>
                <a:srgbClr val="ED8B00"/>
              </a:solidFill>
              <a:latin typeface="PT Sans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6096001" y="1418157"/>
            <a:ext cx="5568951" cy="4458768"/>
          </a:xfrm>
        </p:spPr>
        <p:txBody>
          <a:bodyPr/>
          <a:lstStyle>
            <a:lvl1pPr marL="285750" indent="-285750">
              <a:buSzPct val="100000"/>
              <a:buFontTx/>
              <a:buBlip>
                <a:blip r:embed="rId2"/>
              </a:buBlip>
              <a:defRPr baseline="0"/>
            </a:lvl1pPr>
            <a:lvl2pPr marL="173037" indent="0">
              <a:buFontTx/>
              <a:buNone/>
              <a:defRPr/>
            </a:lvl2pPr>
            <a:lvl3pPr marL="531812" indent="0">
              <a:buFontTx/>
              <a:buNone/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4"/>
          </p:nvPr>
        </p:nvSpPr>
        <p:spPr>
          <a:xfrm>
            <a:off x="0" y="1484313"/>
            <a:ext cx="6000749" cy="3889376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5"/>
          </p:nvPr>
        </p:nvSpPr>
        <p:spPr>
          <a:xfrm>
            <a:off x="527051" y="5516564"/>
            <a:ext cx="5568949" cy="216000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521877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27051" y="6381750"/>
            <a:ext cx="1631949" cy="215900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800" smtClean="0">
                <a:solidFill>
                  <a:srgbClr val="575757"/>
                </a:solidFill>
                <a:latin typeface="PT Sans" charset="0"/>
              </a:rPr>
              <a:t>МСП Банк</a:t>
            </a:r>
            <a:endParaRPr kumimoji="0" lang="ru-RU" sz="1000" smtClean="0">
              <a:solidFill>
                <a:srgbClr val="ED8B00"/>
              </a:solidFill>
              <a:latin typeface="PT Sans" charset="0"/>
            </a:endParaRPr>
          </a:p>
        </p:txBody>
      </p:sp>
      <p:sp>
        <p:nvSpPr>
          <p:cNvPr id="4" name="Прямоугольник 13"/>
          <p:cNvSpPr>
            <a:spLocks noChangeArrowheads="1"/>
          </p:cNvSpPr>
          <p:nvPr userDrawn="1"/>
        </p:nvSpPr>
        <p:spPr bwMode="auto">
          <a:xfrm>
            <a:off x="2027767" y="6335714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5" name="Прямоугольник 14"/>
          <p:cNvSpPr>
            <a:spLocks noChangeArrowheads="1"/>
          </p:cNvSpPr>
          <p:nvPr userDrawn="1"/>
        </p:nvSpPr>
        <p:spPr bwMode="auto">
          <a:xfrm>
            <a:off x="3181350" y="6327776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Дата 2"/>
          <p:cNvSpPr>
            <a:spLocks noGrp="1"/>
          </p:cNvSpPr>
          <p:nvPr>
            <p:ph type="dt" sz="half" idx="11"/>
          </p:nvPr>
        </p:nvSpPr>
        <p:spPr>
          <a:xfrm>
            <a:off x="2159000" y="6380163"/>
            <a:ext cx="1153584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D676B-440F-4077-8684-78E0CDA4560F}" type="datetime1">
              <a:rPr lang="ru-RU"/>
              <a:pPr>
                <a:defRPr/>
              </a:pPr>
              <a:t>15.06.2017</a:t>
            </a:fld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12BCB-28BE-4A7A-8F75-1F4A2A1AF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6917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527051" y="6381750"/>
            <a:ext cx="1631949" cy="215900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800" smtClean="0">
                <a:solidFill>
                  <a:srgbClr val="575757"/>
                </a:solidFill>
                <a:latin typeface="PT Sans" charset="0"/>
              </a:rPr>
              <a:t>МСП Банк</a:t>
            </a:r>
            <a:endParaRPr kumimoji="0" lang="ru-RU" sz="1000" smtClean="0">
              <a:solidFill>
                <a:srgbClr val="ED8B00"/>
              </a:solidFill>
              <a:latin typeface="PT Sans" charset="0"/>
            </a:endParaRPr>
          </a:p>
        </p:txBody>
      </p:sp>
      <p:sp>
        <p:nvSpPr>
          <p:cNvPr id="6" name="Прямоугольник 13"/>
          <p:cNvSpPr>
            <a:spLocks noChangeArrowheads="1"/>
          </p:cNvSpPr>
          <p:nvPr userDrawn="1"/>
        </p:nvSpPr>
        <p:spPr bwMode="auto">
          <a:xfrm>
            <a:off x="2027767" y="6335714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7" name="Прямоугольник 14"/>
          <p:cNvSpPr>
            <a:spLocks noChangeArrowheads="1"/>
          </p:cNvSpPr>
          <p:nvPr userDrawn="1"/>
        </p:nvSpPr>
        <p:spPr bwMode="auto">
          <a:xfrm>
            <a:off x="3181350" y="6327776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051" y="620714"/>
            <a:ext cx="11137900" cy="432023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527051" y="1628800"/>
            <a:ext cx="11137900" cy="4464496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527051" y="1124422"/>
            <a:ext cx="11137900" cy="360362"/>
          </a:xfrm>
        </p:spPr>
        <p:txBody>
          <a:bodyPr/>
          <a:lstStyle>
            <a:lvl1pPr marL="0" indent="0">
              <a:buFontTx/>
              <a:buNone/>
              <a:defRPr sz="1600" baseline="0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Дата 2"/>
          <p:cNvSpPr>
            <a:spLocks noGrp="1"/>
          </p:cNvSpPr>
          <p:nvPr>
            <p:ph type="dt" sz="half" idx="16"/>
          </p:nvPr>
        </p:nvSpPr>
        <p:spPr>
          <a:xfrm>
            <a:off x="2159000" y="6380163"/>
            <a:ext cx="1153584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77AD3-9D77-452B-8EB5-EE40968A6403}" type="datetime1">
              <a:rPr lang="ru-RU"/>
              <a:pPr>
                <a:defRPr/>
              </a:pPr>
              <a:t>15.06.2017</a:t>
            </a:fld>
            <a:endParaRPr lang="ru-RU"/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84798-9D1F-4A89-81CA-81B718EB1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6262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/Схема/Диаграмма_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527051" y="6381750"/>
            <a:ext cx="1631949" cy="215900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800" smtClean="0">
                <a:solidFill>
                  <a:srgbClr val="575757"/>
                </a:solidFill>
                <a:latin typeface="PT Sans" charset="0"/>
              </a:rPr>
              <a:t>МСП Банк</a:t>
            </a:r>
            <a:endParaRPr kumimoji="0" lang="ru-RU" sz="1000" smtClean="0">
              <a:solidFill>
                <a:srgbClr val="ED8B00"/>
              </a:solidFill>
              <a:latin typeface="PT Sans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 userDrawn="1"/>
        </p:nvSpPr>
        <p:spPr bwMode="auto">
          <a:xfrm>
            <a:off x="2027767" y="6335714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 userDrawn="1"/>
        </p:nvSpPr>
        <p:spPr bwMode="auto">
          <a:xfrm>
            <a:off x="3181350" y="6327776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6191251" y="1394744"/>
            <a:ext cx="5473700" cy="4477000"/>
          </a:xfrm>
        </p:spPr>
        <p:txBody>
          <a:bodyPr/>
          <a:lstStyle>
            <a:lvl1pPr marL="285750" indent="-285750">
              <a:buSzPct val="100000"/>
              <a:buFontTx/>
              <a:buBlip>
                <a:blip r:embed="rId2"/>
              </a:buBlip>
              <a:defRPr/>
            </a:lvl1pPr>
            <a:lvl2pPr marL="173037" indent="0">
              <a:buFontTx/>
              <a:buNone/>
              <a:defRPr/>
            </a:lvl2pPr>
            <a:lvl3pPr marL="531812" indent="0">
              <a:buFontTx/>
              <a:buNone/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5"/>
          </p:nvPr>
        </p:nvSpPr>
        <p:spPr>
          <a:xfrm>
            <a:off x="527051" y="5655744"/>
            <a:ext cx="5473700" cy="216000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6"/>
          <p:cNvSpPr>
            <a:spLocks noGrp="1"/>
          </p:cNvSpPr>
          <p:nvPr>
            <p:ph sz="quarter" idx="19"/>
          </p:nvPr>
        </p:nvSpPr>
        <p:spPr>
          <a:xfrm>
            <a:off x="624416" y="1484313"/>
            <a:ext cx="5376335" cy="4032919"/>
          </a:xfrm>
        </p:spPr>
        <p:txBody>
          <a:bodyPr/>
          <a:lstStyle>
            <a:lvl1pPr marL="285750" indent="-285750">
              <a:buSzPct val="100000"/>
              <a:buFontTx/>
              <a:buBlip>
                <a:blip r:embed="rId2"/>
              </a:buBlip>
              <a:defRPr baseline="0"/>
            </a:lvl1pPr>
            <a:lvl2pPr marL="173037" indent="0">
              <a:buFontTx/>
              <a:buNone/>
              <a:defRPr/>
            </a:lvl2pPr>
            <a:lvl3pPr marL="531812" indent="0">
              <a:buFontTx/>
              <a:buNone/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2"/>
          <p:cNvSpPr>
            <a:spLocks noGrp="1"/>
          </p:cNvSpPr>
          <p:nvPr>
            <p:ph type="dt" sz="half" idx="21"/>
          </p:nvPr>
        </p:nvSpPr>
        <p:spPr>
          <a:xfrm>
            <a:off x="2159000" y="6380163"/>
            <a:ext cx="1153584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9FE62-16C3-4373-B791-0CD3507413EC}" type="datetime1">
              <a:rPr lang="ru-RU"/>
              <a:pPr>
                <a:defRPr/>
              </a:pPr>
              <a:t>15.06.2017</a:t>
            </a:fld>
            <a:endParaRPr lang="ru-RU"/>
          </a:p>
        </p:txBody>
      </p:sp>
      <p:sp>
        <p:nvSpPr>
          <p:cNvPr id="12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756C9-0B5D-4CCC-82EE-5E6168FF9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7266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/Схема/Диаграмма_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527051" y="6381750"/>
            <a:ext cx="1631949" cy="215900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800" smtClean="0">
                <a:solidFill>
                  <a:srgbClr val="575757"/>
                </a:solidFill>
                <a:latin typeface="PT Sans" charset="0"/>
              </a:rPr>
              <a:t>МСП Банк</a:t>
            </a:r>
            <a:endParaRPr kumimoji="0" lang="ru-RU" sz="1000" smtClean="0">
              <a:solidFill>
                <a:srgbClr val="ED8B00"/>
              </a:solidFill>
              <a:latin typeface="PT Sans" charset="0"/>
            </a:endParaRPr>
          </a:p>
        </p:txBody>
      </p:sp>
      <p:sp>
        <p:nvSpPr>
          <p:cNvPr id="8" name="Прямоугольник 13"/>
          <p:cNvSpPr>
            <a:spLocks noChangeArrowheads="1"/>
          </p:cNvSpPr>
          <p:nvPr userDrawn="1"/>
        </p:nvSpPr>
        <p:spPr bwMode="auto">
          <a:xfrm>
            <a:off x="2027767" y="6335714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9" name="Прямоугольник 14"/>
          <p:cNvSpPr>
            <a:spLocks noChangeArrowheads="1"/>
          </p:cNvSpPr>
          <p:nvPr userDrawn="1"/>
        </p:nvSpPr>
        <p:spPr bwMode="auto">
          <a:xfrm>
            <a:off x="3181350" y="6327776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527051" y="1393157"/>
            <a:ext cx="5473700" cy="4483768"/>
          </a:xfrm>
        </p:spPr>
        <p:txBody>
          <a:bodyPr/>
          <a:lstStyle>
            <a:lvl1pPr marL="285750" indent="-285750">
              <a:buSzPct val="100000"/>
              <a:buFontTx/>
              <a:buBlip>
                <a:blip r:embed="rId2"/>
              </a:buBlip>
              <a:defRPr/>
            </a:lvl1pPr>
            <a:lvl2pPr marL="173037" indent="0">
              <a:buFontTx/>
              <a:buNone/>
              <a:defRPr/>
            </a:lvl2pPr>
            <a:lvl3pPr marL="531812" indent="0">
              <a:buFontTx/>
              <a:buNone/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6" name="Текст 16"/>
          <p:cNvSpPr>
            <a:spLocks noGrp="1"/>
          </p:cNvSpPr>
          <p:nvPr>
            <p:ph type="body" sz="quarter" idx="15"/>
          </p:nvPr>
        </p:nvSpPr>
        <p:spPr>
          <a:xfrm>
            <a:off x="6096001" y="5670450"/>
            <a:ext cx="5568951" cy="216000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6"/>
          <p:cNvSpPr>
            <a:spLocks noGrp="1"/>
          </p:cNvSpPr>
          <p:nvPr>
            <p:ph sz="quarter" idx="19"/>
          </p:nvPr>
        </p:nvSpPr>
        <p:spPr>
          <a:xfrm>
            <a:off x="6192307" y="1484313"/>
            <a:ext cx="5472644" cy="4032919"/>
          </a:xfrm>
        </p:spPr>
        <p:txBody>
          <a:bodyPr/>
          <a:lstStyle>
            <a:lvl1pPr marL="285750" indent="-285750">
              <a:buSzPct val="100000"/>
              <a:buFontTx/>
              <a:buBlip>
                <a:blip r:embed="rId2"/>
              </a:buBlip>
              <a:defRPr/>
            </a:lvl1pPr>
            <a:lvl2pPr marL="173037" indent="0">
              <a:buFontTx/>
              <a:buNone/>
              <a:defRPr/>
            </a:lvl2pPr>
            <a:lvl3pPr marL="531812" indent="0">
              <a:buFontTx/>
              <a:buNone/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2"/>
          <p:cNvSpPr>
            <a:spLocks noGrp="1"/>
          </p:cNvSpPr>
          <p:nvPr>
            <p:ph type="dt" sz="half" idx="21"/>
          </p:nvPr>
        </p:nvSpPr>
        <p:spPr>
          <a:xfrm>
            <a:off x="2159000" y="6380163"/>
            <a:ext cx="1153584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AA093-042F-4C08-8C5F-F64E1F71AFF6}" type="datetime1">
              <a:rPr lang="ru-RU"/>
              <a:pPr>
                <a:defRPr/>
              </a:pPr>
              <a:t>15.06.2017</a:t>
            </a:fld>
            <a:endParaRPr lang="ru-RU"/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6789B-FF25-43C3-932E-5CB86A5C8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2000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е элементы циф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527051" y="6381750"/>
            <a:ext cx="1631949" cy="215900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800" smtClean="0">
                <a:solidFill>
                  <a:srgbClr val="575757"/>
                </a:solidFill>
                <a:latin typeface="PT Sans" charset="0"/>
              </a:rPr>
              <a:t>МСП Банк</a:t>
            </a:r>
            <a:endParaRPr kumimoji="0" lang="ru-RU" sz="1000" smtClean="0">
              <a:solidFill>
                <a:srgbClr val="ED8B00"/>
              </a:solidFill>
              <a:latin typeface="PT Sans" charset="0"/>
            </a:endParaRP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 flipV="1">
            <a:off x="624418" y="692150"/>
            <a:ext cx="2592916" cy="19446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3"/>
          <p:cNvSpPr>
            <a:spLocks noChangeArrowheads="1"/>
          </p:cNvSpPr>
          <p:nvPr userDrawn="1"/>
        </p:nvSpPr>
        <p:spPr bwMode="auto">
          <a:xfrm>
            <a:off x="2027767" y="6335714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8" name="Прямоугольник 14"/>
          <p:cNvSpPr>
            <a:spLocks noChangeArrowheads="1"/>
          </p:cNvSpPr>
          <p:nvPr userDrawn="1"/>
        </p:nvSpPr>
        <p:spPr bwMode="auto">
          <a:xfrm>
            <a:off x="3181350" y="6327776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13" name="Заголовок 3"/>
          <p:cNvSpPr>
            <a:spLocks noGrp="1"/>
          </p:cNvSpPr>
          <p:nvPr>
            <p:ph type="title"/>
          </p:nvPr>
        </p:nvSpPr>
        <p:spPr>
          <a:xfrm>
            <a:off x="3312585" y="620714"/>
            <a:ext cx="8352367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20" name="Текст 23"/>
          <p:cNvSpPr>
            <a:spLocks noGrp="1"/>
          </p:cNvSpPr>
          <p:nvPr>
            <p:ph type="body" sz="quarter" idx="20"/>
          </p:nvPr>
        </p:nvSpPr>
        <p:spPr>
          <a:xfrm>
            <a:off x="624418" y="2637442"/>
            <a:ext cx="1247113" cy="1370012"/>
          </a:xfrm>
        </p:spPr>
        <p:txBody>
          <a:bodyPr/>
          <a:lstStyle>
            <a:lvl1pPr marL="0" indent="0">
              <a:buNone/>
              <a:defRPr sz="9600" b="1">
                <a:solidFill>
                  <a:schemeClr val="accent1"/>
                </a:solidFill>
                <a:latin typeface="Arial"/>
                <a:cs typeface="Arial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О</a:t>
            </a:r>
          </a:p>
        </p:txBody>
      </p:sp>
      <p:sp>
        <p:nvSpPr>
          <p:cNvPr id="21" name="Текст 21"/>
          <p:cNvSpPr>
            <a:spLocks noGrp="1"/>
          </p:cNvSpPr>
          <p:nvPr>
            <p:ph type="body" sz="quarter" idx="19"/>
          </p:nvPr>
        </p:nvSpPr>
        <p:spPr>
          <a:xfrm>
            <a:off x="3312585" y="1413744"/>
            <a:ext cx="8352367" cy="3527425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Дата 2"/>
          <p:cNvSpPr>
            <a:spLocks noGrp="1"/>
          </p:cNvSpPr>
          <p:nvPr>
            <p:ph type="dt" sz="half" idx="22"/>
          </p:nvPr>
        </p:nvSpPr>
        <p:spPr>
          <a:xfrm>
            <a:off x="2159000" y="6380163"/>
            <a:ext cx="1153584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4876A-6CC2-44BD-95D5-BA876FF8610B}" type="datetime1">
              <a:rPr lang="ru-RU"/>
              <a:pPr>
                <a:defRPr/>
              </a:pPr>
              <a:t>15.06.2017</a:t>
            </a:fld>
            <a:endParaRPr lang="ru-RU"/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F7083-9CE2-4E6F-9053-A27E89BB2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2926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е элементы цифр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527051" y="6381750"/>
            <a:ext cx="1631949" cy="215900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800" smtClean="0">
                <a:solidFill>
                  <a:srgbClr val="575757"/>
                </a:solidFill>
                <a:latin typeface="PT Sans" charset="0"/>
              </a:rPr>
              <a:t>МСП Банк</a:t>
            </a:r>
            <a:endParaRPr kumimoji="0" lang="ru-RU" sz="1000" smtClean="0">
              <a:solidFill>
                <a:srgbClr val="ED8B00"/>
              </a:solidFill>
              <a:latin typeface="PT Sans" charset="0"/>
            </a:endParaRP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 flipV="1">
            <a:off x="7632700" y="3213101"/>
            <a:ext cx="4032251" cy="3025775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3"/>
          <p:cNvSpPr>
            <a:spLocks noChangeArrowheads="1"/>
          </p:cNvSpPr>
          <p:nvPr userDrawn="1"/>
        </p:nvSpPr>
        <p:spPr bwMode="auto">
          <a:xfrm>
            <a:off x="2027767" y="6335714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8" name="Прямоугольник 14"/>
          <p:cNvSpPr>
            <a:spLocks noChangeArrowheads="1"/>
          </p:cNvSpPr>
          <p:nvPr userDrawn="1"/>
        </p:nvSpPr>
        <p:spPr bwMode="auto">
          <a:xfrm>
            <a:off x="3181350" y="6327776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13" name="Заголовок 3"/>
          <p:cNvSpPr>
            <a:spLocks noGrp="1"/>
          </p:cNvSpPr>
          <p:nvPr>
            <p:ph type="title"/>
          </p:nvPr>
        </p:nvSpPr>
        <p:spPr>
          <a:xfrm>
            <a:off x="527051" y="620714"/>
            <a:ext cx="11137900" cy="7207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9"/>
          </p:nvPr>
        </p:nvSpPr>
        <p:spPr>
          <a:xfrm>
            <a:off x="527051" y="1413744"/>
            <a:ext cx="8737600" cy="3527425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20"/>
          </p:nvPr>
        </p:nvSpPr>
        <p:spPr>
          <a:xfrm>
            <a:off x="9456375" y="4868863"/>
            <a:ext cx="1248139" cy="1370012"/>
          </a:xfrm>
        </p:spPr>
        <p:txBody>
          <a:bodyPr/>
          <a:lstStyle>
            <a:lvl1pPr marL="0" indent="0">
              <a:buNone/>
              <a:defRPr sz="9600" b="1">
                <a:solidFill>
                  <a:schemeClr val="accent1"/>
                </a:solidFill>
                <a:latin typeface="Arial"/>
                <a:cs typeface="Arial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Дата 2"/>
          <p:cNvSpPr>
            <a:spLocks noGrp="1"/>
          </p:cNvSpPr>
          <p:nvPr>
            <p:ph type="dt" sz="half" idx="22"/>
          </p:nvPr>
        </p:nvSpPr>
        <p:spPr>
          <a:xfrm>
            <a:off x="2159000" y="6380163"/>
            <a:ext cx="1153584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F06A3-6AA8-438A-B4A4-042274D552A7}" type="datetime1">
              <a:rPr lang="ru-RU"/>
              <a:pPr>
                <a:defRPr/>
              </a:pPr>
              <a:t>15.06.2017</a:t>
            </a:fld>
            <a:endParaRPr lang="ru-RU"/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BB9D8-FE20-4734-B919-4FBDBBE4C2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7607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е элементы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1" y="1557338"/>
            <a:ext cx="10274300" cy="5300662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4" name="Прямоугольный треугольник 3"/>
          <p:cNvSpPr/>
          <p:nvPr userDrawn="1"/>
        </p:nvSpPr>
        <p:spPr>
          <a:xfrm rot="5400000">
            <a:off x="173832" y="1383507"/>
            <a:ext cx="1042987" cy="139065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rot="16200000">
            <a:off x="8636001" y="5219701"/>
            <a:ext cx="1403350" cy="187324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1" y="328614"/>
            <a:ext cx="3456516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Текст 21"/>
          <p:cNvSpPr>
            <a:spLocks noGrp="1"/>
          </p:cNvSpPr>
          <p:nvPr>
            <p:ph type="body" sz="quarter" idx="19"/>
          </p:nvPr>
        </p:nvSpPr>
        <p:spPr>
          <a:xfrm>
            <a:off x="1295466" y="1557338"/>
            <a:ext cx="8978833" cy="3897311"/>
          </a:xfrm>
        </p:spPr>
        <p:txBody>
          <a:bodyPr/>
          <a:lstStyle>
            <a:lvl1pPr marL="342900" indent="-342900">
              <a:buSzPct val="100000"/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529433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1" y="1098550"/>
            <a:ext cx="10274300" cy="5759450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4" name="Прямоугольный треугольник 3"/>
          <p:cNvSpPr/>
          <p:nvPr userDrawn="1"/>
        </p:nvSpPr>
        <p:spPr>
          <a:xfrm rot="5400000">
            <a:off x="173038" y="915988"/>
            <a:ext cx="1044575" cy="139065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rot="16200000">
            <a:off x="8624888" y="5218114"/>
            <a:ext cx="1412875" cy="188594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0651" y="3852341"/>
            <a:ext cx="7010400" cy="1592785"/>
          </a:xfrm>
        </p:spPr>
        <p:txBody>
          <a:bodyPr anchor="b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297C0C-5F8A-462C-ACC7-2CD35785D600}" type="datetime1">
              <a:rPr lang="ru-RU">
                <a:solidFill>
                  <a:srgbClr val="ED8B00"/>
                </a:solidFill>
              </a:rPr>
              <a:pPr>
                <a:defRPr/>
              </a:pPr>
              <a:t>15.06.2017</a:t>
            </a:fld>
            <a:endParaRPr lang="ru-RU">
              <a:solidFill>
                <a:srgbClr val="ED8B00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blipFill>
            <a:blip r:embed="rId2"/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ED8B00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2027C15-CAB6-4A6E-B95A-55DE0DC6862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903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1" y="1557338"/>
            <a:ext cx="10274300" cy="5300662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4" name="Прямоугольный треугольник 3"/>
          <p:cNvSpPr/>
          <p:nvPr userDrawn="1"/>
        </p:nvSpPr>
        <p:spPr>
          <a:xfrm rot="5400000">
            <a:off x="173832" y="1383507"/>
            <a:ext cx="1042987" cy="139065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rot="16200000">
            <a:off x="8636001" y="5219701"/>
            <a:ext cx="1403350" cy="187324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295401" y="3213101"/>
            <a:ext cx="6049433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1800" smtClean="0">
                <a:solidFill>
                  <a:srgbClr val="FFFFFF"/>
                </a:solidFill>
                <a:latin typeface="PT Sans" charset="0"/>
              </a:rPr>
              <a:t>Россия,  115035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1800" smtClean="0">
                <a:solidFill>
                  <a:srgbClr val="FFFFFF"/>
                </a:solidFill>
                <a:latin typeface="PT Sans" charset="0"/>
              </a:rPr>
              <a:t>Москва,  ул.Садовническая,  д. 79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en-US" sz="1800" smtClean="0">
              <a:solidFill>
                <a:srgbClr val="FFFFFF"/>
              </a:solidFill>
              <a:latin typeface="PT San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1800" smtClean="0">
                <a:solidFill>
                  <a:srgbClr val="FFFFFF"/>
                </a:solidFill>
                <a:latin typeface="PT Sans" charset="0"/>
              </a:rPr>
              <a:t>Телефоны: +7(</a:t>
            </a:r>
            <a:r>
              <a:rPr kumimoji="0" lang="en-US" sz="1800" smtClean="0">
                <a:solidFill>
                  <a:srgbClr val="FFFFFF"/>
                </a:solidFill>
                <a:latin typeface="PT Sans" charset="0"/>
              </a:rPr>
              <a:t>495)783-79-98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1800" smtClean="0">
                <a:solidFill>
                  <a:srgbClr val="FFFFFF"/>
                </a:solidFill>
                <a:latin typeface="PT Sans" charset="0"/>
              </a:rPr>
              <a:t>                  +7</a:t>
            </a:r>
            <a:r>
              <a:rPr kumimoji="0" lang="en-US" sz="1800" smtClean="0">
                <a:solidFill>
                  <a:srgbClr val="FFFFFF"/>
                </a:solidFill>
                <a:latin typeface="PT Sans" charset="0"/>
              </a:rPr>
              <a:t>(495)783-79-66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1800" smtClean="0">
                <a:solidFill>
                  <a:srgbClr val="FFFFFF"/>
                </a:solidFill>
                <a:latin typeface="PT Sans" charset="0"/>
              </a:rPr>
              <a:t>Факс:         +7(495)783-79-74</a:t>
            </a:r>
            <a:br>
              <a:rPr kumimoji="0" lang="ru-RU" sz="1800" smtClean="0">
                <a:solidFill>
                  <a:srgbClr val="FFFFFF"/>
                </a:solidFill>
                <a:latin typeface="PT Sans" charset="0"/>
              </a:rPr>
            </a:br>
            <a:endParaRPr kumimoji="0" lang="ru-RU" sz="1800" smtClean="0">
              <a:solidFill>
                <a:srgbClr val="FFFFFF"/>
              </a:solidFill>
              <a:latin typeface="PT San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ru-RU" sz="1800" smtClean="0">
              <a:solidFill>
                <a:srgbClr val="FFFFFF"/>
              </a:solidFill>
              <a:latin typeface="PT San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800" smtClean="0">
                <a:solidFill>
                  <a:srgbClr val="FFFFFF"/>
                </a:solidFill>
                <a:latin typeface="PT Sans" charset="0"/>
              </a:rPr>
              <a:t>www.mspbank.ru</a:t>
            </a:r>
            <a:endParaRPr kumimoji="0" lang="ru-RU" sz="1800" smtClean="0">
              <a:solidFill>
                <a:srgbClr val="ED8B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ru-RU" sz="1800" smtClean="0">
              <a:solidFill>
                <a:srgbClr val="ED8B00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1295400" y="2565402"/>
            <a:ext cx="8641027" cy="431551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E763048-49A0-40CD-91A4-D01D6BAB14D8}" type="datetime1">
              <a:rPr lang="ru-RU">
                <a:solidFill>
                  <a:srgbClr val="ED8B00"/>
                </a:solidFill>
              </a:rPr>
              <a:pPr>
                <a:defRPr/>
              </a:pPr>
              <a:t>15.06.2017</a:t>
            </a:fld>
            <a:endParaRPr lang="ru-RU">
              <a:solidFill>
                <a:srgbClr val="ED8B00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blipFill>
            <a:blip r:embed="rId2"/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ED8B00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ECC69DD-CCE0-4307-A537-53DA42F7A37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84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261737-A207-4C21-BB78-D5A2F7DE7324}" type="datetime1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5074EA-E9B7-4CE8-95B8-03F9E199268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380621"/>
      </p:ext>
    </p:extLst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0891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Inspektion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169CF9"/>
              </a:clrFrom>
              <a:clrTo>
                <a:srgbClr val="169CF9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0984" y="-1082675"/>
            <a:ext cx="13102168" cy="873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/>
          <p:cNvSpPr/>
          <p:nvPr userDrawn="1"/>
        </p:nvSpPr>
        <p:spPr>
          <a:xfrm>
            <a:off x="192617" y="1"/>
            <a:ext cx="378883" cy="582613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2" tIns="38391" rIns="76782" bIns="38391" anchor="ctr"/>
          <a:lstStyle/>
          <a:p>
            <a:pPr algn="ctr" defTabSz="1023967" eaLnBrk="0" hangingPunct="0"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 userDrawn="1"/>
        </p:nvSpPr>
        <p:spPr bwMode="auto">
          <a:xfrm>
            <a:off x="696385" y="261939"/>
            <a:ext cx="161078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782" tIns="38391" rIns="76782" bIns="38391">
            <a:spAutoFit/>
          </a:bodyPr>
          <a:lstStyle>
            <a:lvl1pPr defTabSz="10239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239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239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239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239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smtClean="0">
                <a:solidFill>
                  <a:srgbClr val="ED8B00"/>
                </a:solidFill>
              </a:rPr>
              <a:t>МСП Банк</a:t>
            </a:r>
            <a:endParaRPr lang="en-US" sz="1700" smtClean="0">
              <a:solidFill>
                <a:srgbClr val="ED8B00"/>
              </a:solidFill>
            </a:endParaRPr>
          </a:p>
        </p:txBody>
      </p:sp>
      <p:sp>
        <p:nvSpPr>
          <p:cNvPr id="6" name="Parallelogram 4"/>
          <p:cNvSpPr/>
          <p:nvPr userDrawn="1"/>
        </p:nvSpPr>
        <p:spPr>
          <a:xfrm>
            <a:off x="770468" y="357188"/>
            <a:ext cx="141817" cy="207962"/>
          </a:xfrm>
          <a:prstGeom prst="parallelogram">
            <a:avLst>
              <a:gd name="adj" fmla="val 67832"/>
            </a:avLst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2" tIns="38391" rIns="76782" bIns="38391" anchor="ctr"/>
          <a:lstStyle/>
          <a:p>
            <a:pPr algn="ctr" defTabSz="1023967" eaLnBrk="0" hangingPunct="0">
              <a:defRPr/>
            </a:pPr>
            <a:endParaRPr lang="en-US" sz="300" dirty="0">
              <a:solidFill>
                <a:srgbClr val="ED8B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Parallelogram 5"/>
          <p:cNvSpPr/>
          <p:nvPr userDrawn="1"/>
        </p:nvSpPr>
        <p:spPr>
          <a:xfrm>
            <a:off x="2089151" y="357188"/>
            <a:ext cx="141816" cy="207962"/>
          </a:xfrm>
          <a:prstGeom prst="parallelogram">
            <a:avLst>
              <a:gd name="adj" fmla="val 67832"/>
            </a:avLst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2" tIns="38391" rIns="76782" bIns="38391" anchor="ctr"/>
          <a:lstStyle/>
          <a:p>
            <a:pPr algn="ctr" defTabSz="1023967" eaLnBrk="0" hangingPunct="0">
              <a:defRPr/>
            </a:pPr>
            <a:endParaRPr lang="en-US" sz="300" dirty="0">
              <a:solidFill>
                <a:srgbClr val="ED8B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20892" y="261382"/>
            <a:ext cx="522605" cy="359957"/>
          </a:xfrm>
        </p:spPr>
        <p:txBody>
          <a:bodyPr>
            <a:norm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5863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1" y="0"/>
            <a:ext cx="12192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 baseline="-25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1" y="1160463"/>
            <a:ext cx="10274300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4441" y="-1"/>
            <a:ext cx="12245124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5583239"/>
            <a:ext cx="3456516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527051" y="1411289"/>
            <a:ext cx="4320116" cy="1512887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527382" y="3789040"/>
            <a:ext cx="4319785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60336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1" y="0"/>
            <a:ext cx="12192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 baseline="-25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1" y="1160463"/>
            <a:ext cx="10274300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4441" y="-1"/>
            <a:ext cx="12245124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5583239"/>
            <a:ext cx="3456516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527051" y="1411289"/>
            <a:ext cx="4320116" cy="1512887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527382" y="3789040"/>
            <a:ext cx="4319785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046527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1" y="0"/>
            <a:ext cx="12192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 baseline="-25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1" y="1160463"/>
            <a:ext cx="10274300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4441" y="-1"/>
            <a:ext cx="12245124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5583239"/>
            <a:ext cx="3456516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527051" y="1411289"/>
            <a:ext cx="4320116" cy="1512887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527382" y="3789040"/>
            <a:ext cx="4319785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893252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1" y="0"/>
            <a:ext cx="12192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 baseline="-25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1" y="1160463"/>
            <a:ext cx="10274300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4441" y="-1"/>
            <a:ext cx="12245124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5583239"/>
            <a:ext cx="3456516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527051" y="1411289"/>
            <a:ext cx="4320116" cy="1512887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527382" y="3789040"/>
            <a:ext cx="4319785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024368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1" y="0"/>
            <a:ext cx="12192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 baseline="-25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1" y="1160463"/>
            <a:ext cx="10274300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4441" y="-1"/>
            <a:ext cx="12245124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5583239"/>
            <a:ext cx="3456516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527051" y="1411289"/>
            <a:ext cx="4320116" cy="1512887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527382" y="3789040"/>
            <a:ext cx="4319785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38680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1" y="0"/>
            <a:ext cx="12192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 baseline="-25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1" y="1160463"/>
            <a:ext cx="10274300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4441" y="-1"/>
            <a:ext cx="12245124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5583239"/>
            <a:ext cx="3456516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527051" y="1411289"/>
            <a:ext cx="4320116" cy="1512887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527382" y="3789040"/>
            <a:ext cx="4319785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321620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1" y="0"/>
            <a:ext cx="12192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 baseline="-25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1" y="1160463"/>
            <a:ext cx="10274300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4441" y="-1"/>
            <a:ext cx="12245124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5583239"/>
            <a:ext cx="3456516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527051" y="1411289"/>
            <a:ext cx="4320116" cy="1512887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527382" y="3789040"/>
            <a:ext cx="4319785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2641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1" y="0"/>
            <a:ext cx="12192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 baseline="-25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1" y="1160463"/>
            <a:ext cx="10274300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4441" y="-1"/>
            <a:ext cx="12245124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5583239"/>
            <a:ext cx="3456516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527051" y="1411289"/>
            <a:ext cx="4320116" cy="1512887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527382" y="3789040"/>
            <a:ext cx="4319785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64953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261737-A207-4C21-BB78-D5A2F7DE7324}" type="datetime1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5074EA-E9B7-4CE8-95B8-03F9E199268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403132"/>
      </p:ext>
    </p:extLst>
  </p:cSld>
  <p:clrMapOvr>
    <a:masterClrMapping/>
  </p:clrMapOvr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1" y="0"/>
            <a:ext cx="12192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 baseline="-25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1" y="1160463"/>
            <a:ext cx="10274300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4441" y="-1"/>
            <a:ext cx="12245124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5583239"/>
            <a:ext cx="3456516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527051" y="1411289"/>
            <a:ext cx="4320116" cy="1512887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527382" y="3789040"/>
            <a:ext cx="4319785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686609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1" y="0"/>
            <a:ext cx="12192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 baseline="-25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1" y="1160463"/>
            <a:ext cx="10274300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4441" y="-1"/>
            <a:ext cx="12245124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5583239"/>
            <a:ext cx="3456516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527051" y="1411289"/>
            <a:ext cx="4320116" cy="1512887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527382" y="3789040"/>
            <a:ext cx="4319785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324338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й 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" y="1160463"/>
            <a:ext cx="10274300" cy="3708400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 rot="8100000">
            <a:off x="50038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 userDrawn="1"/>
        </p:nvCxnSpPr>
        <p:spPr>
          <a:xfrm rot="8100000">
            <a:off x="52070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 userDrawn="1"/>
        </p:nvCxnSpPr>
        <p:spPr>
          <a:xfrm rot="8100000">
            <a:off x="17526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 rot="8100000">
            <a:off x="19558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 rot="8100000">
            <a:off x="21590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 rot="8100000">
            <a:off x="23622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 rot="8100000">
            <a:off x="25654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 userDrawn="1"/>
        </p:nvCxnSpPr>
        <p:spPr>
          <a:xfrm rot="8100000">
            <a:off x="27686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 userDrawn="1"/>
        </p:nvCxnSpPr>
        <p:spPr>
          <a:xfrm rot="8100000">
            <a:off x="29718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 rot="8100000">
            <a:off x="31750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 rot="8100000">
            <a:off x="33782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 rot="8100000">
            <a:off x="35814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 rot="8100000">
            <a:off x="37846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 userDrawn="1"/>
        </p:nvCxnSpPr>
        <p:spPr>
          <a:xfrm rot="8100000">
            <a:off x="39878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 userDrawn="1"/>
        </p:nvCxnSpPr>
        <p:spPr>
          <a:xfrm rot="8100000">
            <a:off x="41910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 userDrawn="1"/>
        </p:nvCxnSpPr>
        <p:spPr>
          <a:xfrm rot="8100000">
            <a:off x="45974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 rot="8100000">
            <a:off x="48006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 userDrawn="1"/>
        </p:nvCxnSpPr>
        <p:spPr>
          <a:xfrm rot="8100000">
            <a:off x="11430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 userDrawn="1"/>
        </p:nvCxnSpPr>
        <p:spPr>
          <a:xfrm rot="8100000">
            <a:off x="13462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 userDrawn="1"/>
        </p:nvCxnSpPr>
        <p:spPr>
          <a:xfrm rot="8100000">
            <a:off x="15494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 userDrawn="1"/>
        </p:nvCxnSpPr>
        <p:spPr>
          <a:xfrm rot="8100000">
            <a:off x="7366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 userDrawn="1"/>
        </p:nvCxnSpPr>
        <p:spPr>
          <a:xfrm rot="8100000">
            <a:off x="9398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Рисунок 4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5583239"/>
            <a:ext cx="3456516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Прямая соединительная линия 27"/>
          <p:cNvCxnSpPr/>
          <p:nvPr userDrawn="1"/>
        </p:nvCxnSpPr>
        <p:spPr>
          <a:xfrm rot="8100000">
            <a:off x="4394200" y="2184400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 userDrawn="1"/>
        </p:nvCxnSpPr>
        <p:spPr>
          <a:xfrm rot="8100000">
            <a:off x="50334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 userDrawn="1"/>
        </p:nvCxnSpPr>
        <p:spPr>
          <a:xfrm rot="8100000">
            <a:off x="17822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 userDrawn="1"/>
        </p:nvCxnSpPr>
        <p:spPr>
          <a:xfrm rot="8100000">
            <a:off x="19854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 userDrawn="1"/>
        </p:nvCxnSpPr>
        <p:spPr>
          <a:xfrm rot="8100000">
            <a:off x="21886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 userDrawn="1"/>
        </p:nvCxnSpPr>
        <p:spPr>
          <a:xfrm rot="8100000">
            <a:off x="23918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 userDrawn="1"/>
        </p:nvCxnSpPr>
        <p:spPr>
          <a:xfrm rot="8100000">
            <a:off x="25950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 userDrawn="1"/>
        </p:nvCxnSpPr>
        <p:spPr>
          <a:xfrm rot="8100000">
            <a:off x="27982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 userDrawn="1"/>
        </p:nvCxnSpPr>
        <p:spPr>
          <a:xfrm rot="8100000">
            <a:off x="30014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 userDrawn="1"/>
        </p:nvCxnSpPr>
        <p:spPr>
          <a:xfrm rot="8100000">
            <a:off x="32046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 userDrawn="1"/>
        </p:nvCxnSpPr>
        <p:spPr>
          <a:xfrm rot="8100000">
            <a:off x="34078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 userDrawn="1"/>
        </p:nvCxnSpPr>
        <p:spPr>
          <a:xfrm rot="8100000">
            <a:off x="36110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 userDrawn="1"/>
        </p:nvCxnSpPr>
        <p:spPr>
          <a:xfrm rot="8100000">
            <a:off x="38142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 userDrawn="1"/>
        </p:nvCxnSpPr>
        <p:spPr>
          <a:xfrm rot="8100000">
            <a:off x="40174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 userDrawn="1"/>
        </p:nvCxnSpPr>
        <p:spPr>
          <a:xfrm rot="8100000">
            <a:off x="42206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 userDrawn="1"/>
        </p:nvCxnSpPr>
        <p:spPr>
          <a:xfrm rot="8100000">
            <a:off x="46270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 userDrawn="1"/>
        </p:nvCxnSpPr>
        <p:spPr>
          <a:xfrm rot="8100000">
            <a:off x="48302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 userDrawn="1"/>
        </p:nvCxnSpPr>
        <p:spPr>
          <a:xfrm rot="8100000">
            <a:off x="11726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 userDrawn="1"/>
        </p:nvCxnSpPr>
        <p:spPr>
          <a:xfrm rot="8100000">
            <a:off x="13758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 userDrawn="1"/>
        </p:nvCxnSpPr>
        <p:spPr>
          <a:xfrm rot="8100000">
            <a:off x="15790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 userDrawn="1"/>
        </p:nvCxnSpPr>
        <p:spPr>
          <a:xfrm rot="8100000">
            <a:off x="7662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 userDrawn="1"/>
        </p:nvCxnSpPr>
        <p:spPr>
          <a:xfrm rot="8100000">
            <a:off x="9694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 userDrawn="1"/>
        </p:nvCxnSpPr>
        <p:spPr>
          <a:xfrm rot="8100000">
            <a:off x="4423833" y="2184400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 bwMode="auto">
          <a:xfrm>
            <a:off x="12700" y="1160463"/>
            <a:ext cx="6096000" cy="3708400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 userDrawn="1"/>
        </p:nvCxnSpPr>
        <p:spPr>
          <a:xfrm rot="8100000">
            <a:off x="7325784" y="2103438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 userDrawn="1"/>
        </p:nvCxnSpPr>
        <p:spPr>
          <a:xfrm rot="8100000">
            <a:off x="5293784" y="2103438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 userDrawn="1"/>
        </p:nvCxnSpPr>
        <p:spPr>
          <a:xfrm rot="8100000">
            <a:off x="5496984" y="2103438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 userDrawn="1"/>
        </p:nvCxnSpPr>
        <p:spPr>
          <a:xfrm rot="8100000">
            <a:off x="5700184" y="2103438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 userDrawn="1"/>
        </p:nvCxnSpPr>
        <p:spPr>
          <a:xfrm rot="8100000">
            <a:off x="5903384" y="2103438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 userDrawn="1"/>
        </p:nvCxnSpPr>
        <p:spPr>
          <a:xfrm rot="8100000">
            <a:off x="6106584" y="2103438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 userDrawn="1"/>
        </p:nvCxnSpPr>
        <p:spPr>
          <a:xfrm rot="8100000">
            <a:off x="6309784" y="2103438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 userDrawn="1"/>
        </p:nvCxnSpPr>
        <p:spPr>
          <a:xfrm rot="8100000">
            <a:off x="6512984" y="2103438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 userDrawn="1"/>
        </p:nvCxnSpPr>
        <p:spPr>
          <a:xfrm rot="8100000">
            <a:off x="6919384" y="2103438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 userDrawn="1"/>
        </p:nvCxnSpPr>
        <p:spPr>
          <a:xfrm rot="8100000">
            <a:off x="7122584" y="2103438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 userDrawn="1"/>
        </p:nvCxnSpPr>
        <p:spPr>
          <a:xfrm rot="8100000">
            <a:off x="6716184" y="2103438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 userDrawn="1"/>
        </p:nvCxnSpPr>
        <p:spPr>
          <a:xfrm rot="8100000">
            <a:off x="7355417" y="2103438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 userDrawn="1"/>
        </p:nvCxnSpPr>
        <p:spPr>
          <a:xfrm rot="8100000">
            <a:off x="5323417" y="2103438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 userDrawn="1"/>
        </p:nvCxnSpPr>
        <p:spPr>
          <a:xfrm rot="8100000">
            <a:off x="5526617" y="2103438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 userDrawn="1"/>
        </p:nvCxnSpPr>
        <p:spPr>
          <a:xfrm rot="8100000">
            <a:off x="5729817" y="2103438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 userDrawn="1"/>
        </p:nvCxnSpPr>
        <p:spPr>
          <a:xfrm rot="8100000">
            <a:off x="5933017" y="2103438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 userDrawn="1"/>
        </p:nvCxnSpPr>
        <p:spPr>
          <a:xfrm rot="8100000">
            <a:off x="6136217" y="2103438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 userDrawn="1"/>
        </p:nvCxnSpPr>
        <p:spPr>
          <a:xfrm rot="8100000">
            <a:off x="6339417" y="2103438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 userDrawn="1"/>
        </p:nvCxnSpPr>
        <p:spPr>
          <a:xfrm rot="8100000">
            <a:off x="6542617" y="2103438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 userDrawn="1"/>
        </p:nvCxnSpPr>
        <p:spPr>
          <a:xfrm rot="8100000">
            <a:off x="6949017" y="2103438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 userDrawn="1"/>
        </p:nvCxnSpPr>
        <p:spPr>
          <a:xfrm rot="8100000">
            <a:off x="7152217" y="2103438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 userDrawn="1"/>
        </p:nvCxnSpPr>
        <p:spPr>
          <a:xfrm rot="8100000">
            <a:off x="6745817" y="2103438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 userDrawn="1"/>
        </p:nvSpPr>
        <p:spPr bwMode="auto">
          <a:xfrm>
            <a:off x="4176184" y="4868864"/>
            <a:ext cx="6096000" cy="1152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  <p:cxnSp>
        <p:nvCxnSpPr>
          <p:cNvPr id="76" name="Прямая соединительная линия 75"/>
          <p:cNvCxnSpPr/>
          <p:nvPr userDrawn="1"/>
        </p:nvCxnSpPr>
        <p:spPr>
          <a:xfrm rot="8100000">
            <a:off x="7556500" y="2103438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 userDrawn="1"/>
        </p:nvCxnSpPr>
        <p:spPr>
          <a:xfrm rot="8100000">
            <a:off x="7759700" y="2103438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 userDrawn="1"/>
        </p:nvCxnSpPr>
        <p:spPr>
          <a:xfrm rot="8100000">
            <a:off x="7962900" y="2103438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 userDrawn="1"/>
        </p:nvCxnSpPr>
        <p:spPr>
          <a:xfrm rot="8100000">
            <a:off x="8166100" y="2103438"/>
            <a:ext cx="825500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 userDrawn="1"/>
        </p:nvCxnSpPr>
        <p:spPr>
          <a:xfrm rot="8100000">
            <a:off x="7586133" y="2103438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 userDrawn="1"/>
        </p:nvCxnSpPr>
        <p:spPr>
          <a:xfrm rot="8100000">
            <a:off x="7789333" y="2103438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 userDrawn="1"/>
        </p:nvCxnSpPr>
        <p:spPr>
          <a:xfrm rot="8100000">
            <a:off x="7992533" y="2103438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 userDrawn="1"/>
        </p:nvCxnSpPr>
        <p:spPr>
          <a:xfrm rot="8100000">
            <a:off x="8195733" y="2103438"/>
            <a:ext cx="825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 userDrawn="1"/>
        </p:nvSpPr>
        <p:spPr bwMode="auto">
          <a:xfrm>
            <a:off x="4176184" y="3716339"/>
            <a:ext cx="6096000" cy="1152525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56" name="Заголовок 12"/>
          <p:cNvSpPr>
            <a:spLocks noGrp="1"/>
          </p:cNvSpPr>
          <p:nvPr>
            <p:ph type="title"/>
          </p:nvPr>
        </p:nvSpPr>
        <p:spPr>
          <a:xfrm>
            <a:off x="527051" y="1268414"/>
            <a:ext cx="5555960" cy="151288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86" name="Текст 16"/>
          <p:cNvSpPr>
            <a:spLocks noGrp="1"/>
          </p:cNvSpPr>
          <p:nvPr>
            <p:ph type="body" sz="quarter" idx="10"/>
          </p:nvPr>
        </p:nvSpPr>
        <p:spPr>
          <a:xfrm>
            <a:off x="527381" y="2780928"/>
            <a:ext cx="5568619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6963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/>
          <p:cNvSpPr>
            <a:spLocks/>
          </p:cNvSpPr>
          <p:nvPr userDrawn="1"/>
        </p:nvSpPr>
        <p:spPr bwMode="auto">
          <a:xfrm>
            <a:off x="527051" y="1412875"/>
            <a:ext cx="111379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6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4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ED8B00"/>
              </a:buClr>
              <a:buFont typeface="Arial" panose="020B0604020202020204" pitchFamily="34" charset="0"/>
              <a:buNone/>
              <a:defRPr/>
            </a:pPr>
            <a:endParaRPr lang="ru-RU" altLang="ru-RU" sz="1500" dirty="0" smtClean="0">
              <a:solidFill>
                <a:srgbClr val="575757"/>
              </a:solidFill>
            </a:endParaRPr>
          </a:p>
          <a:p>
            <a:pPr fontAlgn="base">
              <a:spcAft>
                <a:spcPct val="0"/>
              </a:spcAft>
              <a:buClr>
                <a:srgbClr val="ED8B00"/>
              </a:buClr>
              <a:buFont typeface="Arial" panose="020B0604020202020204" pitchFamily="34" charset="0"/>
              <a:buNone/>
              <a:defRPr/>
            </a:pPr>
            <a:endParaRPr lang="ru-RU" altLang="ru-RU" sz="1800" dirty="0" smtClean="0">
              <a:solidFill>
                <a:srgbClr val="575757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527051" y="6381750"/>
            <a:ext cx="1631949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800" smtClean="0">
                <a:solidFill>
                  <a:srgbClr val="575757"/>
                </a:solidFill>
                <a:latin typeface="PT Sans" charset="0"/>
              </a:rPr>
              <a:t>МСП Банк</a:t>
            </a:r>
            <a:endParaRPr kumimoji="0" lang="ru-RU" sz="800" smtClean="0">
              <a:solidFill>
                <a:srgbClr val="ED8B00"/>
              </a:solidFill>
              <a:latin typeface="PT Sans" charset="0"/>
            </a:endParaRPr>
          </a:p>
        </p:txBody>
      </p:sp>
      <p:sp>
        <p:nvSpPr>
          <p:cNvPr id="7" name="Прямоугольник 13"/>
          <p:cNvSpPr>
            <a:spLocks noChangeArrowheads="1"/>
          </p:cNvSpPr>
          <p:nvPr userDrawn="1"/>
        </p:nvSpPr>
        <p:spPr bwMode="auto">
          <a:xfrm>
            <a:off x="2027767" y="6335714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9" name="Прямоугольник 14"/>
          <p:cNvSpPr>
            <a:spLocks noChangeArrowheads="1"/>
          </p:cNvSpPr>
          <p:nvPr userDrawn="1"/>
        </p:nvSpPr>
        <p:spPr bwMode="auto">
          <a:xfrm>
            <a:off x="3181350" y="6327776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11" name="Заголовок 6"/>
          <p:cNvSpPr>
            <a:spLocks noGrp="1"/>
          </p:cNvSpPr>
          <p:nvPr>
            <p:ph type="title" idx="4294967295"/>
          </p:nvPr>
        </p:nvSpPr>
        <p:spPr>
          <a:xfrm>
            <a:off x="527051" y="620714"/>
            <a:ext cx="11171767" cy="360015"/>
          </a:xfrm>
        </p:spPr>
        <p:txBody>
          <a:bodyPr/>
          <a:lstStyle>
            <a:lvl1pPr>
              <a:defRPr sz="2000" cap="none" baseline="0"/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 bwMode="auto">
          <a:xfrm>
            <a:off x="527051" y="1412875"/>
            <a:ext cx="111379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527051" y="1052514"/>
            <a:ext cx="11137900" cy="288925"/>
          </a:xfrm>
        </p:spPr>
        <p:txBody>
          <a:bodyPr/>
          <a:lstStyle>
            <a:lvl1pPr marL="0" indent="0">
              <a:buNone/>
              <a:defRPr sz="1600" baseline="0">
                <a:solidFill>
                  <a:srgbClr val="ED8B00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</p:txBody>
      </p:sp>
      <p:sp>
        <p:nvSpPr>
          <p:cNvPr id="10" name="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AE92-6495-4AD6-981D-93B28BC7E584}" type="datetime1">
              <a:rPr lang="ru-RU"/>
              <a:pPr>
                <a:defRPr/>
              </a:pPr>
              <a:t>15.06.2017</a:t>
            </a:fld>
            <a:endParaRPr lang="ru-RU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68730-30A7-46B1-8781-019FED5A6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214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на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1341438"/>
            <a:ext cx="12192000" cy="4895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4" name="Текст 2"/>
          <p:cNvSpPr>
            <a:spLocks/>
          </p:cNvSpPr>
          <p:nvPr userDrawn="1"/>
        </p:nvSpPr>
        <p:spPr bwMode="auto">
          <a:xfrm>
            <a:off x="527051" y="1412875"/>
            <a:ext cx="111379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6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4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ED8B00"/>
              </a:buClr>
              <a:buFont typeface="Arial" panose="020B0604020202020204" pitchFamily="34" charset="0"/>
              <a:buNone/>
              <a:defRPr/>
            </a:pPr>
            <a:endParaRPr lang="ru-RU" altLang="ru-RU" sz="1800" dirty="0" smtClean="0">
              <a:solidFill>
                <a:srgbClr val="575757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27051" y="6381750"/>
            <a:ext cx="1631949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800" smtClean="0">
                <a:solidFill>
                  <a:srgbClr val="575757"/>
                </a:solidFill>
                <a:latin typeface="PT Sans" charset="0"/>
              </a:rPr>
              <a:t>МСП Банк</a:t>
            </a:r>
            <a:endParaRPr kumimoji="0" lang="ru-RU" sz="800" smtClean="0">
              <a:solidFill>
                <a:srgbClr val="ED8B00"/>
              </a:solidFill>
              <a:latin typeface="PT Sans" charset="0"/>
            </a:endParaRPr>
          </a:p>
        </p:txBody>
      </p:sp>
      <p:sp>
        <p:nvSpPr>
          <p:cNvPr id="7" name="Прямоугольник 13"/>
          <p:cNvSpPr>
            <a:spLocks noChangeArrowheads="1"/>
          </p:cNvSpPr>
          <p:nvPr userDrawn="1"/>
        </p:nvSpPr>
        <p:spPr bwMode="auto">
          <a:xfrm>
            <a:off x="2027767" y="6335714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8" name="Прямоугольник 14"/>
          <p:cNvSpPr>
            <a:spLocks noChangeArrowheads="1"/>
          </p:cNvSpPr>
          <p:nvPr userDrawn="1"/>
        </p:nvSpPr>
        <p:spPr bwMode="auto">
          <a:xfrm>
            <a:off x="3181350" y="6327776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6" name="Заголовок 6"/>
          <p:cNvSpPr>
            <a:spLocks noGrp="1"/>
          </p:cNvSpPr>
          <p:nvPr>
            <p:ph type="title" idx="4294967295"/>
          </p:nvPr>
        </p:nvSpPr>
        <p:spPr>
          <a:xfrm>
            <a:off x="527051" y="620713"/>
            <a:ext cx="11171767" cy="792162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8E796-5DEA-452A-9158-0AE9AE2FA495}" type="datetime1">
              <a:rPr lang="ru-RU"/>
              <a:pPr>
                <a:defRPr/>
              </a:pPr>
              <a:t>15.06.2017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4D32F-AAAD-4FE1-BCE6-E4AA22F7C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30735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527051" y="6381750"/>
            <a:ext cx="1631949" cy="215900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800" smtClean="0">
                <a:solidFill>
                  <a:srgbClr val="575757"/>
                </a:solidFill>
                <a:latin typeface="PT Sans" charset="0"/>
              </a:rPr>
              <a:t>МСП Банк</a:t>
            </a:r>
            <a:endParaRPr kumimoji="0" lang="ru-RU" sz="1000" smtClean="0">
              <a:solidFill>
                <a:srgbClr val="ED8B00"/>
              </a:solidFill>
              <a:latin typeface="PT Sans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051" y="620714"/>
            <a:ext cx="11137900" cy="360015"/>
          </a:xfrm>
        </p:spPr>
        <p:txBody>
          <a:bodyPr/>
          <a:lstStyle>
            <a:lvl1pPr>
              <a:defRPr sz="2000" baseline="0"/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527052" y="1412776"/>
            <a:ext cx="11137899" cy="4679950"/>
          </a:xfrm>
        </p:spPr>
        <p:txBody>
          <a:bodyPr numCol="2" spcCol="180000"/>
          <a:lstStyle>
            <a:lvl1pPr marL="285750" marR="0" indent="-28575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Tx/>
              <a:buBlip>
                <a:blip r:embed="rId2"/>
              </a:buBlip>
              <a:tabLst/>
              <a:defRPr baseline="0">
                <a:solidFill>
                  <a:schemeClr val="tx2"/>
                </a:solidFill>
              </a:defRPr>
            </a:lvl1pPr>
            <a:lvl2pPr marL="171450" indent="285750"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>
                <a:latin typeface="Arial"/>
                <a:cs typeface="Arial"/>
              </a:defRPr>
            </a:lvl2pPr>
            <a:lvl3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3"/>
              </a:buBlip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7"/>
          </p:nvPr>
        </p:nvSpPr>
        <p:spPr>
          <a:xfrm>
            <a:off x="527051" y="1052737"/>
            <a:ext cx="11137900" cy="358775"/>
          </a:xfrm>
        </p:spPr>
        <p:txBody>
          <a:bodyPr/>
          <a:lstStyle>
            <a:lvl1pPr marL="0" indent="0">
              <a:buNone/>
              <a:defRPr sz="1600" baseline="0">
                <a:solidFill>
                  <a:srgbClr val="ED8B00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001437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на фоне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1341438"/>
            <a:ext cx="12192000" cy="4895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7" name="Текст 2"/>
          <p:cNvSpPr>
            <a:spLocks/>
          </p:cNvSpPr>
          <p:nvPr userDrawn="1"/>
        </p:nvSpPr>
        <p:spPr bwMode="auto">
          <a:xfrm>
            <a:off x="527051" y="1412875"/>
            <a:ext cx="111379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6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4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ED8B00"/>
              </a:buClr>
              <a:buFont typeface="Arial" panose="020B0604020202020204" pitchFamily="34" charset="0"/>
              <a:buNone/>
              <a:defRPr/>
            </a:pPr>
            <a:endParaRPr lang="ru-RU" altLang="ru-RU" sz="1800" dirty="0" smtClean="0">
              <a:solidFill>
                <a:srgbClr val="575757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527051" y="6381750"/>
            <a:ext cx="1631949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800" smtClean="0">
                <a:solidFill>
                  <a:srgbClr val="575757"/>
                </a:solidFill>
                <a:latin typeface="PT Sans" charset="0"/>
              </a:rPr>
              <a:t>МСП Банк</a:t>
            </a:r>
            <a:endParaRPr kumimoji="0" lang="ru-RU" sz="800" smtClean="0">
              <a:solidFill>
                <a:srgbClr val="ED8B00"/>
              </a:solidFill>
              <a:latin typeface="PT Sans" charset="0"/>
            </a:endParaRPr>
          </a:p>
        </p:txBody>
      </p:sp>
      <p:sp>
        <p:nvSpPr>
          <p:cNvPr id="9" name="Прямоугольник 13"/>
          <p:cNvSpPr>
            <a:spLocks noChangeArrowheads="1"/>
          </p:cNvSpPr>
          <p:nvPr userDrawn="1"/>
        </p:nvSpPr>
        <p:spPr bwMode="auto">
          <a:xfrm>
            <a:off x="2027767" y="6335714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11" name="Прямоугольник 14"/>
          <p:cNvSpPr>
            <a:spLocks noChangeArrowheads="1"/>
          </p:cNvSpPr>
          <p:nvPr userDrawn="1"/>
        </p:nvSpPr>
        <p:spPr bwMode="auto">
          <a:xfrm>
            <a:off x="3181350" y="6327776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6" name="Заголовок 6"/>
          <p:cNvSpPr>
            <a:spLocks noGrp="1"/>
          </p:cNvSpPr>
          <p:nvPr>
            <p:ph type="title" idx="4294967295"/>
          </p:nvPr>
        </p:nvSpPr>
        <p:spPr>
          <a:xfrm>
            <a:off x="527051" y="620714"/>
            <a:ext cx="11171767" cy="360015"/>
          </a:xfrm>
        </p:spPr>
        <p:txBody>
          <a:bodyPr/>
          <a:lstStyle>
            <a:lvl1pPr>
              <a:defRPr b="1" baseline="0">
                <a:solidFill>
                  <a:srgbClr val="0086CD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0" name="Объект 6"/>
          <p:cNvSpPr>
            <a:spLocks noGrp="1"/>
          </p:cNvSpPr>
          <p:nvPr>
            <p:ph sz="quarter" idx="13"/>
          </p:nvPr>
        </p:nvSpPr>
        <p:spPr>
          <a:xfrm>
            <a:off x="527052" y="1412776"/>
            <a:ext cx="11137899" cy="4679950"/>
          </a:xfrm>
        </p:spPr>
        <p:txBody>
          <a:bodyPr numCol="2" spcCol="180000"/>
          <a:lstStyle>
            <a:lvl1pPr marL="285750" indent="-285750"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100000"/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1pPr>
            <a:lvl2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3"/>
              </a:buBlip>
              <a:defRPr/>
            </a:lvl2pPr>
            <a:lvl3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4"/>
              </a:buBlip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/>
          </p:nvPr>
        </p:nvSpPr>
        <p:spPr>
          <a:xfrm>
            <a:off x="527051" y="980729"/>
            <a:ext cx="11137900" cy="288255"/>
          </a:xfrm>
        </p:spPr>
        <p:txBody>
          <a:bodyPr/>
          <a:lstStyle>
            <a:lvl1pPr marL="0" indent="0">
              <a:buNone/>
              <a:defRPr sz="1600" baseline="0">
                <a:solidFill>
                  <a:srgbClr val="0086CD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2" name="Дата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CAB37-1FFB-4CB0-BC1B-76D9A46C55BA}" type="datetime1">
              <a:rPr lang="ru-RU"/>
              <a:pPr>
                <a:defRPr/>
              </a:pPr>
              <a:t>15.06.2017</a:t>
            </a:fld>
            <a:endParaRPr lang="ru-RU"/>
          </a:p>
        </p:txBody>
      </p:sp>
      <p:sp>
        <p:nvSpPr>
          <p:cNvPr id="13" name="Нижний колонтитул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D4ADF-03FF-4CB9-BCEC-32B915A8C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563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екст на фоне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1341438"/>
            <a:ext cx="12192000" cy="4895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7" name="Текст 2"/>
          <p:cNvSpPr>
            <a:spLocks/>
          </p:cNvSpPr>
          <p:nvPr userDrawn="1"/>
        </p:nvSpPr>
        <p:spPr bwMode="auto">
          <a:xfrm>
            <a:off x="527051" y="1412875"/>
            <a:ext cx="111379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6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4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ED8B00"/>
              </a:buClr>
              <a:buFont typeface="Arial" panose="020B0604020202020204" pitchFamily="34" charset="0"/>
              <a:buNone/>
              <a:defRPr/>
            </a:pPr>
            <a:endParaRPr lang="ru-RU" altLang="ru-RU" sz="1800" dirty="0" smtClean="0">
              <a:solidFill>
                <a:srgbClr val="575757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527051" y="6381750"/>
            <a:ext cx="1631949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800" smtClean="0">
                <a:solidFill>
                  <a:srgbClr val="575757"/>
                </a:solidFill>
                <a:latin typeface="PT Sans" charset="0"/>
              </a:rPr>
              <a:t>МСП Банк</a:t>
            </a:r>
            <a:endParaRPr kumimoji="0" lang="ru-RU" sz="800" smtClean="0">
              <a:solidFill>
                <a:srgbClr val="ED8B00"/>
              </a:solidFill>
              <a:latin typeface="PT Sans" charset="0"/>
            </a:endParaRPr>
          </a:p>
        </p:txBody>
      </p:sp>
      <p:sp>
        <p:nvSpPr>
          <p:cNvPr id="9" name="Прямоугольник 13"/>
          <p:cNvSpPr>
            <a:spLocks noChangeArrowheads="1"/>
          </p:cNvSpPr>
          <p:nvPr userDrawn="1"/>
        </p:nvSpPr>
        <p:spPr bwMode="auto">
          <a:xfrm>
            <a:off x="2027767" y="6335714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11" name="Прямоугольник 14"/>
          <p:cNvSpPr>
            <a:spLocks noChangeArrowheads="1"/>
          </p:cNvSpPr>
          <p:nvPr userDrawn="1"/>
        </p:nvSpPr>
        <p:spPr bwMode="auto">
          <a:xfrm>
            <a:off x="3181350" y="6327776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6" name="Заголовок 6"/>
          <p:cNvSpPr>
            <a:spLocks noGrp="1"/>
          </p:cNvSpPr>
          <p:nvPr>
            <p:ph type="title" idx="4294967295"/>
          </p:nvPr>
        </p:nvSpPr>
        <p:spPr>
          <a:xfrm>
            <a:off x="527051" y="620714"/>
            <a:ext cx="11171767" cy="360015"/>
          </a:xfrm>
        </p:spPr>
        <p:txBody>
          <a:bodyPr/>
          <a:lstStyle>
            <a:lvl1pPr>
              <a:defRPr b="1" baseline="0">
                <a:solidFill>
                  <a:srgbClr val="ED8B00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0" name="Объект 6"/>
          <p:cNvSpPr>
            <a:spLocks noGrp="1"/>
          </p:cNvSpPr>
          <p:nvPr>
            <p:ph sz="quarter" idx="13"/>
          </p:nvPr>
        </p:nvSpPr>
        <p:spPr>
          <a:xfrm>
            <a:off x="527052" y="1412776"/>
            <a:ext cx="11137899" cy="4679950"/>
          </a:xfrm>
        </p:spPr>
        <p:txBody>
          <a:bodyPr numCol="2" spcCol="180000"/>
          <a:lstStyle>
            <a:lvl1pPr marL="285750" indent="-285750"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100000"/>
              <a:buFontTx/>
              <a:buBlip>
                <a:blip r:embed="rId2"/>
              </a:buBlip>
              <a:defRPr baseline="0">
                <a:solidFill>
                  <a:schemeClr val="bg1"/>
                </a:solidFill>
              </a:defRPr>
            </a:lvl1pPr>
            <a:lvl2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3"/>
              </a:buBlip>
              <a:defRPr/>
            </a:lvl2pPr>
            <a:lvl3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4"/>
              </a:buBlip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/>
          </p:nvPr>
        </p:nvSpPr>
        <p:spPr>
          <a:xfrm>
            <a:off x="527051" y="980729"/>
            <a:ext cx="11137900" cy="288255"/>
          </a:xfrm>
        </p:spPr>
        <p:txBody>
          <a:bodyPr/>
          <a:lstStyle>
            <a:lvl1pPr marL="0" indent="0">
              <a:buNone/>
              <a:defRPr sz="1600" baseline="0">
                <a:solidFill>
                  <a:srgbClr val="0086CD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2" name="Дата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1BA43-25E5-44C2-9786-619C4C87FA5C}" type="datetime1">
              <a:rPr lang="ru-RU"/>
              <a:pPr>
                <a:defRPr/>
              </a:pPr>
              <a:t>15.06.2017</a:t>
            </a:fld>
            <a:endParaRPr lang="ru-RU"/>
          </a:p>
        </p:txBody>
      </p:sp>
      <p:sp>
        <p:nvSpPr>
          <p:cNvPr id="13" name="Нижний колонтитул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1BC7A-1260-4633-82FF-07809118C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7083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 на фоне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1341438"/>
            <a:ext cx="12192000" cy="4895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5" name="Текст 2"/>
          <p:cNvSpPr>
            <a:spLocks/>
          </p:cNvSpPr>
          <p:nvPr userDrawn="1"/>
        </p:nvSpPr>
        <p:spPr bwMode="auto">
          <a:xfrm>
            <a:off x="527051" y="1412875"/>
            <a:ext cx="111379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6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4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ED8B00"/>
              </a:buClr>
              <a:buFont typeface="Arial" panose="020B0604020202020204" pitchFamily="34" charset="0"/>
              <a:buNone/>
              <a:defRPr/>
            </a:pPr>
            <a:endParaRPr lang="ru-RU" altLang="ru-RU" sz="1800" dirty="0" smtClean="0">
              <a:solidFill>
                <a:srgbClr val="575757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527051" y="6381750"/>
            <a:ext cx="1631949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800" smtClean="0">
                <a:solidFill>
                  <a:srgbClr val="575757"/>
                </a:solidFill>
                <a:latin typeface="PT Sans" charset="0"/>
              </a:rPr>
              <a:t>МСП Банк</a:t>
            </a:r>
            <a:endParaRPr kumimoji="0" lang="ru-RU" sz="800" smtClean="0">
              <a:solidFill>
                <a:srgbClr val="ED8B00"/>
              </a:solidFill>
              <a:latin typeface="PT Sans" charset="0"/>
            </a:endParaRPr>
          </a:p>
        </p:txBody>
      </p:sp>
      <p:sp>
        <p:nvSpPr>
          <p:cNvPr id="8" name="Прямоугольник 13"/>
          <p:cNvSpPr>
            <a:spLocks noChangeArrowheads="1"/>
          </p:cNvSpPr>
          <p:nvPr userDrawn="1"/>
        </p:nvSpPr>
        <p:spPr bwMode="auto">
          <a:xfrm>
            <a:off x="2027767" y="6335714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9" name="Прямоугольник 14"/>
          <p:cNvSpPr>
            <a:spLocks noChangeArrowheads="1"/>
          </p:cNvSpPr>
          <p:nvPr userDrawn="1"/>
        </p:nvSpPr>
        <p:spPr bwMode="auto">
          <a:xfrm>
            <a:off x="3181350" y="6327776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6" name="Заголовок 6"/>
          <p:cNvSpPr>
            <a:spLocks noGrp="1"/>
          </p:cNvSpPr>
          <p:nvPr>
            <p:ph type="title" idx="4294967295"/>
          </p:nvPr>
        </p:nvSpPr>
        <p:spPr>
          <a:xfrm>
            <a:off x="527051" y="620713"/>
            <a:ext cx="11171767" cy="792162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0" name="Объект 6"/>
          <p:cNvSpPr>
            <a:spLocks noGrp="1"/>
          </p:cNvSpPr>
          <p:nvPr>
            <p:ph sz="quarter" idx="13"/>
          </p:nvPr>
        </p:nvSpPr>
        <p:spPr>
          <a:xfrm>
            <a:off x="527052" y="1412776"/>
            <a:ext cx="11137899" cy="4679950"/>
          </a:xfrm>
        </p:spPr>
        <p:txBody>
          <a:bodyPr numCol="2" spcCol="180000"/>
          <a:lstStyle>
            <a:lvl1pPr marL="285750" indent="-285750"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1pPr>
            <a:lvl2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3"/>
              </a:buBlip>
              <a:defRPr/>
            </a:lvl2pPr>
            <a:lvl3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4"/>
              </a:buBlip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1" name="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B5EE0-BDA9-4150-A7A5-11EEF3F0DBE6}" type="datetime1">
              <a:rPr lang="ru-RU"/>
              <a:pPr>
                <a:defRPr/>
              </a:pPr>
              <a:t>15.06.2017</a:t>
            </a:fld>
            <a:endParaRPr lang="ru-RU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EF322-03B7-4F67-8441-A0ABA1B540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9635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рисунок_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527051" y="6381750"/>
            <a:ext cx="1631949" cy="215900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800" smtClean="0">
                <a:solidFill>
                  <a:srgbClr val="575757"/>
                </a:solidFill>
                <a:latin typeface="PT Sans" charset="0"/>
              </a:rPr>
              <a:t>МСП Банк</a:t>
            </a:r>
            <a:endParaRPr kumimoji="0" lang="ru-RU" sz="1000" smtClean="0">
              <a:solidFill>
                <a:srgbClr val="ED8B00"/>
              </a:solidFill>
              <a:latin typeface="PT Sans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527051" y="1412206"/>
            <a:ext cx="5473701" cy="4464719"/>
          </a:xfrm>
        </p:spPr>
        <p:txBody>
          <a:bodyPr/>
          <a:lstStyle>
            <a:lvl1pPr marL="285750" indent="-285750">
              <a:buFontTx/>
              <a:buBlip>
                <a:blip r:embed="rId2"/>
              </a:buBlip>
              <a:defRPr/>
            </a:lvl1pPr>
            <a:lvl2pPr marL="173037" indent="0">
              <a:buFontTx/>
              <a:buNone/>
              <a:defRPr/>
            </a:lvl2pPr>
            <a:lvl3pPr marL="531812" indent="0">
              <a:buFontTx/>
              <a:buNone/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4"/>
          </p:nvPr>
        </p:nvSpPr>
        <p:spPr>
          <a:xfrm>
            <a:off x="6191251" y="1484314"/>
            <a:ext cx="6000749" cy="3889375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5"/>
          </p:nvPr>
        </p:nvSpPr>
        <p:spPr>
          <a:xfrm>
            <a:off x="6096001" y="5516563"/>
            <a:ext cx="5568951" cy="216000"/>
          </a:xfr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4159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261737-A207-4C21-BB78-D5A2F7DE7324}" type="datetime1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5074EA-E9B7-4CE8-95B8-03F9E199268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372891"/>
      </p:ext>
    </p:extLst>
  </p:cSld>
  <p:clrMapOvr>
    <a:masterClrMapping/>
  </p:clrMapOvr>
  <p:hf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рисунок_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527051" y="6381750"/>
            <a:ext cx="1631949" cy="215900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800" smtClean="0">
                <a:solidFill>
                  <a:srgbClr val="575757"/>
                </a:solidFill>
                <a:latin typeface="PT Sans" charset="0"/>
              </a:rPr>
              <a:t>МСП Банк</a:t>
            </a:r>
            <a:endParaRPr kumimoji="0" lang="ru-RU" sz="1000" smtClean="0">
              <a:solidFill>
                <a:srgbClr val="ED8B00"/>
              </a:solidFill>
              <a:latin typeface="PT Sans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6096001" y="1418157"/>
            <a:ext cx="5568951" cy="4458768"/>
          </a:xfrm>
        </p:spPr>
        <p:txBody>
          <a:bodyPr/>
          <a:lstStyle>
            <a:lvl1pPr marL="285750" indent="-285750">
              <a:buSzPct val="100000"/>
              <a:buFontTx/>
              <a:buBlip>
                <a:blip r:embed="rId2"/>
              </a:buBlip>
              <a:defRPr baseline="0"/>
            </a:lvl1pPr>
            <a:lvl2pPr marL="173037" indent="0">
              <a:buFontTx/>
              <a:buNone/>
              <a:defRPr/>
            </a:lvl2pPr>
            <a:lvl3pPr marL="531812" indent="0">
              <a:buFontTx/>
              <a:buNone/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4"/>
          </p:nvPr>
        </p:nvSpPr>
        <p:spPr>
          <a:xfrm>
            <a:off x="0" y="1484313"/>
            <a:ext cx="6000749" cy="3889376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5"/>
          </p:nvPr>
        </p:nvSpPr>
        <p:spPr>
          <a:xfrm>
            <a:off x="527051" y="5516564"/>
            <a:ext cx="5568949" cy="216000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932170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27051" y="6381750"/>
            <a:ext cx="1631949" cy="215900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800" smtClean="0">
                <a:solidFill>
                  <a:srgbClr val="575757"/>
                </a:solidFill>
                <a:latin typeface="PT Sans" charset="0"/>
              </a:rPr>
              <a:t>МСП Банк</a:t>
            </a:r>
            <a:endParaRPr kumimoji="0" lang="ru-RU" sz="1000" smtClean="0">
              <a:solidFill>
                <a:srgbClr val="ED8B00"/>
              </a:solidFill>
              <a:latin typeface="PT Sans" charset="0"/>
            </a:endParaRPr>
          </a:p>
        </p:txBody>
      </p:sp>
      <p:sp>
        <p:nvSpPr>
          <p:cNvPr id="4" name="Прямоугольник 13"/>
          <p:cNvSpPr>
            <a:spLocks noChangeArrowheads="1"/>
          </p:cNvSpPr>
          <p:nvPr userDrawn="1"/>
        </p:nvSpPr>
        <p:spPr bwMode="auto">
          <a:xfrm>
            <a:off x="2027767" y="6335714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5" name="Прямоугольник 14"/>
          <p:cNvSpPr>
            <a:spLocks noChangeArrowheads="1"/>
          </p:cNvSpPr>
          <p:nvPr userDrawn="1"/>
        </p:nvSpPr>
        <p:spPr bwMode="auto">
          <a:xfrm>
            <a:off x="3181350" y="6327776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Дата 2"/>
          <p:cNvSpPr>
            <a:spLocks noGrp="1"/>
          </p:cNvSpPr>
          <p:nvPr>
            <p:ph type="dt" sz="half" idx="11"/>
          </p:nvPr>
        </p:nvSpPr>
        <p:spPr>
          <a:xfrm>
            <a:off x="2159000" y="6380163"/>
            <a:ext cx="1153584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D676B-440F-4077-8684-78E0CDA4560F}" type="datetime1">
              <a:rPr lang="ru-RU"/>
              <a:pPr>
                <a:defRPr/>
              </a:pPr>
              <a:t>15.06.2017</a:t>
            </a:fld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12BCB-28BE-4A7A-8F75-1F4A2A1AF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3341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527051" y="6381750"/>
            <a:ext cx="1631949" cy="215900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800" smtClean="0">
                <a:solidFill>
                  <a:srgbClr val="575757"/>
                </a:solidFill>
                <a:latin typeface="PT Sans" charset="0"/>
              </a:rPr>
              <a:t>МСП Банк</a:t>
            </a:r>
            <a:endParaRPr kumimoji="0" lang="ru-RU" sz="1000" smtClean="0">
              <a:solidFill>
                <a:srgbClr val="ED8B00"/>
              </a:solidFill>
              <a:latin typeface="PT Sans" charset="0"/>
            </a:endParaRPr>
          </a:p>
        </p:txBody>
      </p:sp>
      <p:sp>
        <p:nvSpPr>
          <p:cNvPr id="6" name="Прямоугольник 13"/>
          <p:cNvSpPr>
            <a:spLocks noChangeArrowheads="1"/>
          </p:cNvSpPr>
          <p:nvPr userDrawn="1"/>
        </p:nvSpPr>
        <p:spPr bwMode="auto">
          <a:xfrm>
            <a:off x="2027767" y="6335714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7" name="Прямоугольник 14"/>
          <p:cNvSpPr>
            <a:spLocks noChangeArrowheads="1"/>
          </p:cNvSpPr>
          <p:nvPr userDrawn="1"/>
        </p:nvSpPr>
        <p:spPr bwMode="auto">
          <a:xfrm>
            <a:off x="3181350" y="6327776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051" y="620714"/>
            <a:ext cx="11137900" cy="432023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527051" y="1628800"/>
            <a:ext cx="11137900" cy="4464496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527051" y="1124422"/>
            <a:ext cx="11137900" cy="360362"/>
          </a:xfrm>
        </p:spPr>
        <p:txBody>
          <a:bodyPr/>
          <a:lstStyle>
            <a:lvl1pPr marL="0" indent="0">
              <a:buFontTx/>
              <a:buNone/>
              <a:defRPr sz="1600" baseline="0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Дата 2"/>
          <p:cNvSpPr>
            <a:spLocks noGrp="1"/>
          </p:cNvSpPr>
          <p:nvPr>
            <p:ph type="dt" sz="half" idx="16"/>
          </p:nvPr>
        </p:nvSpPr>
        <p:spPr>
          <a:xfrm>
            <a:off x="2159000" y="6380163"/>
            <a:ext cx="1153584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77AD3-9D77-452B-8EB5-EE40968A6403}" type="datetime1">
              <a:rPr lang="ru-RU"/>
              <a:pPr>
                <a:defRPr/>
              </a:pPr>
              <a:t>15.06.2017</a:t>
            </a:fld>
            <a:endParaRPr lang="ru-RU"/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84798-9D1F-4A89-81CA-81B718EB1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619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/Схема/Диаграмма_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527051" y="6381750"/>
            <a:ext cx="1631949" cy="215900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800" smtClean="0">
                <a:solidFill>
                  <a:srgbClr val="575757"/>
                </a:solidFill>
                <a:latin typeface="PT Sans" charset="0"/>
              </a:rPr>
              <a:t>МСП Банк</a:t>
            </a:r>
            <a:endParaRPr kumimoji="0" lang="ru-RU" sz="1000" smtClean="0">
              <a:solidFill>
                <a:srgbClr val="ED8B00"/>
              </a:solidFill>
              <a:latin typeface="PT Sans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 userDrawn="1"/>
        </p:nvSpPr>
        <p:spPr bwMode="auto">
          <a:xfrm>
            <a:off x="2027767" y="6335714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 userDrawn="1"/>
        </p:nvSpPr>
        <p:spPr bwMode="auto">
          <a:xfrm>
            <a:off x="3181350" y="6327776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6191251" y="1394744"/>
            <a:ext cx="5473700" cy="4477000"/>
          </a:xfrm>
        </p:spPr>
        <p:txBody>
          <a:bodyPr/>
          <a:lstStyle>
            <a:lvl1pPr marL="285750" indent="-285750">
              <a:buSzPct val="100000"/>
              <a:buFontTx/>
              <a:buBlip>
                <a:blip r:embed="rId2"/>
              </a:buBlip>
              <a:defRPr/>
            </a:lvl1pPr>
            <a:lvl2pPr marL="173037" indent="0">
              <a:buFontTx/>
              <a:buNone/>
              <a:defRPr/>
            </a:lvl2pPr>
            <a:lvl3pPr marL="531812" indent="0">
              <a:buFontTx/>
              <a:buNone/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5"/>
          </p:nvPr>
        </p:nvSpPr>
        <p:spPr>
          <a:xfrm>
            <a:off x="527051" y="5655744"/>
            <a:ext cx="5473700" cy="216000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6"/>
          <p:cNvSpPr>
            <a:spLocks noGrp="1"/>
          </p:cNvSpPr>
          <p:nvPr>
            <p:ph sz="quarter" idx="19"/>
          </p:nvPr>
        </p:nvSpPr>
        <p:spPr>
          <a:xfrm>
            <a:off x="624416" y="1484313"/>
            <a:ext cx="5376335" cy="4032919"/>
          </a:xfrm>
        </p:spPr>
        <p:txBody>
          <a:bodyPr/>
          <a:lstStyle>
            <a:lvl1pPr marL="285750" indent="-285750">
              <a:buSzPct val="100000"/>
              <a:buFontTx/>
              <a:buBlip>
                <a:blip r:embed="rId2"/>
              </a:buBlip>
              <a:defRPr baseline="0"/>
            </a:lvl1pPr>
            <a:lvl2pPr marL="173037" indent="0">
              <a:buFontTx/>
              <a:buNone/>
              <a:defRPr/>
            </a:lvl2pPr>
            <a:lvl3pPr marL="531812" indent="0">
              <a:buFontTx/>
              <a:buNone/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2"/>
          <p:cNvSpPr>
            <a:spLocks noGrp="1"/>
          </p:cNvSpPr>
          <p:nvPr>
            <p:ph type="dt" sz="half" idx="21"/>
          </p:nvPr>
        </p:nvSpPr>
        <p:spPr>
          <a:xfrm>
            <a:off x="2159000" y="6380163"/>
            <a:ext cx="1153584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9FE62-16C3-4373-B791-0CD3507413EC}" type="datetime1">
              <a:rPr lang="ru-RU"/>
              <a:pPr>
                <a:defRPr/>
              </a:pPr>
              <a:t>15.06.2017</a:t>
            </a:fld>
            <a:endParaRPr lang="ru-RU"/>
          </a:p>
        </p:txBody>
      </p:sp>
      <p:sp>
        <p:nvSpPr>
          <p:cNvPr id="12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756C9-0B5D-4CCC-82EE-5E6168FF9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5022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/Схема/Диаграмма_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527051" y="6381750"/>
            <a:ext cx="1631949" cy="215900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800" smtClean="0">
                <a:solidFill>
                  <a:srgbClr val="575757"/>
                </a:solidFill>
                <a:latin typeface="PT Sans" charset="0"/>
              </a:rPr>
              <a:t>МСП Банк</a:t>
            </a:r>
            <a:endParaRPr kumimoji="0" lang="ru-RU" sz="1000" smtClean="0">
              <a:solidFill>
                <a:srgbClr val="ED8B00"/>
              </a:solidFill>
              <a:latin typeface="PT Sans" charset="0"/>
            </a:endParaRPr>
          </a:p>
        </p:txBody>
      </p:sp>
      <p:sp>
        <p:nvSpPr>
          <p:cNvPr id="8" name="Прямоугольник 13"/>
          <p:cNvSpPr>
            <a:spLocks noChangeArrowheads="1"/>
          </p:cNvSpPr>
          <p:nvPr userDrawn="1"/>
        </p:nvSpPr>
        <p:spPr bwMode="auto">
          <a:xfrm>
            <a:off x="2027767" y="6335714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9" name="Прямоугольник 14"/>
          <p:cNvSpPr>
            <a:spLocks noChangeArrowheads="1"/>
          </p:cNvSpPr>
          <p:nvPr userDrawn="1"/>
        </p:nvSpPr>
        <p:spPr bwMode="auto">
          <a:xfrm>
            <a:off x="3181350" y="6327776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527051" y="1393157"/>
            <a:ext cx="5473700" cy="4483768"/>
          </a:xfrm>
        </p:spPr>
        <p:txBody>
          <a:bodyPr/>
          <a:lstStyle>
            <a:lvl1pPr marL="285750" indent="-285750">
              <a:buSzPct val="100000"/>
              <a:buFontTx/>
              <a:buBlip>
                <a:blip r:embed="rId2"/>
              </a:buBlip>
              <a:defRPr/>
            </a:lvl1pPr>
            <a:lvl2pPr marL="173037" indent="0">
              <a:buFontTx/>
              <a:buNone/>
              <a:defRPr/>
            </a:lvl2pPr>
            <a:lvl3pPr marL="531812" indent="0">
              <a:buFontTx/>
              <a:buNone/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6" name="Текст 16"/>
          <p:cNvSpPr>
            <a:spLocks noGrp="1"/>
          </p:cNvSpPr>
          <p:nvPr>
            <p:ph type="body" sz="quarter" idx="15"/>
          </p:nvPr>
        </p:nvSpPr>
        <p:spPr>
          <a:xfrm>
            <a:off x="6096001" y="5670450"/>
            <a:ext cx="5568951" cy="216000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6"/>
          <p:cNvSpPr>
            <a:spLocks noGrp="1"/>
          </p:cNvSpPr>
          <p:nvPr>
            <p:ph sz="quarter" idx="19"/>
          </p:nvPr>
        </p:nvSpPr>
        <p:spPr>
          <a:xfrm>
            <a:off x="6192307" y="1484313"/>
            <a:ext cx="5472644" cy="4032919"/>
          </a:xfrm>
        </p:spPr>
        <p:txBody>
          <a:bodyPr/>
          <a:lstStyle>
            <a:lvl1pPr marL="285750" indent="-285750">
              <a:buSzPct val="100000"/>
              <a:buFontTx/>
              <a:buBlip>
                <a:blip r:embed="rId2"/>
              </a:buBlip>
              <a:defRPr/>
            </a:lvl1pPr>
            <a:lvl2pPr marL="173037" indent="0">
              <a:buFontTx/>
              <a:buNone/>
              <a:defRPr/>
            </a:lvl2pPr>
            <a:lvl3pPr marL="531812" indent="0">
              <a:buFontTx/>
              <a:buNone/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2"/>
          <p:cNvSpPr>
            <a:spLocks noGrp="1"/>
          </p:cNvSpPr>
          <p:nvPr>
            <p:ph type="dt" sz="half" idx="21"/>
          </p:nvPr>
        </p:nvSpPr>
        <p:spPr>
          <a:xfrm>
            <a:off x="2159000" y="6380163"/>
            <a:ext cx="1153584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AA093-042F-4C08-8C5F-F64E1F71AFF6}" type="datetime1">
              <a:rPr lang="ru-RU"/>
              <a:pPr>
                <a:defRPr/>
              </a:pPr>
              <a:t>15.06.2017</a:t>
            </a:fld>
            <a:endParaRPr lang="ru-RU"/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6789B-FF25-43C3-932E-5CB86A5C8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56761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е элементы циф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527051" y="6381750"/>
            <a:ext cx="1631949" cy="215900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800" smtClean="0">
                <a:solidFill>
                  <a:srgbClr val="575757"/>
                </a:solidFill>
                <a:latin typeface="PT Sans" charset="0"/>
              </a:rPr>
              <a:t>МСП Банк</a:t>
            </a:r>
            <a:endParaRPr kumimoji="0" lang="ru-RU" sz="1000" smtClean="0">
              <a:solidFill>
                <a:srgbClr val="ED8B00"/>
              </a:solidFill>
              <a:latin typeface="PT Sans" charset="0"/>
            </a:endParaRP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 flipV="1">
            <a:off x="624418" y="692150"/>
            <a:ext cx="2592916" cy="19446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3"/>
          <p:cNvSpPr>
            <a:spLocks noChangeArrowheads="1"/>
          </p:cNvSpPr>
          <p:nvPr userDrawn="1"/>
        </p:nvSpPr>
        <p:spPr bwMode="auto">
          <a:xfrm>
            <a:off x="2027767" y="6335714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8" name="Прямоугольник 14"/>
          <p:cNvSpPr>
            <a:spLocks noChangeArrowheads="1"/>
          </p:cNvSpPr>
          <p:nvPr userDrawn="1"/>
        </p:nvSpPr>
        <p:spPr bwMode="auto">
          <a:xfrm>
            <a:off x="3181350" y="6327776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13" name="Заголовок 3"/>
          <p:cNvSpPr>
            <a:spLocks noGrp="1"/>
          </p:cNvSpPr>
          <p:nvPr>
            <p:ph type="title"/>
          </p:nvPr>
        </p:nvSpPr>
        <p:spPr>
          <a:xfrm>
            <a:off x="3312585" y="620714"/>
            <a:ext cx="8352367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20" name="Текст 23"/>
          <p:cNvSpPr>
            <a:spLocks noGrp="1"/>
          </p:cNvSpPr>
          <p:nvPr>
            <p:ph type="body" sz="quarter" idx="20"/>
          </p:nvPr>
        </p:nvSpPr>
        <p:spPr>
          <a:xfrm>
            <a:off x="624418" y="2637442"/>
            <a:ext cx="1247113" cy="1370012"/>
          </a:xfrm>
        </p:spPr>
        <p:txBody>
          <a:bodyPr/>
          <a:lstStyle>
            <a:lvl1pPr marL="0" indent="0">
              <a:buNone/>
              <a:defRPr sz="9600" b="1">
                <a:solidFill>
                  <a:schemeClr val="accent1"/>
                </a:solidFill>
                <a:latin typeface="Arial"/>
                <a:cs typeface="Arial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О</a:t>
            </a:r>
          </a:p>
        </p:txBody>
      </p:sp>
      <p:sp>
        <p:nvSpPr>
          <p:cNvPr id="21" name="Текст 21"/>
          <p:cNvSpPr>
            <a:spLocks noGrp="1"/>
          </p:cNvSpPr>
          <p:nvPr>
            <p:ph type="body" sz="quarter" idx="19"/>
          </p:nvPr>
        </p:nvSpPr>
        <p:spPr>
          <a:xfrm>
            <a:off x="3312585" y="1413744"/>
            <a:ext cx="8352367" cy="3527425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Дата 2"/>
          <p:cNvSpPr>
            <a:spLocks noGrp="1"/>
          </p:cNvSpPr>
          <p:nvPr>
            <p:ph type="dt" sz="half" idx="22"/>
          </p:nvPr>
        </p:nvSpPr>
        <p:spPr>
          <a:xfrm>
            <a:off x="2159000" y="6380163"/>
            <a:ext cx="1153584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4876A-6CC2-44BD-95D5-BA876FF8610B}" type="datetime1">
              <a:rPr lang="ru-RU"/>
              <a:pPr>
                <a:defRPr/>
              </a:pPr>
              <a:t>15.06.2017</a:t>
            </a:fld>
            <a:endParaRPr lang="ru-RU"/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F7083-9CE2-4E6F-9053-A27E89BB2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4340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е элементы цифр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527051" y="6381750"/>
            <a:ext cx="1631949" cy="215900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800" smtClean="0">
                <a:solidFill>
                  <a:srgbClr val="575757"/>
                </a:solidFill>
                <a:latin typeface="PT Sans" charset="0"/>
              </a:rPr>
              <a:t>МСП Банк</a:t>
            </a:r>
            <a:endParaRPr kumimoji="0" lang="ru-RU" sz="1000" smtClean="0">
              <a:solidFill>
                <a:srgbClr val="ED8B00"/>
              </a:solidFill>
              <a:latin typeface="PT Sans" charset="0"/>
            </a:endParaRP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 flipV="1">
            <a:off x="7632700" y="3213101"/>
            <a:ext cx="4032251" cy="3025775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3"/>
          <p:cNvSpPr>
            <a:spLocks noChangeArrowheads="1"/>
          </p:cNvSpPr>
          <p:nvPr userDrawn="1"/>
        </p:nvSpPr>
        <p:spPr bwMode="auto">
          <a:xfrm>
            <a:off x="2027767" y="6335714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8" name="Прямоугольник 14"/>
          <p:cNvSpPr>
            <a:spLocks noChangeArrowheads="1"/>
          </p:cNvSpPr>
          <p:nvPr userDrawn="1"/>
        </p:nvSpPr>
        <p:spPr bwMode="auto">
          <a:xfrm>
            <a:off x="3181350" y="6327776"/>
            <a:ext cx="2624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ED8B00"/>
                </a:solidFill>
              </a:rPr>
              <a:t>/</a:t>
            </a:r>
          </a:p>
        </p:txBody>
      </p:sp>
      <p:sp>
        <p:nvSpPr>
          <p:cNvPr id="13" name="Заголовок 3"/>
          <p:cNvSpPr>
            <a:spLocks noGrp="1"/>
          </p:cNvSpPr>
          <p:nvPr>
            <p:ph type="title"/>
          </p:nvPr>
        </p:nvSpPr>
        <p:spPr>
          <a:xfrm>
            <a:off x="527051" y="620714"/>
            <a:ext cx="11137900" cy="7207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9"/>
          </p:nvPr>
        </p:nvSpPr>
        <p:spPr>
          <a:xfrm>
            <a:off x="527051" y="1413744"/>
            <a:ext cx="8737600" cy="3527425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20"/>
          </p:nvPr>
        </p:nvSpPr>
        <p:spPr>
          <a:xfrm>
            <a:off x="9456375" y="4868863"/>
            <a:ext cx="1248139" cy="1370012"/>
          </a:xfrm>
        </p:spPr>
        <p:txBody>
          <a:bodyPr/>
          <a:lstStyle>
            <a:lvl1pPr marL="0" indent="0">
              <a:buNone/>
              <a:defRPr sz="9600" b="1">
                <a:solidFill>
                  <a:schemeClr val="accent1"/>
                </a:solidFill>
                <a:latin typeface="Arial"/>
                <a:cs typeface="Arial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Дата 2"/>
          <p:cNvSpPr>
            <a:spLocks noGrp="1"/>
          </p:cNvSpPr>
          <p:nvPr>
            <p:ph type="dt" sz="half" idx="22"/>
          </p:nvPr>
        </p:nvSpPr>
        <p:spPr>
          <a:xfrm>
            <a:off x="2159000" y="6380163"/>
            <a:ext cx="1153584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F06A3-6AA8-438A-B4A4-042274D552A7}" type="datetime1">
              <a:rPr lang="ru-RU"/>
              <a:pPr>
                <a:defRPr/>
              </a:pPr>
              <a:t>15.06.2017</a:t>
            </a:fld>
            <a:endParaRPr lang="ru-RU"/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BB9D8-FE20-4734-B919-4FBDBBE4C2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13937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е элементы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1" y="1557338"/>
            <a:ext cx="10274300" cy="5300662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4" name="Прямоугольный треугольник 3"/>
          <p:cNvSpPr/>
          <p:nvPr userDrawn="1"/>
        </p:nvSpPr>
        <p:spPr>
          <a:xfrm rot="5400000">
            <a:off x="173832" y="1383507"/>
            <a:ext cx="1042987" cy="139065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rot="16200000">
            <a:off x="8636001" y="5219701"/>
            <a:ext cx="1403350" cy="187324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1" y="328614"/>
            <a:ext cx="3456516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Текст 21"/>
          <p:cNvSpPr>
            <a:spLocks noGrp="1"/>
          </p:cNvSpPr>
          <p:nvPr>
            <p:ph type="body" sz="quarter" idx="19"/>
          </p:nvPr>
        </p:nvSpPr>
        <p:spPr>
          <a:xfrm>
            <a:off x="1295466" y="1557338"/>
            <a:ext cx="8978833" cy="3897311"/>
          </a:xfrm>
        </p:spPr>
        <p:txBody>
          <a:bodyPr/>
          <a:lstStyle>
            <a:lvl1pPr marL="342900" indent="-342900">
              <a:buSzPct val="100000"/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6848003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1" y="1098550"/>
            <a:ext cx="10274300" cy="5759450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4" name="Прямоугольный треугольник 3"/>
          <p:cNvSpPr/>
          <p:nvPr userDrawn="1"/>
        </p:nvSpPr>
        <p:spPr>
          <a:xfrm rot="5400000">
            <a:off x="173038" y="915988"/>
            <a:ext cx="1044575" cy="139065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rot="16200000">
            <a:off x="8624888" y="5218114"/>
            <a:ext cx="1412875" cy="188594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0651" y="3852341"/>
            <a:ext cx="7010400" cy="1592785"/>
          </a:xfrm>
        </p:spPr>
        <p:txBody>
          <a:bodyPr anchor="b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297C0C-5F8A-462C-ACC7-2CD35785D600}" type="datetime1">
              <a:rPr lang="ru-RU">
                <a:solidFill>
                  <a:srgbClr val="ED8B00"/>
                </a:solidFill>
              </a:rPr>
              <a:pPr>
                <a:defRPr/>
              </a:pPr>
              <a:t>15.06.2017</a:t>
            </a:fld>
            <a:endParaRPr lang="ru-RU">
              <a:solidFill>
                <a:srgbClr val="ED8B00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blipFill>
            <a:blip r:embed="rId2"/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ED8B00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2027C15-CAB6-4A6E-B95A-55DE0DC6862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8783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1" y="1557338"/>
            <a:ext cx="10274300" cy="5300662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4" name="Прямоугольный треугольник 3"/>
          <p:cNvSpPr/>
          <p:nvPr userDrawn="1"/>
        </p:nvSpPr>
        <p:spPr>
          <a:xfrm rot="5400000">
            <a:off x="173832" y="1383507"/>
            <a:ext cx="1042987" cy="139065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rot="16200000">
            <a:off x="8636001" y="5219701"/>
            <a:ext cx="1403350" cy="187324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295401" y="3213101"/>
            <a:ext cx="6049433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1800" smtClean="0">
                <a:solidFill>
                  <a:srgbClr val="FFFFFF"/>
                </a:solidFill>
                <a:latin typeface="PT Sans" charset="0"/>
              </a:rPr>
              <a:t>Россия,  115035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1800" smtClean="0">
                <a:solidFill>
                  <a:srgbClr val="FFFFFF"/>
                </a:solidFill>
                <a:latin typeface="PT Sans" charset="0"/>
              </a:rPr>
              <a:t>Москва,  ул.Садовническая,  д. 79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en-US" sz="1800" smtClean="0">
              <a:solidFill>
                <a:srgbClr val="FFFFFF"/>
              </a:solidFill>
              <a:latin typeface="PT San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1800" smtClean="0">
                <a:solidFill>
                  <a:srgbClr val="FFFFFF"/>
                </a:solidFill>
                <a:latin typeface="PT Sans" charset="0"/>
              </a:rPr>
              <a:t>Телефоны: +7(</a:t>
            </a:r>
            <a:r>
              <a:rPr kumimoji="0" lang="en-US" sz="1800" smtClean="0">
                <a:solidFill>
                  <a:srgbClr val="FFFFFF"/>
                </a:solidFill>
                <a:latin typeface="PT Sans" charset="0"/>
              </a:rPr>
              <a:t>495)783-79-98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1800" smtClean="0">
                <a:solidFill>
                  <a:srgbClr val="FFFFFF"/>
                </a:solidFill>
                <a:latin typeface="PT Sans" charset="0"/>
              </a:rPr>
              <a:t>                  +7</a:t>
            </a:r>
            <a:r>
              <a:rPr kumimoji="0" lang="en-US" sz="1800" smtClean="0">
                <a:solidFill>
                  <a:srgbClr val="FFFFFF"/>
                </a:solidFill>
                <a:latin typeface="PT Sans" charset="0"/>
              </a:rPr>
              <a:t>(495)783-79-66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1800" smtClean="0">
                <a:solidFill>
                  <a:srgbClr val="FFFFFF"/>
                </a:solidFill>
                <a:latin typeface="PT Sans" charset="0"/>
              </a:rPr>
              <a:t>Факс:         +7(495)783-79-74</a:t>
            </a:r>
            <a:br>
              <a:rPr kumimoji="0" lang="ru-RU" sz="1800" smtClean="0">
                <a:solidFill>
                  <a:srgbClr val="FFFFFF"/>
                </a:solidFill>
                <a:latin typeface="PT Sans" charset="0"/>
              </a:rPr>
            </a:br>
            <a:endParaRPr kumimoji="0" lang="ru-RU" sz="1800" smtClean="0">
              <a:solidFill>
                <a:srgbClr val="FFFFFF"/>
              </a:solidFill>
              <a:latin typeface="PT San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ru-RU" sz="1800" smtClean="0">
              <a:solidFill>
                <a:srgbClr val="FFFFFF"/>
              </a:solidFill>
              <a:latin typeface="PT San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800" smtClean="0">
                <a:solidFill>
                  <a:srgbClr val="FFFFFF"/>
                </a:solidFill>
                <a:latin typeface="PT Sans" charset="0"/>
              </a:rPr>
              <a:t>www.mspbank.ru</a:t>
            </a:r>
            <a:endParaRPr kumimoji="0" lang="ru-RU" sz="1800" smtClean="0">
              <a:solidFill>
                <a:srgbClr val="ED8B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ru-RU" sz="1800" smtClean="0">
              <a:solidFill>
                <a:srgbClr val="ED8B00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1295400" y="2565402"/>
            <a:ext cx="8641027" cy="431551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E763048-49A0-40CD-91A4-D01D6BAB14D8}" type="datetime1">
              <a:rPr lang="ru-RU">
                <a:solidFill>
                  <a:srgbClr val="ED8B00"/>
                </a:solidFill>
              </a:rPr>
              <a:pPr>
                <a:defRPr/>
              </a:pPr>
              <a:t>15.06.2017</a:t>
            </a:fld>
            <a:endParaRPr lang="ru-RU">
              <a:solidFill>
                <a:srgbClr val="ED8B00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blipFill>
            <a:blip r:embed="rId2"/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ED8B00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ECC69DD-CCE0-4307-A537-53DA42F7A37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406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33" Type="http://schemas.openxmlformats.org/officeDocument/2006/relationships/image" Target="../media/image9.png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0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32" Type="http://schemas.openxmlformats.org/officeDocument/2006/relationships/image" Target="../media/image8.jpeg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slideLayout" Target="../slideLayouts/slideLayout71.xml"/><Relationship Id="rId8" Type="http://schemas.openxmlformats.org/officeDocument/2006/relationships/slideLayout" Target="../slideLayouts/slideLayout49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26" Type="http://schemas.openxmlformats.org/officeDocument/2006/relationships/slideLayout" Target="../slideLayouts/slideLayout97.xml"/><Relationship Id="rId3" Type="http://schemas.openxmlformats.org/officeDocument/2006/relationships/slideLayout" Target="../slideLayouts/slideLayout74.xml"/><Relationship Id="rId21" Type="http://schemas.openxmlformats.org/officeDocument/2006/relationships/slideLayout" Target="../slideLayouts/slideLayout92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5" Type="http://schemas.openxmlformats.org/officeDocument/2006/relationships/slideLayout" Target="../slideLayouts/slideLayout96.xml"/><Relationship Id="rId33" Type="http://schemas.openxmlformats.org/officeDocument/2006/relationships/image" Target="../media/image9.png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0" Type="http://schemas.openxmlformats.org/officeDocument/2006/relationships/slideLayout" Target="../slideLayouts/slideLayout91.xml"/><Relationship Id="rId29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24" Type="http://schemas.openxmlformats.org/officeDocument/2006/relationships/slideLayout" Target="../slideLayouts/slideLayout95.xml"/><Relationship Id="rId32" Type="http://schemas.openxmlformats.org/officeDocument/2006/relationships/image" Target="../media/image8.jpeg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23" Type="http://schemas.openxmlformats.org/officeDocument/2006/relationships/slideLayout" Target="../slideLayouts/slideLayout94.xml"/><Relationship Id="rId28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81.xml"/><Relationship Id="rId19" Type="http://schemas.openxmlformats.org/officeDocument/2006/relationships/slideLayout" Target="../slideLayouts/slideLayout90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Relationship Id="rId22" Type="http://schemas.openxmlformats.org/officeDocument/2006/relationships/slideLayout" Target="../slideLayouts/slideLayout93.xml"/><Relationship Id="rId27" Type="http://schemas.openxmlformats.org/officeDocument/2006/relationships/slideLayout" Target="../slideLayouts/slideLayout98.xml"/><Relationship Id="rId30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261737-A207-4C21-BB78-D5A2F7DE7324}" type="datetime1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5074EA-E9B7-4CE8-95B8-03F9E199268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00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7" r:id="rId27"/>
    <p:sldLayoutId id="2147483678" r:id="rId28"/>
    <p:sldLayoutId id="2147483679" r:id="rId29"/>
    <p:sldLayoutId id="2147483681" r:id="rId30"/>
    <p:sldLayoutId id="2147483682" r:id="rId31"/>
    <p:sldLayoutId id="2147483683" r:id="rId32"/>
    <p:sldLayoutId id="2147483684" r:id="rId33"/>
    <p:sldLayoutId id="2147483685" r:id="rId34"/>
    <p:sldLayoutId id="2147483686" r:id="rId35"/>
    <p:sldLayoutId id="2147483687" r:id="rId36"/>
    <p:sldLayoutId id="2147483688" r:id="rId37"/>
    <p:sldLayoutId id="2147483689" r:id="rId38"/>
    <p:sldLayoutId id="2147483690" r:id="rId39"/>
    <p:sldLayoutId id="2147483692" r:id="rId40"/>
    <p:sldLayoutId id="2147483660" r:id="rId4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27051" y="620714"/>
            <a:ext cx="111379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Щелкните, чтобы добавить заголовок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27051" y="1412875"/>
            <a:ext cx="111379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Щелкните, чтобы добавить 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159000" y="6381750"/>
            <a:ext cx="1153584" cy="2159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7F7F7F"/>
                </a:solidFill>
                <a:latin typeface="PT Sans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DC8938-D6DA-4D50-BF4F-19ED5BD27D46}" type="datetime1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407834" y="6381750"/>
            <a:ext cx="6989233" cy="215900"/>
          </a:xfrm>
          <a:prstGeom prst="rect">
            <a:avLst/>
          </a:prstGeom>
          <a:blipFill dpi="0" rotWithShape="1">
            <a:blip r:embed="rId3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7F7F7F"/>
                </a:solidFill>
                <a:latin typeface="PT Sans" charset="0"/>
                <a:ea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08734" y="6381750"/>
            <a:ext cx="1056217" cy="2159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7F7F7F"/>
                </a:solidFill>
                <a:latin typeface="PT Sans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EB2AF1-57CC-465F-866B-24F59BA925A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  <p:sldLayoutId id="2147483808" r:id="rId18"/>
    <p:sldLayoutId id="2147483809" r:id="rId19"/>
    <p:sldLayoutId id="2147483810" r:id="rId20"/>
    <p:sldLayoutId id="2147483811" r:id="rId21"/>
    <p:sldLayoutId id="2147483812" r:id="rId22"/>
    <p:sldLayoutId id="2147483813" r:id="rId23"/>
    <p:sldLayoutId id="2147483814" r:id="rId24"/>
    <p:sldLayoutId id="2147483815" r:id="rId25"/>
    <p:sldLayoutId id="2147483816" r:id="rId26"/>
    <p:sldLayoutId id="2147483817" r:id="rId27"/>
    <p:sldLayoutId id="2147483818" r:id="rId28"/>
    <p:sldLayoutId id="2147483819" r:id="rId29"/>
    <p:sldLayoutId id="2147483820" r:id="rId3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000" kern="1200" cap="all">
          <a:solidFill>
            <a:schemeClr val="tx1"/>
          </a:solidFill>
          <a:latin typeface="PT Sans" panose="020B0503020203020204" pitchFamily="34" charset="-52"/>
          <a:ea typeface="Arial" charset="0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000">
          <a:solidFill>
            <a:schemeClr val="tx1"/>
          </a:solidFill>
          <a:latin typeface="PT Sans" panose="020B0503020203020204" pitchFamily="34" charset="-52"/>
          <a:ea typeface="Arial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000">
          <a:solidFill>
            <a:schemeClr val="tx1"/>
          </a:solidFill>
          <a:latin typeface="PT Sans" panose="020B0503020203020204" pitchFamily="34" charset="-52"/>
          <a:ea typeface="Arial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000">
          <a:solidFill>
            <a:schemeClr val="tx1"/>
          </a:solidFill>
          <a:latin typeface="PT Sans" panose="020B0503020203020204" pitchFamily="34" charset="-52"/>
          <a:ea typeface="Arial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000">
          <a:solidFill>
            <a:schemeClr val="tx1"/>
          </a:solidFill>
          <a:latin typeface="PT Sans" panose="020B0503020203020204" pitchFamily="34" charset="-52"/>
          <a:ea typeface="Arial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Blip>
          <a:blip r:embed="rId34"/>
        </a:buBlip>
        <a:defRPr kumimoji="1" sz="1500" kern="1200">
          <a:solidFill>
            <a:schemeClr val="tx2"/>
          </a:solidFill>
          <a:latin typeface="Arial"/>
          <a:ea typeface="Arial" charset="0"/>
          <a:cs typeface="Arial"/>
        </a:defRPr>
      </a:lvl1pPr>
      <a:lvl2pPr marL="171450" indent="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kumimoji="1" sz="1300" kern="1200">
          <a:solidFill>
            <a:schemeClr val="tx2"/>
          </a:solidFill>
          <a:latin typeface="PT Sans" panose="020B0503020203020204" pitchFamily="34" charset="-52"/>
          <a:ea typeface="Arial" charset="0"/>
          <a:cs typeface="Arial" panose="020B0604020202020204" pitchFamily="34" charset="0"/>
        </a:defRPr>
      </a:lvl2pPr>
      <a:lvl3pPr marL="530225" indent="3841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kumimoji="1" sz="1100" kern="1200">
          <a:solidFill>
            <a:schemeClr val="tx2"/>
          </a:solidFill>
          <a:latin typeface="PT Sans" panose="020B0503020203020204" pitchFamily="34" charset="-52"/>
          <a:ea typeface="Arial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1200" kern="1200">
          <a:solidFill>
            <a:schemeClr val="tx2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1200" kern="1200">
          <a:solidFill>
            <a:schemeClr val="tx2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27051" y="620714"/>
            <a:ext cx="111379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Щелкните, чтобы добавить заголовок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27051" y="1412875"/>
            <a:ext cx="111379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Щелкните, чтобы добавить 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159000" y="6381750"/>
            <a:ext cx="1153584" cy="2159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7F7F7F"/>
                </a:solidFill>
                <a:latin typeface="PT Sans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DC8938-D6DA-4D50-BF4F-19ED5BD27D46}" type="datetime1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407834" y="6381750"/>
            <a:ext cx="6989233" cy="215900"/>
          </a:xfrm>
          <a:prstGeom prst="rect">
            <a:avLst/>
          </a:prstGeom>
          <a:blipFill dpi="0" rotWithShape="1">
            <a:blip r:embed="rId3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7F7F7F"/>
                </a:solidFill>
                <a:latin typeface="PT Sans" charset="0"/>
                <a:ea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08734" y="6381750"/>
            <a:ext cx="1056217" cy="2159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7F7F7F"/>
                </a:solidFill>
                <a:latin typeface="PT Sans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EB2AF1-57CC-465F-866B-24F59BA925A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77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  <p:sldLayoutId id="2147483839" r:id="rId18"/>
    <p:sldLayoutId id="2147483840" r:id="rId19"/>
    <p:sldLayoutId id="2147483841" r:id="rId20"/>
    <p:sldLayoutId id="2147483842" r:id="rId21"/>
    <p:sldLayoutId id="2147483843" r:id="rId22"/>
    <p:sldLayoutId id="2147483844" r:id="rId23"/>
    <p:sldLayoutId id="2147483845" r:id="rId24"/>
    <p:sldLayoutId id="2147483846" r:id="rId25"/>
    <p:sldLayoutId id="2147483847" r:id="rId26"/>
    <p:sldLayoutId id="2147483848" r:id="rId27"/>
    <p:sldLayoutId id="2147483849" r:id="rId28"/>
    <p:sldLayoutId id="2147483850" r:id="rId29"/>
    <p:sldLayoutId id="2147483851" r:id="rId3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000" kern="1200" cap="all">
          <a:solidFill>
            <a:schemeClr val="tx1"/>
          </a:solidFill>
          <a:latin typeface="PT Sans" panose="020B0503020203020204" pitchFamily="34" charset="-52"/>
          <a:ea typeface="Arial" charset="0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000">
          <a:solidFill>
            <a:schemeClr val="tx1"/>
          </a:solidFill>
          <a:latin typeface="PT Sans" panose="020B0503020203020204" pitchFamily="34" charset="-52"/>
          <a:ea typeface="Arial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000">
          <a:solidFill>
            <a:schemeClr val="tx1"/>
          </a:solidFill>
          <a:latin typeface="PT Sans" panose="020B0503020203020204" pitchFamily="34" charset="-52"/>
          <a:ea typeface="Arial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000">
          <a:solidFill>
            <a:schemeClr val="tx1"/>
          </a:solidFill>
          <a:latin typeface="PT Sans" panose="020B0503020203020204" pitchFamily="34" charset="-52"/>
          <a:ea typeface="Arial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000">
          <a:solidFill>
            <a:schemeClr val="tx1"/>
          </a:solidFill>
          <a:latin typeface="PT Sans" panose="020B0503020203020204" pitchFamily="34" charset="-52"/>
          <a:ea typeface="Arial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Blip>
          <a:blip r:embed="rId34"/>
        </a:buBlip>
        <a:defRPr kumimoji="1" sz="1500" kern="1200">
          <a:solidFill>
            <a:schemeClr val="tx2"/>
          </a:solidFill>
          <a:latin typeface="Arial"/>
          <a:ea typeface="Arial" charset="0"/>
          <a:cs typeface="Arial"/>
        </a:defRPr>
      </a:lvl1pPr>
      <a:lvl2pPr marL="171450" indent="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kumimoji="1" sz="1300" kern="1200">
          <a:solidFill>
            <a:schemeClr val="tx2"/>
          </a:solidFill>
          <a:latin typeface="PT Sans" panose="020B0503020203020204" pitchFamily="34" charset="-52"/>
          <a:ea typeface="Arial" charset="0"/>
          <a:cs typeface="Arial" panose="020B0604020202020204" pitchFamily="34" charset="0"/>
        </a:defRPr>
      </a:lvl2pPr>
      <a:lvl3pPr marL="530225" indent="3841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kumimoji="1" sz="1100" kern="1200">
          <a:solidFill>
            <a:schemeClr val="tx2"/>
          </a:solidFill>
          <a:latin typeface="PT Sans" panose="020B0503020203020204" pitchFamily="34" charset="-52"/>
          <a:ea typeface="Arial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1200" kern="1200">
          <a:solidFill>
            <a:schemeClr val="tx2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1200" kern="1200">
          <a:solidFill>
            <a:schemeClr val="tx2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3132534"/>
            <a:ext cx="767715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98695"/>
            <a:ext cx="5580112" cy="375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b03sms\Desktop\Без имени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-4677"/>
            <a:ext cx="3975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5" y="548227"/>
            <a:ext cx="29257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6226969"/>
            <a:ext cx="3400276" cy="63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63552" y="1556792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spc="-126" dirty="0">
                <a:solidFill>
                  <a:srgbClr val="0086CD"/>
                </a:solidFill>
                <a:ea typeface="Roboto Black" pitchFamily="2" charset="0"/>
              </a:rPr>
              <a:t>Кредитно-гарантийная поддержка субъектов МСП в рамках закупок крупнейших заказчиков</a:t>
            </a:r>
            <a:endParaRPr lang="en-US" altLang="ru-RU" sz="3200" b="1" spc="-126" dirty="0">
              <a:solidFill>
                <a:srgbClr val="0086CD"/>
              </a:solidFill>
              <a:ea typeface="Robo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2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03sms\Desktop\Без имени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-4677"/>
            <a:ext cx="3975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3" y="1003925"/>
            <a:ext cx="6232525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226339"/>
            <a:ext cx="29257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11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0" descr="C:\Users\b03sms\Desktop\Без имени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2" y="0"/>
            <a:ext cx="3938588" cy="119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27764" y="885826"/>
            <a:ext cx="4035425" cy="6017619"/>
          </a:xfrm>
          <a:prstGeom prst="rect">
            <a:avLst/>
          </a:prstGeom>
          <a:noFill/>
        </p:spPr>
        <p:txBody>
          <a:bodyPr lIns="76782" tIns="38391" rIns="76782" bIns="38391">
            <a:spAutoFit/>
          </a:bodyPr>
          <a:lstStyle/>
          <a:p>
            <a:pPr marL="383911" indent="-383911">
              <a:buClr>
                <a:srgbClr val="E7692B"/>
              </a:buClr>
              <a:defRPr/>
            </a:pPr>
            <a:r>
              <a:rPr lang="ru-RU" sz="2700" b="1" spc="-126" dirty="0">
                <a:solidFill>
                  <a:srgbClr val="0086CD"/>
                </a:solidFill>
                <a:ea typeface="Roboto Black" pitchFamily="2" charset="0"/>
              </a:rPr>
              <a:t>МСП БАНК </a:t>
            </a:r>
            <a:r>
              <a:rPr lang="ru-RU" sz="1700" dirty="0">
                <a:solidFill>
                  <a:schemeClr val="tx2"/>
                </a:solidFill>
                <a:ea typeface="Roboto Black" pitchFamily="2" charset="0"/>
              </a:rPr>
              <a:t>–</a:t>
            </a:r>
            <a:r>
              <a:rPr lang="ru-RU" sz="1700" dirty="0">
                <a:ea typeface="Roboto Black" pitchFamily="2" charset="0"/>
              </a:rPr>
              <a:t> </a:t>
            </a:r>
            <a:r>
              <a:rPr lang="ru-RU" sz="1700" dirty="0">
                <a:solidFill>
                  <a:schemeClr val="tx2"/>
                </a:solidFill>
                <a:ea typeface="Roboto Black" pitchFamily="2" charset="0"/>
              </a:rPr>
              <a:t>дочерняя организация </a:t>
            </a:r>
            <a:r>
              <a:rPr lang="ru-RU" sz="1700" b="1" dirty="0">
                <a:solidFill>
                  <a:schemeClr val="tx2"/>
                </a:solidFill>
                <a:ea typeface="Roboto Black" pitchFamily="2" charset="0"/>
              </a:rPr>
              <a:t>АО «Корпорация «МСП»</a:t>
            </a:r>
          </a:p>
          <a:p>
            <a:pPr marL="383911" indent="-383911">
              <a:buClr>
                <a:srgbClr val="E7692B"/>
              </a:buClr>
              <a:defRPr/>
            </a:pP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ea typeface="Roboto Black" pitchFamily="2" charset="0"/>
            </a:endParaRPr>
          </a:p>
          <a:p>
            <a:pPr marL="383911" indent="-383911">
              <a:buClr>
                <a:srgbClr val="E7692B"/>
              </a:buClr>
              <a:defRPr/>
            </a:pPr>
            <a:r>
              <a:rPr lang="ru-RU" sz="2700" b="1" spc="-126" dirty="0">
                <a:solidFill>
                  <a:srgbClr val="0086CD"/>
                </a:solidFill>
                <a:ea typeface="Roboto Black" pitchFamily="2" charset="0"/>
              </a:rPr>
              <a:t>С 2004 ГОДА </a:t>
            </a:r>
            <a:r>
              <a:rPr lang="ru-RU" sz="1700" dirty="0">
                <a:solidFill>
                  <a:schemeClr val="tx2"/>
                </a:solidFill>
                <a:ea typeface="Roboto Black" pitchFamily="2" charset="0"/>
              </a:rPr>
              <a:t>реализует </a:t>
            </a:r>
            <a:r>
              <a:rPr lang="ru-RU" sz="1700" b="1" dirty="0">
                <a:solidFill>
                  <a:schemeClr val="tx2"/>
                </a:solidFill>
                <a:ea typeface="Roboto Black" pitchFamily="2" charset="0"/>
              </a:rPr>
              <a:t>ГОСУДАРСТВЕННУЮ ПРОГРАММУ </a:t>
            </a:r>
            <a:r>
              <a:rPr lang="ru-RU" sz="1700" dirty="0">
                <a:solidFill>
                  <a:schemeClr val="tx2"/>
                </a:solidFill>
                <a:ea typeface="Roboto Black" pitchFamily="2" charset="0"/>
              </a:rPr>
              <a:t>финансовой поддержки МСП</a:t>
            </a:r>
          </a:p>
          <a:p>
            <a:pPr marL="383911" indent="-383911">
              <a:buClr>
                <a:srgbClr val="E7692B"/>
              </a:buClr>
              <a:defRPr/>
            </a:pP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ea typeface="Roboto Black" pitchFamily="2" charset="0"/>
            </a:endParaRPr>
          </a:p>
          <a:p>
            <a:pPr marL="383911" indent="-383911">
              <a:buClr>
                <a:srgbClr val="E7692B"/>
              </a:buClr>
              <a:defRPr/>
            </a:pPr>
            <a:r>
              <a:rPr lang="ru-RU" sz="2700" b="1" spc="-126" dirty="0">
                <a:solidFill>
                  <a:srgbClr val="0086CD"/>
                </a:solidFill>
                <a:ea typeface="Roboto Black" pitchFamily="2" charset="0"/>
              </a:rPr>
              <a:t>С 2013 ГОДА </a:t>
            </a:r>
            <a:r>
              <a:rPr lang="ru-RU" sz="1700" dirty="0">
                <a:solidFill>
                  <a:schemeClr val="tx2"/>
                </a:solidFill>
                <a:ea typeface="Roboto Black" pitchFamily="2" charset="0"/>
              </a:rPr>
              <a:t>реализует </a:t>
            </a:r>
            <a:r>
              <a:rPr lang="ru-RU" sz="1700" b="1" dirty="0">
                <a:solidFill>
                  <a:schemeClr val="tx2"/>
                </a:solidFill>
                <a:ea typeface="Roboto Black" pitchFamily="2" charset="0"/>
              </a:rPr>
              <a:t>ГАРАНТИЙНУЮ</a:t>
            </a:r>
            <a:r>
              <a:rPr lang="ru-RU" sz="1700" dirty="0">
                <a:solidFill>
                  <a:schemeClr val="tx2"/>
                </a:solidFill>
                <a:ea typeface="Roboto Black" pitchFamily="2" charset="0"/>
              </a:rPr>
              <a:t> поддержку МСП</a:t>
            </a:r>
          </a:p>
          <a:p>
            <a:pPr marL="383911" indent="-383911">
              <a:buClr>
                <a:srgbClr val="E7692B"/>
              </a:buClr>
              <a:defRPr/>
            </a:pPr>
            <a:endParaRPr lang="ru-RU" sz="1700" dirty="0">
              <a:ea typeface="Roboto Black" pitchFamily="2" charset="0"/>
            </a:endParaRPr>
          </a:p>
          <a:p>
            <a:pPr marL="383911" indent="-383911">
              <a:buClr>
                <a:srgbClr val="E7692B"/>
              </a:buClr>
              <a:defRPr/>
            </a:pPr>
            <a:r>
              <a:rPr lang="ru-RU" sz="2700" b="1" spc="-126" dirty="0">
                <a:solidFill>
                  <a:srgbClr val="0086CD"/>
                </a:solidFill>
                <a:ea typeface="Roboto Black" pitchFamily="2" charset="0"/>
              </a:rPr>
              <a:t>С 2016 ГОДА </a:t>
            </a:r>
            <a:r>
              <a:rPr lang="ru-RU" sz="1700" dirty="0">
                <a:solidFill>
                  <a:schemeClr val="tx2"/>
                </a:solidFill>
                <a:ea typeface="Roboto Black" pitchFamily="2" charset="0"/>
              </a:rPr>
              <a:t>– участник </a:t>
            </a:r>
            <a:r>
              <a:rPr lang="ru-RU" sz="1700" b="1" dirty="0">
                <a:solidFill>
                  <a:schemeClr val="tx2"/>
                </a:solidFill>
                <a:ea typeface="Roboto Black" pitchFamily="2" charset="0"/>
              </a:rPr>
              <a:t>НАЦИОНАЛЬНОЙ ГАРАНТИЙНОЙ СИСТЕМЫ</a:t>
            </a:r>
            <a:endParaRPr lang="en-US" sz="1700" b="1" dirty="0">
              <a:solidFill>
                <a:schemeClr val="tx2"/>
              </a:solidFill>
              <a:ea typeface="Roboto Black" pitchFamily="2" charset="0"/>
            </a:endParaRPr>
          </a:p>
          <a:p>
            <a:pPr marL="383911" indent="-383911">
              <a:buClr>
                <a:srgbClr val="E7692B"/>
              </a:buClr>
              <a:defRPr/>
            </a:pPr>
            <a:endParaRPr lang="ru-RU" sz="1700" b="1" dirty="0">
              <a:solidFill>
                <a:schemeClr val="tx2"/>
              </a:solidFill>
              <a:ea typeface="Roboto Black" pitchFamily="2" charset="0"/>
            </a:endParaRPr>
          </a:p>
          <a:p>
            <a:pPr marL="383911" indent="-383911">
              <a:buClr>
                <a:srgbClr val="E7692B"/>
              </a:buClr>
              <a:defRPr/>
            </a:pPr>
            <a:r>
              <a:rPr lang="ru-RU" sz="2700" b="1" spc="-126" dirty="0">
                <a:solidFill>
                  <a:srgbClr val="0086CD"/>
                </a:solidFill>
                <a:ea typeface="Roboto Black" pitchFamily="2" charset="0"/>
              </a:rPr>
              <a:t>С 201</a:t>
            </a:r>
            <a:r>
              <a:rPr lang="en-US" sz="2700" b="1" spc="-126" dirty="0">
                <a:solidFill>
                  <a:srgbClr val="0086CD"/>
                </a:solidFill>
                <a:ea typeface="Roboto Black" pitchFamily="2" charset="0"/>
              </a:rPr>
              <a:t>7</a:t>
            </a:r>
            <a:r>
              <a:rPr lang="ru-RU" sz="2700" b="1" spc="-126" dirty="0">
                <a:solidFill>
                  <a:srgbClr val="0086CD"/>
                </a:solidFill>
                <a:ea typeface="Roboto Black" pitchFamily="2" charset="0"/>
              </a:rPr>
              <a:t> ГОДА </a:t>
            </a:r>
            <a:r>
              <a:rPr lang="ru-RU" sz="1700" dirty="0">
                <a:solidFill>
                  <a:schemeClr val="tx2"/>
                </a:solidFill>
                <a:ea typeface="Roboto Black" pitchFamily="2" charset="0"/>
              </a:rPr>
              <a:t>осуществляет </a:t>
            </a:r>
            <a:r>
              <a:rPr lang="ru-RU" sz="1700" b="1" dirty="0">
                <a:solidFill>
                  <a:schemeClr val="tx2"/>
                </a:solidFill>
                <a:ea typeface="Roboto Black" pitchFamily="2" charset="0"/>
              </a:rPr>
              <a:t>ПРЯМУЮ КРЕДИТНУЮ </a:t>
            </a:r>
            <a:r>
              <a:rPr lang="ru-RU" sz="1700" dirty="0">
                <a:solidFill>
                  <a:schemeClr val="tx2"/>
                </a:solidFill>
                <a:ea typeface="Roboto Black" pitchFamily="2" charset="0"/>
              </a:rPr>
              <a:t>поддержку Субъектов МСП</a:t>
            </a:r>
          </a:p>
          <a:p>
            <a:pPr marL="383911" indent="-383911">
              <a:buClr>
                <a:srgbClr val="E7692B"/>
              </a:buClr>
              <a:defRPr/>
            </a:pPr>
            <a:endParaRPr lang="ru-RU" sz="1700" dirty="0">
              <a:ea typeface="Roboto Black" pitchFamily="2" charset="0"/>
            </a:endParaRPr>
          </a:p>
        </p:txBody>
      </p:sp>
      <p:pic>
        <p:nvPicPr>
          <p:cNvPr id="34820" name="Picture 5" descr="M:\03Machinery\PR\ИМИДЖ\Фотобанк\Для АЦ\lori-0003583117-a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5" r="44507" b="781"/>
          <a:stretch/>
        </p:blipFill>
        <p:spPr bwMode="auto">
          <a:xfrm>
            <a:off x="1409700" y="4764"/>
            <a:ext cx="4884738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668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 rot="10800000">
            <a:off x="1847521" y="1380446"/>
            <a:ext cx="8568959" cy="24733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882" tIns="34441" rIns="68882" bIns="3444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30" descr="C:\Users\b03sms\Desktop\Без имени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2" y="0"/>
            <a:ext cx="3938588" cy="119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783632" y="1471661"/>
            <a:ext cx="3567764" cy="1000862"/>
          </a:xfrm>
          <a:prstGeom prst="rect">
            <a:avLst/>
          </a:prstGeom>
          <a:noFill/>
        </p:spPr>
        <p:txBody>
          <a:bodyPr wrap="square" lIns="76782" tIns="38391" rIns="76782" bIns="38391">
            <a:spAutoFit/>
          </a:bodyPr>
          <a:lstStyle/>
          <a:p>
            <a:pPr marL="383911" indent="-383911" algn="r">
              <a:buClr>
                <a:srgbClr val="E7692B"/>
              </a:buClr>
              <a:defRPr/>
            </a:pPr>
            <a:r>
              <a:rPr lang="ru-RU" sz="2000" b="1" dirty="0">
                <a:solidFill>
                  <a:schemeClr val="tx2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Количество поддержанных субъектов МСП: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19537" y="188641"/>
            <a:ext cx="54772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-126" dirty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Банк в цифрах</a:t>
            </a:r>
          </a:p>
          <a:p>
            <a:r>
              <a:rPr lang="ru-RU" sz="2400" spc="-126" dirty="0">
                <a:solidFill>
                  <a:srgbClr val="0086CD"/>
                </a:solidFill>
                <a:latin typeface="Arial" pitchFamily="34" charset="0"/>
                <a:cs typeface="Arial" pitchFamily="34" charset="0"/>
              </a:rPr>
              <a:t>(за весь период реализации Программы)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29413" y="1618149"/>
            <a:ext cx="3687068" cy="70788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4000" b="1" spc="-126" dirty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&gt;</a:t>
            </a:r>
            <a:r>
              <a:rPr lang="ru-RU" sz="4000" b="1" spc="-126" dirty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60 </a:t>
            </a:r>
            <a:r>
              <a:rPr lang="ru-RU" sz="2800" b="1" spc="-126" dirty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тысяч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2491" y="2852936"/>
            <a:ext cx="3567764" cy="1000862"/>
          </a:xfrm>
          <a:prstGeom prst="rect">
            <a:avLst/>
          </a:prstGeom>
          <a:noFill/>
        </p:spPr>
        <p:txBody>
          <a:bodyPr wrap="square" lIns="76782" tIns="38391" rIns="76782" bIns="38391">
            <a:spAutoFit/>
          </a:bodyPr>
          <a:lstStyle>
            <a:defPPr>
              <a:defRPr lang="ru-RU"/>
            </a:defPPr>
            <a:lvl1pPr marL="383911" indent="-383911">
              <a:buClr>
                <a:srgbClr val="E7692B"/>
              </a:buClr>
              <a:defRPr sz="2400" b="1">
                <a:solidFill>
                  <a:schemeClr val="tx2"/>
                </a:solidFill>
                <a:ea typeface="Roboto Black" pitchFamily="2" charset="0"/>
              </a:defRPr>
            </a:lvl1pPr>
          </a:lstStyle>
          <a:p>
            <a:pPr algn="r"/>
            <a:r>
              <a:rPr lang="ru-RU" sz="2000" dirty="0">
                <a:latin typeface="Arial" pitchFamily="34" charset="0"/>
                <a:cs typeface="Arial" pitchFamily="34" charset="0"/>
              </a:rPr>
              <a:t>Объем средств, доведенных до субъектов МСП 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685766" y="2999424"/>
            <a:ext cx="3687069" cy="70788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4000" b="1" spc="-126" dirty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7</a:t>
            </a:r>
            <a:r>
              <a:rPr lang="en-US" sz="4000" b="1" spc="-126" dirty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23</a:t>
            </a:r>
            <a:r>
              <a:rPr lang="ru-RU" sz="4000" b="1" spc="-126" dirty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 </a:t>
            </a:r>
            <a:r>
              <a:rPr lang="ru-RU" sz="2800" b="1" spc="-126" dirty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млрд руб.</a:t>
            </a:r>
            <a:endParaRPr lang="ru-RU" sz="4000" b="1" spc="-126" dirty="0">
              <a:solidFill>
                <a:srgbClr val="0086CD"/>
              </a:solidFill>
              <a:latin typeface="Arial" pitchFamily="34" charset="0"/>
              <a:ea typeface="Roboto Black" pitchFamily="2" charset="0"/>
              <a:cs typeface="Arial" pitchFamily="34" charset="0"/>
            </a:endParaRPr>
          </a:p>
        </p:txBody>
      </p:sp>
      <p:sp>
        <p:nvSpPr>
          <p:cNvPr id="10" name="Line 96"/>
          <p:cNvSpPr>
            <a:spLocks noChangeShapeType="1"/>
          </p:cNvSpPr>
          <p:nvPr/>
        </p:nvSpPr>
        <p:spPr bwMode="auto">
          <a:xfrm flipV="1">
            <a:off x="1847532" y="2636912"/>
            <a:ext cx="8568953" cy="0"/>
          </a:xfrm>
          <a:prstGeom prst="line">
            <a:avLst/>
          </a:prstGeom>
          <a:noFill/>
          <a:ln w="25400" cap="flat">
            <a:solidFill>
              <a:srgbClr val="007CC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Line 96"/>
          <p:cNvSpPr>
            <a:spLocks noChangeShapeType="1"/>
          </p:cNvSpPr>
          <p:nvPr/>
        </p:nvSpPr>
        <p:spPr bwMode="auto">
          <a:xfrm flipV="1">
            <a:off x="1826382" y="3853798"/>
            <a:ext cx="8568951" cy="0"/>
          </a:xfrm>
          <a:prstGeom prst="line">
            <a:avLst/>
          </a:prstGeom>
          <a:noFill/>
          <a:ln w="25400" cap="flat">
            <a:solidFill>
              <a:srgbClr val="007CC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1934841" y="3988875"/>
            <a:ext cx="4503868" cy="693085"/>
          </a:xfrm>
          <a:prstGeom prst="rect">
            <a:avLst/>
          </a:prstGeom>
          <a:noFill/>
        </p:spPr>
        <p:txBody>
          <a:bodyPr wrap="square" lIns="76782" tIns="38391" rIns="76782" bIns="38391">
            <a:spAutoFit/>
          </a:bodyPr>
          <a:lstStyle/>
          <a:p>
            <a:pPr marL="383911" indent="-383911">
              <a:buClr>
                <a:srgbClr val="E7692B"/>
              </a:buClr>
              <a:defRPr/>
            </a:pPr>
            <a:r>
              <a:rPr lang="ru-RU" sz="2000" b="1" dirty="0">
                <a:solidFill>
                  <a:schemeClr val="tx2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Гарантийная поддержка в рамках</a:t>
            </a:r>
          </a:p>
          <a:p>
            <a:pPr marL="383911" indent="-383911">
              <a:buClr>
                <a:srgbClr val="E7692B"/>
              </a:buClr>
              <a:defRPr/>
            </a:pPr>
            <a:r>
              <a:rPr lang="ru-RU" sz="2000" b="1" dirty="0">
                <a:solidFill>
                  <a:schemeClr val="tx2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НГС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924151" y="4691754"/>
            <a:ext cx="3687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spc="-126" dirty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13</a:t>
            </a:r>
            <a:r>
              <a:rPr lang="ru-RU" sz="3600" b="1" spc="-126" dirty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,</a:t>
            </a:r>
            <a:r>
              <a:rPr lang="en-US" sz="3600" b="1" spc="-126" dirty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88</a:t>
            </a:r>
            <a:r>
              <a:rPr lang="ru-RU" sz="3600" b="1" spc="-126" dirty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 млрд руб.</a:t>
            </a:r>
            <a:endParaRPr lang="ru-RU" sz="4800" b="1" spc="-126" dirty="0">
              <a:solidFill>
                <a:srgbClr val="0086CD"/>
              </a:solidFill>
              <a:latin typeface="Arial" pitchFamily="34" charset="0"/>
              <a:ea typeface="Roboto Black" pitchFamily="2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52865" y="3998837"/>
            <a:ext cx="4040164" cy="385308"/>
          </a:xfrm>
          <a:prstGeom prst="rect">
            <a:avLst/>
          </a:prstGeom>
          <a:noFill/>
        </p:spPr>
        <p:txBody>
          <a:bodyPr wrap="square" lIns="76782" tIns="38391" rIns="76782" bIns="38391">
            <a:spAutoFit/>
          </a:bodyPr>
          <a:lstStyle/>
          <a:p>
            <a:pPr marL="383911" indent="-383911">
              <a:buClr>
                <a:srgbClr val="E7692B"/>
              </a:buClr>
              <a:defRPr/>
            </a:pPr>
            <a:r>
              <a:rPr lang="ru-RU" sz="2000" b="1" dirty="0">
                <a:solidFill>
                  <a:schemeClr val="tx2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Гарантии по 223-ФЗ и 44-ФЗ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660216" y="4663179"/>
            <a:ext cx="3687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spc="-126" dirty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3</a:t>
            </a:r>
            <a:r>
              <a:rPr lang="ru-RU" sz="4800" b="1" spc="-126" dirty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,</a:t>
            </a:r>
            <a:r>
              <a:rPr lang="en-US" sz="3600" b="1" spc="-126" dirty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64</a:t>
            </a:r>
            <a:r>
              <a:rPr lang="ru-RU" sz="3600" b="1" spc="-126" dirty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 млрд руб.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75348" y="5589240"/>
            <a:ext cx="4503868" cy="385308"/>
          </a:xfrm>
          <a:prstGeom prst="rect">
            <a:avLst/>
          </a:prstGeom>
          <a:noFill/>
        </p:spPr>
        <p:txBody>
          <a:bodyPr wrap="square" lIns="76782" tIns="38391" rIns="76782" bIns="38391">
            <a:spAutoFit/>
          </a:bodyPr>
          <a:lstStyle/>
          <a:p>
            <a:pPr marL="383911" indent="-383911">
              <a:buClr>
                <a:srgbClr val="E7692B"/>
              </a:buClr>
              <a:defRPr/>
            </a:pPr>
            <a:r>
              <a:rPr lang="ru-RU" sz="2000" b="1" dirty="0">
                <a:solidFill>
                  <a:schemeClr val="tx2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Прямая кредитная поддержка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717749" y="5910562"/>
            <a:ext cx="3687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spc="-126" dirty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4</a:t>
            </a:r>
            <a:r>
              <a:rPr lang="ru-RU" sz="4800" b="1" spc="-126" dirty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,</a:t>
            </a:r>
            <a:r>
              <a:rPr lang="en-US" sz="3600" b="1" spc="-126" dirty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72</a:t>
            </a:r>
            <a:r>
              <a:rPr lang="ru-RU" sz="3600" b="1" spc="-126" dirty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 млрд руб.</a:t>
            </a:r>
            <a:endParaRPr lang="ru-RU" sz="4800" b="1" spc="-126" dirty="0">
              <a:solidFill>
                <a:srgbClr val="0086CD"/>
              </a:solidFill>
              <a:latin typeface="Arial" pitchFamily="34" charset="0"/>
              <a:ea typeface="Roboto Black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2602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0" descr="C:\Users\b03sms\Desktop\Без имени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2" y="0"/>
            <a:ext cx="3938588" cy="119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063553" y="1046263"/>
            <a:ext cx="7920879" cy="158417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882" tIns="34441" rIns="68882" bIns="3444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Кредитно-гарантийная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поддержка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МСП Банка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для предпринимателей, участвующих в закупках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438566" y="3729856"/>
            <a:ext cx="2545865" cy="1427336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882" tIns="34441" rIns="68882" bIns="3444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Прямое кредитование 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3180024" y="2952993"/>
            <a:ext cx="287337" cy="504825"/>
          </a:xfrm>
          <a:prstGeom prst="down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5881116" y="2952989"/>
            <a:ext cx="285750" cy="504825"/>
          </a:xfrm>
          <a:prstGeom prst="down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8567829" y="2952993"/>
            <a:ext cx="287337" cy="504825"/>
          </a:xfrm>
          <a:prstGeom prst="down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63851" y="3729856"/>
            <a:ext cx="2520280" cy="1427336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882" tIns="34441" rIns="68882" bIns="3444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Гарантийная поддержка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в рамках НГС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063552" y="3729856"/>
            <a:ext cx="2520280" cy="1427336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882" tIns="34441" rIns="68882" bIns="3444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Прямая гарантийная поддержка в рамках 223-ФЗ и 44-ФЗ</a:t>
            </a:r>
          </a:p>
        </p:txBody>
      </p:sp>
    </p:spTree>
    <p:extLst>
      <p:ext uri="{BB962C8B-B14F-4D97-AF65-F5344CB8AC3E}">
        <p14:creationId xmlns:p14="http://schemas.microsoft.com/office/powerpoint/2010/main" val="88661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0" descr="C:\Users\b03sms\Desktop\Без имени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2" y="0"/>
            <a:ext cx="3938588" cy="119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03513" y="118855"/>
            <a:ext cx="630589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pc="-126" dirty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Прямая гарантийная поддержка МСП</a:t>
            </a:r>
          </a:p>
          <a:p>
            <a:r>
              <a:rPr lang="ru-RU" sz="2800" b="1" spc="-126" dirty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в рамках </a:t>
            </a:r>
            <a:r>
              <a:rPr lang="ru-RU" sz="2800" b="1" spc="-126" dirty="0" err="1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госзакупок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75520" y="1074153"/>
            <a:ext cx="84249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575757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Для участия в закупках крупнейших заказчиков федерального уровня в рамках 223-ФЗ и </a:t>
            </a:r>
            <a:r>
              <a:rPr lang="ru-RU" sz="1600" dirty="0" err="1">
                <a:solidFill>
                  <a:srgbClr val="575757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госзакупках</a:t>
            </a:r>
            <a:r>
              <a:rPr lang="ru-RU" sz="1600" dirty="0">
                <a:solidFill>
                  <a:srgbClr val="575757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в рамках 44-ФЗ МСП Банк предоставляет:</a:t>
            </a:r>
            <a:r>
              <a:rPr lang="en-US" sz="1600" dirty="0">
                <a:solidFill>
                  <a:srgbClr val="575757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solidFill>
                <a:srgbClr val="575757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063824" y="1731566"/>
            <a:ext cx="2303462" cy="903288"/>
          </a:xfrm>
          <a:prstGeom prst="rect">
            <a:avLst/>
          </a:prstGeom>
          <a:solidFill>
            <a:srgbClr val="0086CD"/>
          </a:solidFill>
          <a:ln w="25400" cap="flat" cmpd="sng" algn="ctr">
            <a:noFill/>
            <a:prstDash val="solid"/>
          </a:ln>
          <a:effectLst/>
        </p:spPr>
        <p:txBody>
          <a:bodyPr lIns="68882" tIns="34441" rIns="68882" bIns="3444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Гарантии для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участия в конкурсе</a:t>
            </a:r>
            <a:endParaRPr lang="en-US" sz="1400" b="1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2,5</a:t>
            </a:r>
            <a:r>
              <a:rPr lang="ru-RU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ru-RU" sz="20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годовых</a:t>
            </a:r>
            <a:endParaRPr lang="ru-RU" sz="1000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67336" y="1722042"/>
            <a:ext cx="2305050" cy="912813"/>
          </a:xfrm>
          <a:prstGeom prst="rect">
            <a:avLst/>
          </a:prstGeom>
          <a:solidFill>
            <a:srgbClr val="0086CD"/>
          </a:solidFill>
          <a:ln w="25400" cap="flat" cmpd="sng" algn="ctr">
            <a:noFill/>
            <a:prstDash val="solid"/>
          </a:ln>
          <a:effectLst/>
        </p:spPr>
        <p:txBody>
          <a:bodyPr lIns="68882" tIns="34441" rIns="68882" bIns="3444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Гарантии исполнения обязательств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ru-RU" sz="12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годовых</a:t>
            </a:r>
            <a:endParaRPr lang="ru-RU" sz="1000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607374" y="1728392"/>
            <a:ext cx="2305050" cy="906463"/>
          </a:xfrm>
          <a:prstGeom prst="rect">
            <a:avLst/>
          </a:prstGeom>
          <a:solidFill>
            <a:srgbClr val="0086CD"/>
          </a:solidFill>
          <a:ln w="25400" cap="flat" cmpd="sng" algn="ctr">
            <a:noFill/>
            <a:prstDash val="solid"/>
          </a:ln>
          <a:effectLst/>
        </p:spPr>
        <p:txBody>
          <a:bodyPr lIns="68882" tIns="34441" rIns="68882" bIns="3444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Гарантии возврата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авансового платежа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ru-RU" sz="20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годовых </a:t>
            </a:r>
            <a:endParaRPr lang="ru-RU" sz="1000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257750"/>
              </p:ext>
            </p:extLst>
          </p:nvPr>
        </p:nvGraphicFramePr>
        <p:xfrm>
          <a:off x="1837434" y="2852937"/>
          <a:ext cx="8507039" cy="3180549"/>
        </p:xfrm>
        <a:graphic>
          <a:graphicData uri="http://schemas.openxmlformats.org/drawingml/2006/table">
            <a:tbl>
              <a:tblPr/>
              <a:tblGrid>
                <a:gridCol w="34664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405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6619">
                <a:tc>
                  <a:txBody>
                    <a:bodyPr/>
                    <a:lstStyle/>
                    <a:p>
                      <a:pPr marL="1809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T Sans" charset="0"/>
                          <a:cs typeface="Arial" pitchFamily="34" charset="0"/>
                        </a:rPr>
                        <a:t>Условия предоставления гарантий</a:t>
                      </a:r>
                    </a:p>
                  </a:txBody>
                  <a:tcPr marL="91446" marR="91446" marT="45690" marB="4569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6CD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T Sans" charset="0"/>
                          <a:cs typeface="Arial" pitchFamily="34" charset="0"/>
                        </a:rPr>
                        <a:t>Требования к заемщику</a:t>
                      </a:r>
                    </a:p>
                  </a:txBody>
                  <a:tcPr marL="91446" marR="91446" marT="45690" marB="4569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6CD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9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cs typeface="Arial" pitchFamily="34" charset="0"/>
                        </a:rPr>
                        <a:t>Сумма: до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cs typeface="Arial" pitchFamily="34" charset="0"/>
                        </a:rPr>
                        <a:t>5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cs typeface="Arial" pitchFamily="34" charset="0"/>
                        </a:rPr>
                        <a:t>00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cs typeface="Arial" pitchFamily="34" charset="0"/>
                        </a:rPr>
                        <a:t>млн рублей</a:t>
                      </a:r>
                    </a:p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charset="0"/>
                        <a:cs typeface="Arial" pitchFamily="34" charset="0"/>
                      </a:endParaRPr>
                    </a:p>
                  </a:txBody>
                  <a:tcPr marL="91446" marR="91446" marT="45690" marB="45690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cs typeface="Arial" pitchFamily="34" charset="0"/>
                        </a:rPr>
                        <a:t>Резидент РФ, субъект МСП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cs typeface="Arial" pitchFamily="34" charset="0"/>
                        </a:rPr>
                        <a:t>Срок деятельности более 6 месяцев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cs typeface="Arial" pitchFamily="34" charset="0"/>
                        </a:rPr>
                        <a:t>Положительная деловая репутация</a:t>
                      </a:r>
                    </a:p>
                  </a:txBody>
                  <a:tcPr marL="91446" marR="91446" marT="45690" marB="45690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8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Цель контракта: строительство, производство, поставка оборудования, изготовленных товаров, оказание услуг</a:t>
                      </a:r>
                    </a:p>
                  </a:txBody>
                  <a:tcPr marL="91446" marR="91446" marT="45690" marB="45690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При сумме гарантии:</a:t>
                      </a:r>
                    </a:p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до 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25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 млн рублей - не менее 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1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 исполненного контракта</a:t>
                      </a:r>
                    </a:p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более 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25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 млн рублей - не менее 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3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 контрактов</a:t>
                      </a:r>
                    </a:p>
                  </a:txBody>
                  <a:tcPr marL="91446" marR="91446" marT="45690" marB="45690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983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6CD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Обеспечение: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charset="0"/>
                        <a:ea typeface="+mn-ea"/>
                        <a:cs typeface="Arial" pitchFamily="34" charset="0"/>
                      </a:endParaRPr>
                    </a:p>
                    <a:p>
                      <a:pPr marL="466725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6CD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до 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10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 млн рублей – без обеспечения</a:t>
                      </a:r>
                    </a:p>
                    <a:p>
                      <a:pPr marL="466725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6CD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до 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50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 млн рублей – поручительство </a:t>
                      </a:r>
                    </a:p>
                    <a:p>
                      <a:pPr marL="466725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6CD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от 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50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 млн рублей – обеспечительный платеж и иные виды обеспечения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5690" marB="4569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809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6C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5694" marB="45694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9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0" descr="C:\Users\b03sms\Desktop\Без имени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2" y="0"/>
            <a:ext cx="3938588" cy="119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75520" y="1630444"/>
            <a:ext cx="8784976" cy="3524629"/>
          </a:xfrm>
          <a:prstGeom prst="rect">
            <a:avLst/>
          </a:prstGeom>
          <a:noFill/>
        </p:spPr>
        <p:txBody>
          <a:bodyPr wrap="square" lIns="76782" tIns="38391" rIns="76782" bIns="38391">
            <a:spAutoFit/>
          </a:bodyPr>
          <a:lstStyle/>
          <a:p>
            <a:pPr marL="383911" indent="-383911">
              <a:spcBef>
                <a:spcPts val="1800"/>
              </a:spcBef>
              <a:buClr>
                <a:schemeClr val="tx2"/>
              </a:buClr>
              <a:buSzPct val="140000"/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Гарантия государственного банка</a:t>
            </a:r>
          </a:p>
          <a:p>
            <a:pPr marL="383911" indent="-383911">
              <a:spcBef>
                <a:spcPts val="1800"/>
              </a:spcBef>
              <a:buSzPct val="140000"/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Автоматизированная система выдачи электронных банковских гарантий</a:t>
            </a:r>
          </a:p>
          <a:p>
            <a:pPr marL="383911" indent="-383911">
              <a:spcBef>
                <a:spcPts val="1800"/>
              </a:spcBef>
              <a:buSzPct val="140000"/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Оформление через интернет</a:t>
            </a:r>
          </a:p>
          <a:p>
            <a:pPr marL="383911" indent="-383911">
              <a:spcBef>
                <a:spcPts val="1800"/>
              </a:spcBef>
              <a:buSzPct val="140000"/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Сокращенные сроки рассмотрения заявок</a:t>
            </a:r>
          </a:p>
          <a:p>
            <a:pPr marL="383911" indent="-383911">
              <a:spcBef>
                <a:spcPts val="1800"/>
              </a:spcBef>
              <a:buSzPct val="140000"/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Открытие расчетного счета не требуется</a:t>
            </a:r>
          </a:p>
          <a:p>
            <a:pPr marL="383911" indent="-383911">
              <a:spcBef>
                <a:spcPts val="1800"/>
              </a:spcBef>
              <a:buSzPct val="140000"/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Предварительное решение по 2 документам</a:t>
            </a:r>
          </a:p>
          <a:p>
            <a:pPr marL="383911" indent="-383911">
              <a:spcBef>
                <a:spcPts val="1800"/>
              </a:spcBef>
              <a:buSzPct val="140000"/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 10 млн рублей – без обеспечения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775520" y="188641"/>
            <a:ext cx="6336704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800" b="1" spc="-126">
                <a:solidFill>
                  <a:srgbClr val="0086CD"/>
                </a:solidFill>
                <a:ea typeface="Roboto Black" pitchFamily="2" charset="0"/>
              </a:defRPr>
            </a:lvl1pPr>
          </a:lstStyle>
          <a:p>
            <a:r>
              <a:rPr lang="ru-RU" altLang="ru-RU" dirty="0"/>
              <a:t>Основные преимущества получения гарантии МСП Банка:</a:t>
            </a:r>
          </a:p>
        </p:txBody>
      </p:sp>
    </p:spTree>
    <p:extLst>
      <p:ext uri="{BB962C8B-B14F-4D97-AF65-F5344CB8AC3E}">
        <p14:creationId xmlns:p14="http://schemas.microsoft.com/office/powerpoint/2010/main" val="21628265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0" descr="C:\Users\b03sms\Desktop\Без имени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2" y="0"/>
            <a:ext cx="3938588" cy="119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03512" y="260648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126" dirty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Перечень заказчиков, в пользу которых Банком выдаются гарантии исполнения обязательств (в </a:t>
            </a:r>
            <a:r>
              <a:rPr lang="ru-RU" b="1" spc="-126" dirty="0" err="1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т.ч</a:t>
            </a:r>
            <a:r>
              <a:rPr lang="ru-RU" b="1" spc="-126" dirty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. гарантии возврата аванса) и тендерные гарантии: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1340769"/>
            <a:ext cx="9144000" cy="6817839"/>
          </a:xfrm>
          <a:prstGeom prst="rect">
            <a:avLst/>
          </a:prstGeom>
          <a:noFill/>
        </p:spPr>
        <p:txBody>
          <a:bodyPr wrap="square" lIns="76782" tIns="38391" rIns="76782" bIns="38391" numCol="3">
            <a:spAutoFit/>
          </a:bodyPr>
          <a:lstStyle/>
          <a:p>
            <a:pPr marL="342900" indent="-342900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Автодор</a:t>
            </a:r>
            <a:endParaRPr lang="ru-RU" sz="15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Внешэкономбанк</a:t>
            </a: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Водоканал</a:t>
            </a: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Газпром</a:t>
            </a: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5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Госкорпорация</a:t>
            </a:r>
            <a:r>
              <a:rPr lang="ru-RU" sz="15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по </a:t>
            </a:r>
            <a:r>
              <a:rPr lang="ru-RU" sz="15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ОрВД</a:t>
            </a:r>
            <a:endParaRPr lang="ru-RU" sz="15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5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Донэнерго</a:t>
            </a:r>
            <a:r>
              <a:rPr lang="ru-RU" sz="15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5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Интер</a:t>
            </a:r>
            <a:r>
              <a:rPr lang="ru-RU" sz="15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РАО (все компании группы) </a:t>
            </a:r>
          </a:p>
          <a:p>
            <a:pPr marL="342900" indent="-342900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5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Калининградтеплосеть</a:t>
            </a:r>
            <a:endParaRPr lang="ru-RU" sz="15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Международный аэропорт «Уфа»</a:t>
            </a: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5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Мосводосток</a:t>
            </a:r>
            <a:endParaRPr lang="ru-RU" sz="15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5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Мосгортранс</a:t>
            </a:r>
            <a:endParaRPr lang="ru-RU" sz="15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5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Москоллектор</a:t>
            </a:r>
            <a:endParaRPr lang="ru-RU" sz="15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Мосэнерго</a:t>
            </a:r>
            <a:endParaRPr lang="en-US" sz="15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5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Мурманэлектросбыт</a:t>
            </a:r>
            <a:endParaRPr lang="ru-RU" sz="15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endParaRPr lang="en-US" sz="15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endParaRPr lang="en-US" sz="15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endParaRPr lang="en-US" sz="15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endParaRPr lang="en-US" sz="15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endParaRPr lang="en-US" sz="15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endParaRPr lang="en-US" sz="15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Ненецкая нефтяная компания</a:t>
            </a:r>
          </a:p>
          <a:p>
            <a:pPr marL="342900" indent="-342900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5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Нижневартовскавиа</a:t>
            </a:r>
            <a:endParaRPr lang="ru-RU" sz="15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ОАК-Транспортные самолеты</a:t>
            </a: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Петербургский метрополитен</a:t>
            </a:r>
          </a:p>
          <a:p>
            <a:pPr marL="342900" indent="-342900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Почта России</a:t>
            </a:r>
          </a:p>
          <a:p>
            <a:pPr marL="342900" indent="-342900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ПРИМОРСКИЙ ВОДОКАНАЛ</a:t>
            </a: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ПРИМТЕПЛОЭНЕРГО</a:t>
            </a: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РЖД (все компании группы)</a:t>
            </a: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Роснефть</a:t>
            </a: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5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Россети</a:t>
            </a:r>
            <a:r>
              <a:rPr lang="ru-RU" sz="15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 (все компании группы)</a:t>
            </a: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Российская телевизионная и радиовещательная сеть</a:t>
            </a: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Ростелеком</a:t>
            </a: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5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Ростех</a:t>
            </a:r>
            <a:r>
              <a:rPr lang="ru-RU" sz="15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 (все компании группы)</a:t>
            </a:r>
            <a:endParaRPr lang="en-US" sz="15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endParaRPr lang="en-US" sz="15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endParaRPr lang="en-US" sz="15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endParaRPr lang="en-US" sz="15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endParaRPr lang="en-US" sz="15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endParaRPr lang="en-US" sz="15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endParaRPr lang="en-US" sz="15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endParaRPr lang="en-US" sz="15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5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Русгидро</a:t>
            </a:r>
            <a:endParaRPr lang="ru-RU" sz="15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Севмаш</a:t>
            </a: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СИБУР Холдинг</a:t>
            </a: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5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Смоленскрегионтеплоэнерго</a:t>
            </a:r>
            <a:endParaRPr lang="ru-RU" sz="15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5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Ставрополькоммунэлектро</a:t>
            </a:r>
            <a:endParaRPr lang="ru-RU" sz="15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ТВЭЛ</a:t>
            </a: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Тепловая компания</a:t>
            </a: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5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Теплоэнерго</a:t>
            </a:r>
            <a:endParaRPr lang="ru-RU" sz="15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5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Транснефть</a:t>
            </a:r>
            <a:endParaRPr lang="ru-RU" sz="15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Федеральная грузовая компания</a:t>
            </a: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Федеральная пассажирская компания</a:t>
            </a: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Югорская региональная электросетевая компания</a:t>
            </a:r>
          </a:p>
        </p:txBody>
      </p:sp>
    </p:spTree>
    <p:extLst>
      <p:ext uri="{BB962C8B-B14F-4D97-AF65-F5344CB8AC3E}">
        <p14:creationId xmlns:p14="http://schemas.microsoft.com/office/powerpoint/2010/main" val="42853798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0" descr="C:\Users\b03sms\Desktop\Без имени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2" y="0"/>
            <a:ext cx="3938588" cy="119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Текст 6"/>
          <p:cNvSpPr txBox="1">
            <a:spLocks/>
          </p:cNvSpPr>
          <p:nvPr/>
        </p:nvSpPr>
        <p:spPr>
          <a:xfrm>
            <a:off x="1990726" y="116633"/>
            <a:ext cx="8353425" cy="104028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Blip>
                <a:blip r:embed="rId4"/>
              </a:buBlip>
              <a:defRPr kumimoji="1" sz="1500" kern="1200">
                <a:solidFill>
                  <a:schemeClr val="tx2"/>
                </a:solidFill>
                <a:latin typeface="Arial"/>
                <a:ea typeface="Arial" charset="0"/>
                <a:cs typeface="Arial"/>
              </a:defRPr>
            </a:lvl1pPr>
            <a:lvl2pPr marL="171450" indent="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kumimoji="1" sz="1300" kern="1200">
                <a:solidFill>
                  <a:schemeClr val="tx2"/>
                </a:solidFill>
                <a:latin typeface="PT Sans" panose="020B0503020203020204" pitchFamily="34" charset="-52"/>
                <a:ea typeface="Arial" charset="0"/>
                <a:cs typeface="Arial" panose="020B0604020202020204" pitchFamily="34" charset="0"/>
              </a:defRPr>
            </a:lvl2pPr>
            <a:lvl3pPr marL="530225" indent="384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kumimoji="1" sz="1100" kern="1200">
                <a:solidFill>
                  <a:schemeClr val="tx2"/>
                </a:solidFill>
                <a:latin typeface="PT Sans" panose="020B0503020203020204" pitchFamily="34" charset="-52"/>
                <a:ea typeface="Arial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12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ru-RU" altLang="ru-RU" sz="2800" b="1" spc="-126" dirty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Гарантийная поддержка в рамках</a:t>
            </a:r>
            <a:endParaRPr lang="en-US" altLang="ru-RU" sz="2800" b="1" spc="-126" dirty="0">
              <a:solidFill>
                <a:srgbClr val="0086CD"/>
              </a:solidFill>
              <a:latin typeface="Arial" pitchFamily="34" charset="0"/>
              <a:ea typeface="Roboto Black" pitchFamily="2" charset="0"/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ru-RU" altLang="ru-RU" sz="2800" b="1" spc="-126" dirty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Национальной гарантийной системы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72076" y="1528764"/>
            <a:ext cx="24368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Повышение доступности финансирования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95551" y="1528764"/>
            <a:ext cx="18716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Для малого и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Roboto Light" pitchFamily="2" charset="0"/>
              <a:cs typeface="Arial" pitchFamily="34" charset="0"/>
            </a:endParaRPr>
          </a:p>
          <a:p>
            <a:pPr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среднего бизнеса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67664" y="1560514"/>
            <a:ext cx="20161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Гарантия до 70%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долга по кредиту</a:t>
            </a:r>
          </a:p>
        </p:txBody>
      </p:sp>
      <p:grpSp>
        <p:nvGrpSpPr>
          <p:cNvPr id="10" name="Группа 21"/>
          <p:cNvGrpSpPr>
            <a:grpSpLocks/>
          </p:cNvGrpSpPr>
          <p:nvPr/>
        </p:nvGrpSpPr>
        <p:grpSpPr bwMode="auto">
          <a:xfrm>
            <a:off x="4692651" y="1490663"/>
            <a:ext cx="360363" cy="488950"/>
            <a:chOff x="2916238" y="2003425"/>
            <a:chExt cx="360362" cy="488950"/>
          </a:xfrm>
        </p:grpSpPr>
        <p:sp>
          <p:nvSpPr>
            <p:cNvPr id="11" name="Скругленный прямоугольник 10"/>
            <p:cNvSpPr/>
            <p:nvPr/>
          </p:nvSpPr>
          <p:spPr bwMode="auto">
            <a:xfrm>
              <a:off x="2916238" y="2133600"/>
              <a:ext cx="358774" cy="358775"/>
            </a:xfrm>
            <a:prstGeom prst="roundRect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Фигура, имеющая форму буквы L 11"/>
            <p:cNvSpPr/>
            <p:nvPr/>
          </p:nvSpPr>
          <p:spPr bwMode="auto">
            <a:xfrm rot="18888021">
              <a:off x="2964656" y="2123281"/>
              <a:ext cx="431800" cy="192087"/>
            </a:xfrm>
            <a:prstGeom prst="corner">
              <a:avLst>
                <a:gd name="adj1" fmla="val 46006"/>
                <a:gd name="adj2" fmla="val 46007"/>
              </a:avLst>
            </a:prstGeom>
            <a:solidFill>
              <a:srgbClr val="008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3" name="Группа 24"/>
          <p:cNvGrpSpPr>
            <a:grpSpLocks/>
          </p:cNvGrpSpPr>
          <p:nvPr/>
        </p:nvGrpSpPr>
        <p:grpSpPr bwMode="auto">
          <a:xfrm>
            <a:off x="7788276" y="1484313"/>
            <a:ext cx="360363" cy="488950"/>
            <a:chOff x="2916238" y="2003425"/>
            <a:chExt cx="360362" cy="488950"/>
          </a:xfrm>
        </p:grpSpPr>
        <p:sp>
          <p:nvSpPr>
            <p:cNvPr id="14" name="Скругленный прямоугольник 13"/>
            <p:cNvSpPr/>
            <p:nvPr/>
          </p:nvSpPr>
          <p:spPr bwMode="auto">
            <a:xfrm>
              <a:off x="2916238" y="2133600"/>
              <a:ext cx="358774" cy="358775"/>
            </a:xfrm>
            <a:prstGeom prst="roundRect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Фигура, имеющая форму буквы L 14"/>
            <p:cNvSpPr/>
            <p:nvPr/>
          </p:nvSpPr>
          <p:spPr bwMode="auto">
            <a:xfrm rot="18888021">
              <a:off x="2964656" y="2123281"/>
              <a:ext cx="431800" cy="192087"/>
            </a:xfrm>
            <a:prstGeom prst="corner">
              <a:avLst>
                <a:gd name="adj1" fmla="val 46006"/>
                <a:gd name="adj2" fmla="val 46007"/>
              </a:avLst>
            </a:prstGeom>
            <a:solidFill>
              <a:srgbClr val="008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6" name="Группа 27"/>
          <p:cNvGrpSpPr>
            <a:grpSpLocks/>
          </p:cNvGrpSpPr>
          <p:nvPr/>
        </p:nvGrpSpPr>
        <p:grpSpPr bwMode="auto">
          <a:xfrm>
            <a:off x="2062163" y="1492250"/>
            <a:ext cx="360362" cy="488950"/>
            <a:chOff x="2916238" y="2003425"/>
            <a:chExt cx="360362" cy="488950"/>
          </a:xfrm>
        </p:grpSpPr>
        <p:sp>
          <p:nvSpPr>
            <p:cNvPr id="17" name="Скругленный прямоугольник 16"/>
            <p:cNvSpPr/>
            <p:nvPr/>
          </p:nvSpPr>
          <p:spPr bwMode="auto">
            <a:xfrm>
              <a:off x="2916238" y="2133600"/>
              <a:ext cx="358775" cy="358775"/>
            </a:xfrm>
            <a:prstGeom prst="roundRect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Фигура, имеющая форму буквы L 17"/>
            <p:cNvSpPr/>
            <p:nvPr/>
          </p:nvSpPr>
          <p:spPr bwMode="auto">
            <a:xfrm rot="18888021">
              <a:off x="2964657" y="2123281"/>
              <a:ext cx="431800" cy="192087"/>
            </a:xfrm>
            <a:prstGeom prst="corner">
              <a:avLst>
                <a:gd name="adj1" fmla="val 46006"/>
                <a:gd name="adj2" fmla="val 46007"/>
              </a:avLst>
            </a:prstGeom>
            <a:solidFill>
              <a:srgbClr val="008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2163763" y="3163889"/>
            <a:ext cx="3638550" cy="76993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882" tIns="34441" rIns="68882" bIns="34441" anchor="ctr"/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обеспечения гарантий на исполнение контрактов по 223-ФЗ и 44-ФЗ	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75050" y="2420939"/>
            <a:ext cx="4789488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882" tIns="34441" rIns="68882" bIns="34441" anchor="ctr"/>
          <a:lstStyle/>
          <a:p>
            <a:pPr algn="ctr">
              <a:defRPr/>
            </a:pP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Прямая гарантия</a:t>
            </a:r>
          </a:p>
        </p:txBody>
      </p:sp>
      <p:sp>
        <p:nvSpPr>
          <p:cNvPr id="21" name="Стрелка вниз 20"/>
          <p:cNvSpPr/>
          <p:nvPr/>
        </p:nvSpPr>
        <p:spPr>
          <a:xfrm>
            <a:off x="4367214" y="2925763"/>
            <a:ext cx="288925" cy="25241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167438" y="3163889"/>
            <a:ext cx="3638550" cy="76993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882" tIns="34441" rIns="68882" bIns="34441" anchor="ctr"/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обеспечения кредитов</a:t>
            </a:r>
          </a:p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исполнение контрактов по 223-ФЗ и 44-ФЗ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60588" y="4852988"/>
            <a:ext cx="3630612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Сумма: </a:t>
            </a:r>
            <a:r>
              <a:rPr lang="ru-RU" sz="1400" dirty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от 25 до 100 млн рублей </a:t>
            </a:r>
          </a:p>
          <a:p>
            <a:pPr>
              <a:defRPr/>
            </a:pPr>
            <a:r>
              <a:rPr lang="ru-RU" sz="1400" dirty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(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до 70% от суммы гарантии)</a:t>
            </a:r>
          </a:p>
          <a:p>
            <a:pPr>
              <a:defRPr/>
            </a:pP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              </a:t>
            </a:r>
            <a:endParaRPr lang="ru-RU" sz="1400" dirty="0">
              <a:solidFill>
                <a:schemeClr val="accent6">
                  <a:lumMod val="25000"/>
                </a:schemeClr>
              </a:solidFill>
              <a:latin typeface="Arial" pitchFamily="34" charset="0"/>
              <a:ea typeface="Roboto Light" pitchFamily="2" charset="0"/>
              <a:cs typeface="Arial" pitchFamily="34" charset="0"/>
            </a:endParaRPr>
          </a:p>
          <a:p>
            <a:pPr>
              <a:defRPr/>
            </a:pP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Срок: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не более 5 лет </a:t>
            </a:r>
          </a:p>
          <a:p>
            <a:pPr>
              <a:defRPr/>
            </a:pPr>
            <a:endParaRPr lang="ru-RU" sz="14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Roboto Light" pitchFamily="2" charset="0"/>
              <a:cs typeface="Arial" pitchFamily="34" charset="0"/>
            </a:endParaRPr>
          </a:p>
          <a:p>
            <a:pPr>
              <a:defRPr/>
            </a:pPr>
            <a:endParaRPr lang="ru-RU" sz="1400" i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Roboto Light" pitchFamily="2" charset="0"/>
              <a:cs typeface="Arial" pitchFamily="34" charset="0"/>
            </a:endParaRPr>
          </a:p>
          <a:p>
            <a:pPr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Roboto Light" pitchFamily="2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75376" y="4852988"/>
            <a:ext cx="3630613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Сумма: </a:t>
            </a:r>
            <a:r>
              <a:rPr lang="ru-RU" sz="1400" dirty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от 25 до 100 млн рублей </a:t>
            </a:r>
          </a:p>
          <a:p>
            <a:pPr>
              <a:defRPr/>
            </a:pPr>
            <a:r>
              <a:rPr lang="ru-RU" sz="1400" dirty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(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до 70% от суммы кредита)</a:t>
            </a:r>
          </a:p>
          <a:p>
            <a:pPr>
              <a:defRPr/>
            </a:pPr>
            <a:endParaRPr lang="ru-RU" sz="14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Roboto Light" pitchFamily="2" charset="0"/>
              <a:cs typeface="Arial" pitchFamily="34" charset="0"/>
            </a:endParaRPr>
          </a:p>
          <a:p>
            <a:pPr>
              <a:defRPr/>
            </a:pP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Форма кредитования:</a:t>
            </a:r>
          </a:p>
          <a:p>
            <a:pPr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▪   кредит</a:t>
            </a:r>
          </a:p>
          <a:p>
            <a:pPr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▪  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невозобновляемая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 кредитная линия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60588" y="4059239"/>
            <a:ext cx="7645400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Цель контракта: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инвестиции (строительство, производство, изготовление или поставка оборудования, товаров, а также оказание услуг по профилю МСП)</a:t>
            </a:r>
          </a:p>
          <a:p>
            <a:pPr>
              <a:defRPr/>
            </a:pPr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Исключение: поставка товаров без их изготовления исполнителем контракта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5951538" y="4872039"/>
            <a:ext cx="0" cy="1493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трелка вниз 26"/>
          <p:cNvSpPr/>
          <p:nvPr/>
        </p:nvSpPr>
        <p:spPr>
          <a:xfrm>
            <a:off x="7319964" y="2921001"/>
            <a:ext cx="288925" cy="252413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6736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03sms\Desktop\Без имени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-4677"/>
            <a:ext cx="3975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933" y="2303935"/>
            <a:ext cx="7934242" cy="3345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933" y="185615"/>
            <a:ext cx="3419982" cy="209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07" name="Прямоугольник 6206"/>
          <p:cNvSpPr/>
          <p:nvPr/>
        </p:nvSpPr>
        <p:spPr>
          <a:xfrm>
            <a:off x="2183934" y="5919664"/>
            <a:ext cx="84840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>
              <a:buClr>
                <a:srgbClr val="0086CD"/>
              </a:buClr>
              <a:defRPr/>
            </a:pP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При сумме кредита до 25 млн рублей в качестве обеспечения может быть предоставлено поручительство собственников, залог прав требования на получение выручки по контракту</a:t>
            </a:r>
          </a:p>
        </p:txBody>
      </p:sp>
    </p:spTree>
    <p:extLst>
      <p:ext uri="{BB962C8B-B14F-4D97-AF65-F5344CB8AC3E}">
        <p14:creationId xmlns:p14="http://schemas.microsoft.com/office/powerpoint/2010/main" val="60383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EB_MSP_Design1">
  <a:themeElements>
    <a:clrScheme name="MSP Bank">
      <a:dk1>
        <a:srgbClr val="ED8B00"/>
      </a:dk1>
      <a:lt1>
        <a:srgbClr val="FFFFFF"/>
      </a:lt1>
      <a:dk2>
        <a:srgbClr val="575757"/>
      </a:dk2>
      <a:lt2>
        <a:srgbClr val="FFFFFF"/>
      </a:lt2>
      <a:accent1>
        <a:srgbClr val="ED8B00"/>
      </a:accent1>
      <a:accent2>
        <a:srgbClr val="FFE8C8"/>
      </a:accent2>
      <a:accent3>
        <a:srgbClr val="7F7F7F"/>
      </a:accent3>
      <a:accent4>
        <a:srgbClr val="0086CD"/>
      </a:accent4>
      <a:accent5>
        <a:srgbClr val="A5A5A5"/>
      </a:accent5>
      <a:accent6>
        <a:srgbClr val="E6E6E6"/>
      </a:accent6>
      <a:hlink>
        <a:srgbClr val="ED8B00"/>
      </a:hlink>
      <a:folHlink>
        <a:srgbClr val="575757"/>
      </a:folHlink>
    </a:clrScheme>
    <a:fontScheme name="VE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VEB_MSP_Design1">
  <a:themeElements>
    <a:clrScheme name="MSP Bank">
      <a:dk1>
        <a:srgbClr val="ED8B00"/>
      </a:dk1>
      <a:lt1>
        <a:srgbClr val="FFFFFF"/>
      </a:lt1>
      <a:dk2>
        <a:srgbClr val="575757"/>
      </a:dk2>
      <a:lt2>
        <a:srgbClr val="FFFFFF"/>
      </a:lt2>
      <a:accent1>
        <a:srgbClr val="ED8B00"/>
      </a:accent1>
      <a:accent2>
        <a:srgbClr val="FFE8C8"/>
      </a:accent2>
      <a:accent3>
        <a:srgbClr val="7F7F7F"/>
      </a:accent3>
      <a:accent4>
        <a:srgbClr val="0086CD"/>
      </a:accent4>
      <a:accent5>
        <a:srgbClr val="A5A5A5"/>
      </a:accent5>
      <a:accent6>
        <a:srgbClr val="E6E6E6"/>
      </a:accent6>
      <a:hlink>
        <a:srgbClr val="ED8B00"/>
      </a:hlink>
      <a:folHlink>
        <a:srgbClr val="575757"/>
      </a:folHlink>
    </a:clrScheme>
    <a:fontScheme name="VE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1581</TotalTime>
  <Words>539</Words>
  <Application>Microsoft Office PowerPoint</Application>
  <PresentationFormat>Широкоэкранный</PresentationFormat>
  <Paragraphs>147</Paragraphs>
  <Slides>10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PT Sans</vt:lpstr>
      <vt:lpstr>Roboto Black</vt:lpstr>
      <vt:lpstr>Roboto Light</vt:lpstr>
      <vt:lpstr>Wingdings</vt:lpstr>
      <vt:lpstr>Тема Office</vt:lpstr>
      <vt:lpstr>VEB_MSP_Design1</vt:lpstr>
      <vt:lpstr>1_VEB_MSP_Design1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Светличная Мария Сергеевна</dc:creator>
  <cp:lastModifiedBy>User</cp:lastModifiedBy>
  <cp:revision>94</cp:revision>
  <dcterms:created xsi:type="dcterms:W3CDTF">2017-03-21T15:32:23Z</dcterms:created>
  <dcterms:modified xsi:type="dcterms:W3CDTF">2017-06-15T12:27:41Z</dcterms:modified>
</cp:coreProperties>
</file>