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99" r:id="rId1"/>
    <p:sldMasterId id="2147483713" r:id="rId2"/>
  </p:sldMasterIdLst>
  <p:notesMasterIdLst>
    <p:notesMasterId r:id="rId10"/>
  </p:notesMasterIdLst>
  <p:handoutMasterIdLst>
    <p:handoutMasterId r:id="rId11"/>
  </p:handoutMasterIdLst>
  <p:sldIdLst>
    <p:sldId id="605" r:id="rId3"/>
    <p:sldId id="520" r:id="rId4"/>
    <p:sldId id="602" r:id="rId5"/>
    <p:sldId id="514" r:id="rId6"/>
    <p:sldId id="606" r:id="rId7"/>
    <p:sldId id="523" r:id="rId8"/>
    <p:sldId id="515" r:id="rId9"/>
  </p:sldIdLst>
  <p:sldSz cx="15360650" cy="864076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5" userDrawn="1">
          <p15:clr>
            <a:srgbClr val="A4A3A4"/>
          </p15:clr>
        </p15:guide>
        <p15:guide id="2" pos="3033" userDrawn="1">
          <p15:clr>
            <a:srgbClr val="A4A3A4"/>
          </p15:clr>
        </p15:guide>
        <p15:guide id="3" orient="horz" pos="5218" userDrawn="1">
          <p15:clr>
            <a:srgbClr val="A4A3A4"/>
          </p15:clr>
        </p15:guide>
        <p15:guide id="4" orient="horz" pos="181" userDrawn="1">
          <p15:clr>
            <a:srgbClr val="A4A3A4"/>
          </p15:clr>
        </p15:guide>
        <p15:guide id="5" orient="horz" pos="23" userDrawn="1">
          <p15:clr>
            <a:srgbClr val="A4A3A4"/>
          </p15:clr>
        </p15:guide>
        <p15:guide id="6" pos="9455" userDrawn="1">
          <p15:clr>
            <a:srgbClr val="A4A3A4"/>
          </p15:clr>
        </p15:guide>
        <p15:guide id="7" pos="217" userDrawn="1">
          <p15:clr>
            <a:srgbClr val="A4A3A4"/>
          </p15:clr>
        </p15:guide>
        <p15:guide id="8" pos="6690" userDrawn="1">
          <p15:clr>
            <a:srgbClr val="A4A3A4"/>
          </p15:clr>
        </p15:guide>
        <p15:guide id="9" orient="horz" pos="5239" userDrawn="1">
          <p15:clr>
            <a:srgbClr val="A4A3A4"/>
          </p15:clr>
        </p15:guide>
        <p15:guide id="10" pos="9483" userDrawn="1">
          <p15:clr>
            <a:srgbClr val="A4A3A4"/>
          </p15:clr>
        </p15:guide>
        <p15:guide id="11" orient="horz" pos="4695" userDrawn="1">
          <p15:clr>
            <a:srgbClr val="A4A3A4"/>
          </p15:clr>
        </p15:guide>
        <p15:guide id="12" orient="horz" pos="35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9F4"/>
    <a:srgbClr val="E5581F"/>
    <a:srgbClr val="1888B9"/>
    <a:srgbClr val="E7F5FE"/>
    <a:srgbClr val="F8E9FB"/>
    <a:srgbClr val="AE4828"/>
    <a:srgbClr val="CE087E"/>
    <a:srgbClr val="253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67" autoAdjust="0"/>
    <p:restoredTop sz="97292" autoAdjust="0"/>
  </p:normalViewPr>
  <p:slideViewPr>
    <p:cSldViewPr snapToGrid="0">
      <p:cViewPr varScale="1">
        <p:scale>
          <a:sx n="89" d="100"/>
          <a:sy n="89" d="100"/>
        </p:scale>
        <p:origin x="840" y="90"/>
      </p:cViewPr>
      <p:guideLst>
        <p:guide orient="horz" pos="635"/>
        <p:guide pos="3033"/>
        <p:guide orient="horz" pos="5218"/>
        <p:guide orient="horz" pos="181"/>
        <p:guide orient="horz" pos="23"/>
        <p:guide pos="9455"/>
        <p:guide pos="217"/>
        <p:guide pos="6690"/>
        <p:guide orient="horz" pos="5239"/>
        <p:guide pos="9483"/>
        <p:guide orient="horz" pos="4695"/>
        <p:guide orient="horz" pos="35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E1D71B2-C074-4B13-AB67-B32509399B4C}" type="datetimeFigureOut">
              <a:rPr lang="ru-RU" smtClean="0"/>
              <a:pPr/>
              <a:t>14.06.2017</a:t>
            </a:fld>
            <a:endParaRPr lang="ru-RU"/>
          </a:p>
        </p:txBody>
      </p:sp>
      <p:sp>
        <p:nvSpPr>
          <p:cNvPr id="4" name="Нижний колонтитул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4BA3FB5-6A54-469C-AF8A-E30B739F1A51}" type="slidenum">
              <a:rPr lang="ru-RU" smtClean="0"/>
              <a:pPr/>
              <a:t>‹#›</a:t>
            </a:fld>
            <a:endParaRPr lang="ru-RU"/>
          </a:p>
        </p:txBody>
      </p:sp>
    </p:spTree>
    <p:extLst>
      <p:ext uri="{BB962C8B-B14F-4D97-AF65-F5344CB8AC3E}">
        <p14:creationId xmlns:p14="http://schemas.microsoft.com/office/powerpoint/2010/main" val="39079374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EA4A145-E748-45E6-9541-8C569DD64A20}" type="datetimeFigureOut">
              <a:rPr lang="ru-RU" smtClean="0"/>
              <a:pPr/>
              <a:t>14.06.2017</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E4FF0B7-6C7A-444D-BC86-99C02D58423E}" type="slidenum">
              <a:rPr lang="ru-RU" smtClean="0"/>
              <a:pPr/>
              <a:t>‹#›</a:t>
            </a:fld>
            <a:endParaRPr lang="ru-RU"/>
          </a:p>
        </p:txBody>
      </p:sp>
    </p:spTree>
    <p:extLst>
      <p:ext uri="{BB962C8B-B14F-4D97-AF65-F5344CB8AC3E}">
        <p14:creationId xmlns:p14="http://schemas.microsoft.com/office/powerpoint/2010/main" val="2078136946"/>
      </p:ext>
    </p:extLst>
  </p:cSld>
  <p:clrMap bg1="lt1" tx1="dk1" bg2="lt2" tx2="dk2" accent1="accent1" accent2="accent2" accent3="accent3" accent4="accent4" accent5="accent5" accent6="accent6" hlink="hlink" folHlink="folHlink"/>
  <p:hf hdr="0" ftr="0" dt="0"/>
  <p:notesStyle>
    <a:lvl1pPr marL="0" algn="l" defTabSz="947867" rtl="0" eaLnBrk="1" latinLnBrk="0" hangingPunct="1">
      <a:defRPr sz="1244" kern="1200">
        <a:solidFill>
          <a:schemeClr val="tx1"/>
        </a:solidFill>
        <a:latin typeface="+mn-lt"/>
        <a:ea typeface="+mn-ea"/>
        <a:cs typeface="+mn-cs"/>
      </a:defRPr>
    </a:lvl1pPr>
    <a:lvl2pPr marL="473934" algn="l" defTabSz="947867" rtl="0" eaLnBrk="1" latinLnBrk="0" hangingPunct="1">
      <a:defRPr sz="1244" kern="1200">
        <a:solidFill>
          <a:schemeClr val="tx1"/>
        </a:solidFill>
        <a:latin typeface="+mn-lt"/>
        <a:ea typeface="+mn-ea"/>
        <a:cs typeface="+mn-cs"/>
      </a:defRPr>
    </a:lvl2pPr>
    <a:lvl3pPr marL="947867" algn="l" defTabSz="947867" rtl="0" eaLnBrk="1" latinLnBrk="0" hangingPunct="1">
      <a:defRPr sz="1244" kern="1200">
        <a:solidFill>
          <a:schemeClr val="tx1"/>
        </a:solidFill>
        <a:latin typeface="+mn-lt"/>
        <a:ea typeface="+mn-ea"/>
        <a:cs typeface="+mn-cs"/>
      </a:defRPr>
    </a:lvl3pPr>
    <a:lvl4pPr marL="1421801" algn="l" defTabSz="947867" rtl="0" eaLnBrk="1" latinLnBrk="0" hangingPunct="1">
      <a:defRPr sz="1244" kern="1200">
        <a:solidFill>
          <a:schemeClr val="tx1"/>
        </a:solidFill>
        <a:latin typeface="+mn-lt"/>
        <a:ea typeface="+mn-ea"/>
        <a:cs typeface="+mn-cs"/>
      </a:defRPr>
    </a:lvl4pPr>
    <a:lvl5pPr marL="1895734" algn="l" defTabSz="947867" rtl="0" eaLnBrk="1" latinLnBrk="0" hangingPunct="1">
      <a:defRPr sz="1244" kern="1200">
        <a:solidFill>
          <a:schemeClr val="tx1"/>
        </a:solidFill>
        <a:latin typeface="+mn-lt"/>
        <a:ea typeface="+mn-ea"/>
        <a:cs typeface="+mn-cs"/>
      </a:defRPr>
    </a:lvl5pPr>
    <a:lvl6pPr marL="2369668" algn="l" defTabSz="947867" rtl="0" eaLnBrk="1" latinLnBrk="0" hangingPunct="1">
      <a:defRPr sz="1244" kern="1200">
        <a:solidFill>
          <a:schemeClr val="tx1"/>
        </a:solidFill>
        <a:latin typeface="+mn-lt"/>
        <a:ea typeface="+mn-ea"/>
        <a:cs typeface="+mn-cs"/>
      </a:defRPr>
    </a:lvl6pPr>
    <a:lvl7pPr marL="2843601" algn="l" defTabSz="947867" rtl="0" eaLnBrk="1" latinLnBrk="0" hangingPunct="1">
      <a:defRPr sz="1244" kern="1200">
        <a:solidFill>
          <a:schemeClr val="tx1"/>
        </a:solidFill>
        <a:latin typeface="+mn-lt"/>
        <a:ea typeface="+mn-ea"/>
        <a:cs typeface="+mn-cs"/>
      </a:defRPr>
    </a:lvl7pPr>
    <a:lvl8pPr marL="3317535" algn="l" defTabSz="947867" rtl="0" eaLnBrk="1" latinLnBrk="0" hangingPunct="1">
      <a:defRPr sz="1244" kern="1200">
        <a:solidFill>
          <a:schemeClr val="tx1"/>
        </a:solidFill>
        <a:latin typeface="+mn-lt"/>
        <a:ea typeface="+mn-ea"/>
        <a:cs typeface="+mn-cs"/>
      </a:defRPr>
    </a:lvl8pPr>
    <a:lvl9pPr marL="3791468" algn="l" defTabSz="947867" rtl="0" eaLnBrk="1" latinLnBrk="0" hangingPunct="1">
      <a:defRPr sz="12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927350" y="850900"/>
            <a:ext cx="4071938" cy="229235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E4FF0B7-6C7A-444D-BC86-99C02D58423E}" type="slidenum">
              <a:rPr lang="ru-RU" smtClean="0"/>
              <a:pPr/>
              <a:t>1</a:t>
            </a:fld>
            <a:endParaRPr lang="ru-RU"/>
          </a:p>
        </p:txBody>
      </p:sp>
    </p:spTree>
    <p:extLst>
      <p:ext uri="{BB962C8B-B14F-4D97-AF65-F5344CB8AC3E}">
        <p14:creationId xmlns:p14="http://schemas.microsoft.com/office/powerpoint/2010/main" val="171297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911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4FF0B7-6C7A-444D-BC86-99C02D58423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16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E4FF0B7-6C7A-444D-BC86-99C02D58423E}" type="slidenum">
              <a:rPr lang="ru-RU" smtClean="0"/>
              <a:pPr/>
              <a:t>6</a:t>
            </a:fld>
            <a:endParaRPr lang="ru-RU"/>
          </a:p>
        </p:txBody>
      </p:sp>
    </p:spTree>
    <p:extLst>
      <p:ext uri="{BB962C8B-B14F-4D97-AF65-F5344CB8AC3E}">
        <p14:creationId xmlns:p14="http://schemas.microsoft.com/office/powerpoint/2010/main" val="356955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BAE1577-3A23-435E-8456-B20EE4B5C2CF}" type="slidenum">
              <a:rPr lang="ru-RU"/>
              <a:pPr/>
              <a:t>7</a:t>
            </a:fld>
            <a:endParaRPr lang="ru-RU" dirty="0"/>
          </a:p>
        </p:txBody>
      </p:sp>
      <p:sp>
        <p:nvSpPr>
          <p:cNvPr id="1815554" name="Rectangle 7"/>
          <p:cNvSpPr txBox="1">
            <a:spLocks noGrp="1" noChangeArrowheads="1"/>
          </p:cNvSpPr>
          <p:nvPr/>
        </p:nvSpPr>
        <p:spPr bwMode="auto">
          <a:xfrm>
            <a:off x="3849690" y="9428712"/>
            <a:ext cx="294640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4" rIns="91409" bIns="45704" anchor="b"/>
          <a:lstStyle>
            <a:lvl1pPr algn="l">
              <a:spcBef>
                <a:spcPct val="0"/>
              </a:spcBef>
              <a:defRPr>
                <a:solidFill>
                  <a:schemeClr val="tx1"/>
                </a:solidFill>
                <a:latin typeface="Arial" charset="0"/>
              </a:defRPr>
            </a:lvl1pPr>
            <a:lvl2pPr marL="742950" indent="-285750" algn="l">
              <a:spcBef>
                <a:spcPct val="0"/>
              </a:spcBef>
              <a:defRPr>
                <a:solidFill>
                  <a:schemeClr val="tx1"/>
                </a:solidFill>
                <a:latin typeface="Arial" charset="0"/>
              </a:defRPr>
            </a:lvl2pPr>
            <a:lvl3pPr marL="1143000" indent="-228600" algn="l">
              <a:spcBef>
                <a:spcPct val="0"/>
              </a:spcBef>
              <a:defRPr>
                <a:solidFill>
                  <a:schemeClr val="tx1"/>
                </a:solidFill>
                <a:latin typeface="Arial" charset="0"/>
              </a:defRPr>
            </a:lvl3pPr>
            <a:lvl4pPr marL="1600200" indent="-228600" algn="l">
              <a:spcBef>
                <a:spcPct val="0"/>
              </a:spcBef>
              <a:defRPr>
                <a:solidFill>
                  <a:schemeClr val="tx1"/>
                </a:solidFill>
                <a:latin typeface="Arial" charset="0"/>
              </a:defRPr>
            </a:lvl4pPr>
            <a:lvl5pPr marL="2057400" indent="-228600" algn="l">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6B434C67-FE62-4AB2-B74E-CF3DBFFBEB76}" type="slidenum">
              <a:rPr lang="ru-RU" sz="1200"/>
              <a:pPr algn="r"/>
              <a:t>7</a:t>
            </a:fld>
            <a:endParaRPr lang="ru-RU" sz="1200" dirty="0"/>
          </a:p>
        </p:txBody>
      </p:sp>
      <p:sp>
        <p:nvSpPr>
          <p:cNvPr id="1815555" name="Rectangle 2"/>
          <p:cNvSpPr>
            <a:spLocks noGrp="1" noRot="1" noChangeAspect="1" noChangeArrowheads="1" noTextEdit="1"/>
          </p:cNvSpPr>
          <p:nvPr>
            <p:ph type="sldImg"/>
          </p:nvPr>
        </p:nvSpPr>
        <p:spPr>
          <a:xfrm>
            <a:off x="95250" y="746125"/>
            <a:ext cx="6611938" cy="3721100"/>
          </a:xfrm>
          <a:ln/>
        </p:spPr>
      </p:sp>
      <p:sp>
        <p:nvSpPr>
          <p:cNvPr id="1815556" name="Rectangle 3"/>
          <p:cNvSpPr>
            <a:spLocks noGrp="1" noChangeArrowheads="1"/>
          </p:cNvSpPr>
          <p:nvPr>
            <p:ph type="body" idx="1"/>
          </p:nvPr>
        </p:nvSpPr>
        <p:spPr>
          <a:xfrm>
            <a:off x="679452" y="4715953"/>
            <a:ext cx="5438775" cy="4466987"/>
          </a:xfrm>
        </p:spPr>
        <p:txBody>
          <a:bodyPr/>
          <a:lstStyle/>
          <a:p>
            <a:endParaRPr lang="ru-RU" dirty="0"/>
          </a:p>
        </p:txBody>
      </p:sp>
    </p:spTree>
    <p:extLst>
      <p:ext uri="{BB962C8B-B14F-4D97-AF65-F5344CB8AC3E}">
        <p14:creationId xmlns:p14="http://schemas.microsoft.com/office/powerpoint/2010/main" val="1413716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20081" y="1414125"/>
            <a:ext cx="11520488" cy="3008266"/>
          </a:xfrm>
        </p:spPr>
        <p:txBody>
          <a:bodyPr anchor="b"/>
          <a:lstStyle>
            <a:lvl1pPr algn="ctr">
              <a:defRPr sz="7559"/>
            </a:lvl1pPr>
          </a:lstStyle>
          <a:p>
            <a:r>
              <a:rPr lang="ru-RU" smtClean="0"/>
              <a:t>Образец заголовка</a:t>
            </a:r>
            <a:endParaRPr lang="en-US" dirty="0"/>
          </a:p>
        </p:txBody>
      </p:sp>
      <p:sp>
        <p:nvSpPr>
          <p:cNvPr id="3" name="Subtitle 2"/>
          <p:cNvSpPr>
            <a:spLocks noGrp="1"/>
          </p:cNvSpPr>
          <p:nvPr>
            <p:ph type="subTitle" idx="1"/>
          </p:nvPr>
        </p:nvSpPr>
        <p:spPr>
          <a:xfrm>
            <a:off x="1920081" y="4538401"/>
            <a:ext cx="11520488" cy="2086184"/>
          </a:xfrm>
        </p:spPr>
        <p:txBody>
          <a:bodyPr/>
          <a:lstStyle>
            <a:lvl1pPr marL="0" indent="0" algn="ctr">
              <a:buNone/>
              <a:defRPr sz="3024"/>
            </a:lvl1pPr>
            <a:lvl2pPr marL="576026" indent="0" algn="ctr">
              <a:buNone/>
              <a:defRPr sz="2520"/>
            </a:lvl2pPr>
            <a:lvl3pPr marL="1152053" indent="0" algn="ctr">
              <a:buNone/>
              <a:defRPr sz="2268"/>
            </a:lvl3pPr>
            <a:lvl4pPr marL="1728079" indent="0" algn="ctr">
              <a:buNone/>
              <a:defRPr sz="2016"/>
            </a:lvl4pPr>
            <a:lvl5pPr marL="2304105" indent="0" algn="ctr">
              <a:buNone/>
              <a:defRPr sz="2016"/>
            </a:lvl5pPr>
            <a:lvl6pPr marL="2880131" indent="0" algn="ctr">
              <a:buNone/>
              <a:defRPr sz="2016"/>
            </a:lvl6pPr>
            <a:lvl7pPr marL="3456158" indent="0" algn="ctr">
              <a:buNone/>
              <a:defRPr sz="2016"/>
            </a:lvl7pPr>
            <a:lvl8pPr marL="4032184" indent="0" algn="ctr">
              <a:buNone/>
              <a:defRPr sz="2016"/>
            </a:lvl8pPr>
            <a:lvl9pPr marL="4608210" indent="0" algn="ctr">
              <a:buNone/>
              <a:defRPr sz="2016"/>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5040C43-879B-42CC-8FDB-2630D1254683}" type="datetime1">
              <a:rPr lang="ru-RU" smtClean="0"/>
              <a:t>14.06.2017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412371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7F3DFF-D307-4F8E-9875-4A5F6FF1D4F5}" type="datetime1">
              <a:rPr lang="ru-RU" smtClean="0"/>
              <a:t>14.06.2017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175880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92465" y="460041"/>
            <a:ext cx="3312140" cy="732264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56045" y="460041"/>
            <a:ext cx="9744412" cy="732264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CC66C73-7750-4094-ADA8-4D18DC78749D}" type="datetime1">
              <a:rPr lang="ru-RU" smtClean="0"/>
              <a:t>14.06.2017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4069967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4466982" y="8257872"/>
            <a:ext cx="472731"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4178209" y="152402"/>
            <a:ext cx="1076150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428332" y="1062100"/>
            <a:ext cx="14511382"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2" y="-4926"/>
            <a:ext cx="4178207" cy="856011"/>
          </a:xfrm>
          <a:prstGeom prst="rect">
            <a:avLst/>
          </a:prstGeom>
        </p:spPr>
      </p:pic>
    </p:spTree>
    <p:extLst>
      <p:ext uri="{BB962C8B-B14F-4D97-AF65-F5344CB8AC3E}">
        <p14:creationId xmlns:p14="http://schemas.microsoft.com/office/powerpoint/2010/main" val="5035596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721">
          <p15:clr>
            <a:srgbClr val="FBAE40"/>
          </p15:clr>
        </p15:guide>
        <p15:guide id="2" pos="483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5_Заголовок и объект">
    <p:spTree>
      <p:nvGrpSpPr>
        <p:cNvPr id="1" name=""/>
        <p:cNvGrpSpPr/>
        <p:nvPr/>
      </p:nvGrpSpPr>
      <p:grpSpPr>
        <a:xfrm>
          <a:off x="0" y="0"/>
          <a:ext cx="0" cy="0"/>
          <a:chOff x="0" y="0"/>
          <a:chExt cx="0" cy="0"/>
        </a:xfrm>
      </p:grpSpPr>
      <p:sp>
        <p:nvSpPr>
          <p:cNvPr id="11" name="Пятиугольник 10"/>
          <p:cNvSpPr/>
          <p:nvPr userDrawn="1"/>
        </p:nvSpPr>
        <p:spPr bwMode="auto">
          <a:xfrm>
            <a:off x="-1204035" y="307270"/>
            <a:ext cx="1204042" cy="230860"/>
          </a:xfrm>
          <a:prstGeom prst="homePlate">
            <a:avLst/>
          </a:prstGeom>
          <a:solidFill>
            <a:schemeClr val="bg2">
              <a:lumMod val="25000"/>
            </a:schemeClr>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Space before</a:t>
            </a:r>
            <a:endParaRPr lang="ru-RU" sz="1178" dirty="0" smtClean="0">
              <a:solidFill>
                <a:srgbClr val="FFFFFF"/>
              </a:solidFill>
              <a:latin typeface="Arial" charset="0"/>
              <a:cs typeface="Arial" charset="0"/>
            </a:endParaRPr>
          </a:p>
        </p:txBody>
      </p:sp>
      <p:sp>
        <p:nvSpPr>
          <p:cNvPr id="17" name="AutoShape 12"/>
          <p:cNvSpPr>
            <a:spLocks noChangeArrowheads="1"/>
          </p:cNvSpPr>
          <p:nvPr userDrawn="1"/>
        </p:nvSpPr>
        <p:spPr bwMode="auto">
          <a:xfrm>
            <a:off x="-19405" y="8659114"/>
            <a:ext cx="1076128" cy="284821"/>
          </a:xfrm>
          <a:prstGeom prst="upArrowCallout">
            <a:avLst>
              <a:gd name="adj1" fmla="val 36944"/>
              <a:gd name="adj2" fmla="val 29298"/>
              <a:gd name="adj3" fmla="val 25477"/>
              <a:gd name="adj4" fmla="val 74523"/>
            </a:avLst>
          </a:prstGeom>
          <a:solidFill>
            <a:schemeClr val="bg2">
              <a:lumMod val="25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Left indent</a:t>
            </a:r>
            <a:endParaRPr lang="en-AU" sz="1178" dirty="0">
              <a:solidFill>
                <a:srgbClr val="FFFFFF"/>
              </a:solidFill>
              <a:latin typeface="Arial" charset="0"/>
              <a:cs typeface="Arial" charset="0"/>
            </a:endParaRPr>
          </a:p>
        </p:txBody>
      </p:sp>
      <p:sp>
        <p:nvSpPr>
          <p:cNvPr id="21" name="Пятиугольник 20"/>
          <p:cNvSpPr/>
          <p:nvPr userDrawn="1"/>
        </p:nvSpPr>
        <p:spPr bwMode="auto">
          <a:xfrm>
            <a:off x="-1223455" y="2030490"/>
            <a:ext cx="1204042" cy="230860"/>
          </a:xfrm>
          <a:prstGeom prst="homePlate">
            <a:avLst/>
          </a:prstGeom>
          <a:solidFill>
            <a:schemeClr val="tx2"/>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Placeholder</a:t>
            </a:r>
            <a:endParaRPr lang="ru-RU" sz="1178" dirty="0" smtClean="0">
              <a:solidFill>
                <a:srgbClr val="FFFFFF"/>
              </a:solidFill>
              <a:latin typeface="Arial" charset="0"/>
              <a:cs typeface="Arial" charset="0"/>
            </a:endParaRPr>
          </a:p>
        </p:txBody>
      </p:sp>
      <p:sp>
        <p:nvSpPr>
          <p:cNvPr id="9" name="Текст 8"/>
          <p:cNvSpPr>
            <a:spLocks noGrp="1"/>
          </p:cNvSpPr>
          <p:nvPr>
            <p:ph type="body" sz="quarter" idx="11" hasCustomPrompt="1"/>
          </p:nvPr>
        </p:nvSpPr>
        <p:spPr>
          <a:xfrm>
            <a:off x="9" y="1164689"/>
            <a:ext cx="13575103" cy="576896"/>
          </a:xfrm>
          <a:prstGeom prst="rect">
            <a:avLst/>
          </a:prstGeom>
        </p:spPr>
        <p:txBody>
          <a:bodyPr lIns="0" tIns="0" rIns="0" bIns="0" anchor="t" anchorCtr="0">
            <a:normAutofit/>
          </a:bodyPr>
          <a:lstStyle>
            <a:lvl1pPr marL="426034" indent="0">
              <a:buNone/>
              <a:defRPr sz="2357">
                <a:solidFill>
                  <a:schemeClr val="accent1"/>
                </a:solidFill>
              </a:defRPr>
            </a:lvl1pPr>
          </a:lstStyle>
          <a:p>
            <a:pPr lvl="0"/>
            <a:r>
              <a:rPr lang="en-US" dirty="0" smtClean="0"/>
              <a:t>Enter your subheadline here</a:t>
            </a:r>
            <a:endParaRPr lang="ru-RU" dirty="0" smtClean="0"/>
          </a:p>
        </p:txBody>
      </p:sp>
      <p:sp>
        <p:nvSpPr>
          <p:cNvPr id="13" name="Заголовок 12"/>
          <p:cNvSpPr>
            <a:spLocks noGrp="1"/>
          </p:cNvSpPr>
          <p:nvPr>
            <p:ph type="title" hasCustomPrompt="1"/>
          </p:nvPr>
        </p:nvSpPr>
        <p:spPr>
          <a:xfrm>
            <a:off x="9" y="422706"/>
            <a:ext cx="13575103" cy="731100"/>
          </a:xfrm>
          <a:prstGeom prst="rect">
            <a:avLst/>
          </a:prstGeom>
        </p:spPr>
        <p:txBody>
          <a:bodyPr lIns="89904" tIns="0" rIns="91344" bIns="0" anchor="b" anchorCtr="0">
            <a:normAutofit/>
          </a:bodyPr>
          <a:lstStyle>
            <a:lvl1pPr>
              <a:defRPr sz="2592" b="1">
                <a:solidFill>
                  <a:srgbClr val="232323"/>
                </a:solidFill>
              </a:defRPr>
            </a:lvl1pPr>
          </a:lstStyle>
          <a:p>
            <a:r>
              <a:rPr lang="en-US" dirty="0" smtClean="0"/>
              <a:t>Enter your headline here</a:t>
            </a:r>
            <a:endParaRPr lang="ru-RU" dirty="0"/>
          </a:p>
        </p:txBody>
      </p:sp>
      <p:sp>
        <p:nvSpPr>
          <p:cNvPr id="33" name="Пятиугольник 32"/>
          <p:cNvSpPr/>
          <p:nvPr userDrawn="1"/>
        </p:nvSpPr>
        <p:spPr bwMode="auto">
          <a:xfrm>
            <a:off x="-1204034" y="8120992"/>
            <a:ext cx="1184634" cy="230860"/>
          </a:xfrm>
          <a:prstGeom prst="homePlate">
            <a:avLst/>
          </a:prstGeom>
          <a:solidFill>
            <a:schemeClr val="bg2">
              <a:lumMod val="25000"/>
            </a:schemeClr>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Space after</a:t>
            </a:r>
            <a:endParaRPr lang="ru-RU" sz="1178" dirty="0" smtClean="0">
              <a:solidFill>
                <a:srgbClr val="FFFFFF"/>
              </a:solidFill>
              <a:latin typeface="Arial" charset="0"/>
              <a:cs typeface="Arial" charset="0"/>
            </a:endParaRPr>
          </a:p>
        </p:txBody>
      </p:sp>
      <p:sp>
        <p:nvSpPr>
          <p:cNvPr id="34" name="AutoShape 12"/>
          <p:cNvSpPr>
            <a:spLocks noChangeArrowheads="1"/>
          </p:cNvSpPr>
          <p:nvPr userDrawn="1"/>
        </p:nvSpPr>
        <p:spPr bwMode="auto">
          <a:xfrm>
            <a:off x="14286699" y="8661767"/>
            <a:ext cx="1076128" cy="284821"/>
          </a:xfrm>
          <a:prstGeom prst="upArrowCallout">
            <a:avLst>
              <a:gd name="adj1" fmla="val 36944"/>
              <a:gd name="adj2" fmla="val 29298"/>
              <a:gd name="adj3" fmla="val 25477"/>
              <a:gd name="adj4" fmla="val 74523"/>
            </a:avLst>
          </a:prstGeom>
          <a:solidFill>
            <a:schemeClr val="bg2">
              <a:lumMod val="25000"/>
            </a:schemeClr>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Right indent</a:t>
            </a:r>
            <a:endParaRPr lang="en-AU" sz="1178" dirty="0">
              <a:solidFill>
                <a:srgbClr val="FFFFFF"/>
              </a:solidFill>
              <a:latin typeface="Arial" charset="0"/>
              <a:cs typeface="Arial" charset="0"/>
            </a:endParaRPr>
          </a:p>
        </p:txBody>
      </p:sp>
      <p:sp>
        <p:nvSpPr>
          <p:cNvPr id="36" name="AutoShape 12"/>
          <p:cNvSpPr>
            <a:spLocks noChangeArrowheads="1"/>
          </p:cNvSpPr>
          <p:nvPr userDrawn="1"/>
        </p:nvSpPr>
        <p:spPr bwMode="auto">
          <a:xfrm>
            <a:off x="1226954" y="8658343"/>
            <a:ext cx="1076128" cy="284821"/>
          </a:xfrm>
          <a:prstGeom prst="upArrowCallout">
            <a:avLst>
              <a:gd name="adj1" fmla="val 36944"/>
              <a:gd name="adj2" fmla="val 29298"/>
              <a:gd name="adj3" fmla="val 25477"/>
              <a:gd name="adj4" fmla="val 74523"/>
            </a:avLst>
          </a:prstGeom>
          <a:solidFill>
            <a:schemeClr val="tx2"/>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Placeholder</a:t>
            </a:r>
            <a:endParaRPr lang="en-AU" sz="1178" dirty="0">
              <a:solidFill>
                <a:srgbClr val="FFFFFF"/>
              </a:solidFill>
              <a:latin typeface="Arial" charset="0"/>
              <a:cs typeface="Arial" charset="0"/>
            </a:endParaRPr>
          </a:p>
        </p:txBody>
      </p:sp>
      <p:sp>
        <p:nvSpPr>
          <p:cNvPr id="37" name="AutoShape 12"/>
          <p:cNvSpPr>
            <a:spLocks noChangeArrowheads="1"/>
          </p:cNvSpPr>
          <p:nvPr userDrawn="1"/>
        </p:nvSpPr>
        <p:spPr bwMode="auto">
          <a:xfrm>
            <a:off x="13057571" y="8658343"/>
            <a:ext cx="1076128" cy="284821"/>
          </a:xfrm>
          <a:prstGeom prst="upArrowCallout">
            <a:avLst>
              <a:gd name="adj1" fmla="val 36944"/>
              <a:gd name="adj2" fmla="val 29298"/>
              <a:gd name="adj3" fmla="val 25477"/>
              <a:gd name="adj4" fmla="val 74523"/>
            </a:avLst>
          </a:prstGeom>
          <a:solidFill>
            <a:schemeClr val="tx2"/>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171594" fontAlgn="base">
              <a:spcBef>
                <a:spcPct val="0"/>
              </a:spcBef>
              <a:spcAft>
                <a:spcPct val="0"/>
              </a:spcAft>
            </a:pPr>
            <a:r>
              <a:rPr lang="en-US" sz="1178" dirty="0" smtClean="0">
                <a:solidFill>
                  <a:srgbClr val="FFFFFF"/>
                </a:solidFill>
                <a:latin typeface="Arial" charset="0"/>
                <a:cs typeface="Arial" charset="0"/>
              </a:rPr>
              <a:t>Placeholder</a:t>
            </a:r>
            <a:endParaRPr lang="en-AU" sz="1178" dirty="0">
              <a:solidFill>
                <a:srgbClr val="FFFFFF"/>
              </a:solidFill>
              <a:latin typeface="Arial" charset="0"/>
              <a:cs typeface="Arial" charset="0"/>
            </a:endParaRPr>
          </a:p>
        </p:txBody>
      </p:sp>
      <p:sp>
        <p:nvSpPr>
          <p:cNvPr id="19" name="Пятиугольник 18"/>
          <p:cNvSpPr/>
          <p:nvPr userDrawn="1"/>
        </p:nvSpPr>
        <p:spPr bwMode="auto">
          <a:xfrm>
            <a:off x="-1223454" y="7199196"/>
            <a:ext cx="1204042" cy="230860"/>
          </a:xfrm>
          <a:prstGeom prst="homePlate">
            <a:avLst/>
          </a:prstGeom>
          <a:solidFill>
            <a:schemeClr val="tx2"/>
          </a:solidFill>
          <a:ln w="9525" cap="flat" cmpd="sng" algn="ctr">
            <a:noFill/>
            <a:prstDash val="solid"/>
            <a:round/>
            <a:headEnd type="none" w="med" len="med"/>
            <a:tailEnd type="none" w="med" len="med"/>
          </a:ln>
          <a:effectLst/>
          <a:extLst/>
        </p:spPr>
        <p:txBody>
          <a:bodyPr vert="horz" wrap="square" lIns="42373" tIns="0" rIns="0" bIns="0" numCol="1" rtlCol="0" anchor="ctr" anchorCtr="0" compatLnSpc="1">
            <a:prstTxWarp prst="textNoShape">
              <a:avLst/>
            </a:prstTxWarp>
          </a:bodyPr>
          <a:lstStyle/>
          <a:p>
            <a:pPr defTabSz="1171594" fontAlgn="base">
              <a:spcBef>
                <a:spcPct val="0"/>
              </a:spcBef>
              <a:spcAft>
                <a:spcPct val="0"/>
              </a:spcAft>
            </a:pPr>
            <a:r>
              <a:rPr lang="en-US" sz="1178" dirty="0" smtClean="0">
                <a:solidFill>
                  <a:srgbClr val="FFFFFF"/>
                </a:solidFill>
                <a:latin typeface="Arial" charset="0"/>
                <a:cs typeface="Arial" charset="0"/>
              </a:rPr>
              <a:t>Placeholder</a:t>
            </a:r>
            <a:endParaRPr lang="ru-RU" sz="1178" dirty="0" smtClean="0">
              <a:solidFill>
                <a:srgbClr val="FFFFFF"/>
              </a:solidFill>
              <a:latin typeface="Arial" charset="0"/>
              <a:cs typeface="Arial" charset="0"/>
            </a:endParaRPr>
          </a:p>
        </p:txBody>
      </p:sp>
      <p:sp>
        <p:nvSpPr>
          <p:cNvPr id="25" name="Номер слайда 3"/>
          <p:cNvSpPr>
            <a:spLocks noGrp="1"/>
          </p:cNvSpPr>
          <p:nvPr>
            <p:ph type="sldNum" sz="quarter" idx="10"/>
          </p:nvPr>
        </p:nvSpPr>
        <p:spPr>
          <a:xfrm>
            <a:off x="13595637" y="7963674"/>
            <a:ext cx="1229127" cy="272742"/>
          </a:xfrm>
          <a:prstGeom prst="rect">
            <a:avLst/>
          </a:prstGeom>
          <a:noFill/>
          <a:ln>
            <a:noFill/>
          </a:ln>
          <a:effectLst/>
        </p:spPr>
        <p:txBody>
          <a:bodyPr vert="horz" wrap="square" lIns="0" tIns="0" rIns="0" bIns="0" numCol="1" anchor="b" anchorCtr="0" compatLnSpc="1">
            <a:prstTxWarp prst="textNoShape">
              <a:avLst/>
            </a:prstTxWarp>
          </a:bodyPr>
          <a:lstStyle>
            <a:lvl1pPr algn="r">
              <a:defRPr lang="ru-RU" sz="1296" smtClean="0">
                <a:solidFill>
                  <a:schemeClr val="accent1"/>
                </a:solidFill>
              </a:defRPr>
            </a:lvl1pPr>
          </a:lstStyle>
          <a:p>
            <a:fld id="{BDBB2107-50E8-4020-A265-E2E05D6FF44D}" type="slidenum">
              <a:rPr lang="en-US" smtClean="0"/>
              <a:pPr/>
              <a:t>‹#›</a:t>
            </a:fld>
            <a:endParaRPr lang="en-US" dirty="0"/>
          </a:p>
        </p:txBody>
      </p:sp>
      <p:pic>
        <p:nvPicPr>
          <p:cNvPr id="14" name="Рисунок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81522" y="134021"/>
            <a:ext cx="2426911" cy="699100"/>
          </a:xfrm>
          <a:prstGeom prst="rect">
            <a:avLst/>
          </a:prstGeom>
        </p:spPr>
      </p:pic>
    </p:spTree>
    <p:extLst>
      <p:ext uri="{BB962C8B-B14F-4D97-AF65-F5344CB8AC3E}">
        <p14:creationId xmlns:p14="http://schemas.microsoft.com/office/powerpoint/2010/main" val="14844822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20081" y="1414125"/>
            <a:ext cx="11520488" cy="3008266"/>
          </a:xfrm>
        </p:spPr>
        <p:txBody>
          <a:bodyPr anchor="b"/>
          <a:lstStyle>
            <a:lvl1pPr algn="ctr">
              <a:defRPr sz="7559"/>
            </a:lvl1pPr>
          </a:lstStyle>
          <a:p>
            <a:r>
              <a:rPr lang="ru-RU" smtClean="0"/>
              <a:t>Образец заголовка</a:t>
            </a:r>
            <a:endParaRPr lang="en-US" dirty="0"/>
          </a:p>
        </p:txBody>
      </p:sp>
      <p:sp>
        <p:nvSpPr>
          <p:cNvPr id="3" name="Subtitle 2"/>
          <p:cNvSpPr>
            <a:spLocks noGrp="1"/>
          </p:cNvSpPr>
          <p:nvPr>
            <p:ph type="subTitle" idx="1"/>
          </p:nvPr>
        </p:nvSpPr>
        <p:spPr>
          <a:xfrm>
            <a:off x="1920081" y="4538401"/>
            <a:ext cx="11520488" cy="2086184"/>
          </a:xfrm>
        </p:spPr>
        <p:txBody>
          <a:bodyPr/>
          <a:lstStyle>
            <a:lvl1pPr marL="0" indent="0" algn="ctr">
              <a:buNone/>
              <a:defRPr sz="3024"/>
            </a:lvl1pPr>
            <a:lvl2pPr marL="576026" indent="0" algn="ctr">
              <a:buNone/>
              <a:defRPr sz="2520"/>
            </a:lvl2pPr>
            <a:lvl3pPr marL="1152053" indent="0" algn="ctr">
              <a:buNone/>
              <a:defRPr sz="2268"/>
            </a:lvl3pPr>
            <a:lvl4pPr marL="1728079" indent="0" algn="ctr">
              <a:buNone/>
              <a:defRPr sz="2016"/>
            </a:lvl4pPr>
            <a:lvl5pPr marL="2304105" indent="0" algn="ctr">
              <a:buNone/>
              <a:defRPr sz="2016"/>
            </a:lvl5pPr>
            <a:lvl6pPr marL="2880131" indent="0" algn="ctr">
              <a:buNone/>
              <a:defRPr sz="2016"/>
            </a:lvl6pPr>
            <a:lvl7pPr marL="3456158" indent="0" algn="ctr">
              <a:buNone/>
              <a:defRPr sz="2016"/>
            </a:lvl7pPr>
            <a:lvl8pPr marL="4032184" indent="0" algn="ctr">
              <a:buNone/>
              <a:defRPr sz="2016"/>
            </a:lvl8pPr>
            <a:lvl9pPr marL="4608210" indent="0" algn="ctr">
              <a:buNone/>
              <a:defRPr sz="2016"/>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EBFA94D-C25F-4CCC-8DFA-2DD3C1B362B1}" type="datetime1">
              <a:rPr lang="ru-RU" smtClean="0"/>
              <a:t>14.06.2017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146280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1DEFBEA-0D8C-44F4-9DC4-425DC9CB45BF}" type="datetime1">
              <a:rPr lang="ru-RU" smtClean="0"/>
              <a:t>14.06.2017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4061812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48044" y="2154191"/>
            <a:ext cx="13248561" cy="3594317"/>
          </a:xfrm>
        </p:spPr>
        <p:txBody>
          <a:bodyPr anchor="b"/>
          <a:lstStyle>
            <a:lvl1pPr>
              <a:defRPr sz="7559"/>
            </a:lvl1pPr>
          </a:lstStyle>
          <a:p>
            <a:r>
              <a:rPr lang="ru-RU" smtClean="0"/>
              <a:t>Образец заголовка</a:t>
            </a:r>
            <a:endParaRPr lang="en-US" dirty="0"/>
          </a:p>
        </p:txBody>
      </p:sp>
      <p:sp>
        <p:nvSpPr>
          <p:cNvPr id="3" name="Text Placeholder 2"/>
          <p:cNvSpPr>
            <a:spLocks noGrp="1"/>
          </p:cNvSpPr>
          <p:nvPr>
            <p:ph type="body" idx="1"/>
          </p:nvPr>
        </p:nvSpPr>
        <p:spPr>
          <a:xfrm>
            <a:off x="1048044" y="5782512"/>
            <a:ext cx="13248561" cy="1890166"/>
          </a:xfrm>
        </p:spPr>
        <p:txBody>
          <a:bodyPr/>
          <a:lstStyle>
            <a:lvl1pPr marL="0" indent="0">
              <a:buNone/>
              <a:defRPr sz="3024">
                <a:solidFill>
                  <a:schemeClr val="tx1">
                    <a:tint val="75000"/>
                  </a:schemeClr>
                </a:solidFill>
              </a:defRPr>
            </a:lvl1pPr>
            <a:lvl2pPr marL="576026" indent="0">
              <a:buNone/>
              <a:defRPr sz="2520">
                <a:solidFill>
                  <a:schemeClr val="tx1">
                    <a:tint val="75000"/>
                  </a:schemeClr>
                </a:solidFill>
              </a:defRPr>
            </a:lvl2pPr>
            <a:lvl3pPr marL="1152053" indent="0">
              <a:buNone/>
              <a:defRPr sz="2268">
                <a:solidFill>
                  <a:schemeClr val="tx1">
                    <a:tint val="75000"/>
                  </a:schemeClr>
                </a:solidFill>
              </a:defRPr>
            </a:lvl3pPr>
            <a:lvl4pPr marL="1728079" indent="0">
              <a:buNone/>
              <a:defRPr sz="2016">
                <a:solidFill>
                  <a:schemeClr val="tx1">
                    <a:tint val="75000"/>
                  </a:schemeClr>
                </a:solidFill>
              </a:defRPr>
            </a:lvl4pPr>
            <a:lvl5pPr marL="2304105" indent="0">
              <a:buNone/>
              <a:defRPr sz="2016">
                <a:solidFill>
                  <a:schemeClr val="tx1">
                    <a:tint val="75000"/>
                  </a:schemeClr>
                </a:solidFill>
              </a:defRPr>
            </a:lvl5pPr>
            <a:lvl6pPr marL="2880131" indent="0">
              <a:buNone/>
              <a:defRPr sz="2016">
                <a:solidFill>
                  <a:schemeClr val="tx1">
                    <a:tint val="75000"/>
                  </a:schemeClr>
                </a:solidFill>
              </a:defRPr>
            </a:lvl6pPr>
            <a:lvl7pPr marL="3456158" indent="0">
              <a:buNone/>
              <a:defRPr sz="2016">
                <a:solidFill>
                  <a:schemeClr val="tx1">
                    <a:tint val="75000"/>
                  </a:schemeClr>
                </a:solidFill>
              </a:defRPr>
            </a:lvl7pPr>
            <a:lvl8pPr marL="4032184" indent="0">
              <a:buNone/>
              <a:defRPr sz="2016">
                <a:solidFill>
                  <a:schemeClr val="tx1">
                    <a:tint val="75000"/>
                  </a:schemeClr>
                </a:solidFill>
              </a:defRPr>
            </a:lvl8pPr>
            <a:lvl9pPr marL="4608210" indent="0">
              <a:buNone/>
              <a:defRPr sz="2016">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8C8DDFF-4DC0-4249-930E-0F3FD2D975B8}" type="datetime1">
              <a:rPr lang="ru-RU" smtClean="0"/>
              <a:t>14.06.2017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526727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56045" y="2300203"/>
            <a:ext cx="6528276" cy="54824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776329" y="2300203"/>
            <a:ext cx="6528276" cy="54824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BC9F970-0A99-4F05-9CC3-BCDB09507058}" type="datetime1">
              <a:rPr lang="ru-RU" smtClean="0"/>
              <a:t>14.06.2017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722426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058045" y="460041"/>
            <a:ext cx="13248561" cy="167014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58046" y="2118188"/>
            <a:ext cx="6498274" cy="1038091"/>
          </a:xfrm>
        </p:spPr>
        <p:txBody>
          <a:bodyPr anchor="b"/>
          <a:lstStyle>
            <a:lvl1pPr marL="0" indent="0">
              <a:buNone/>
              <a:defRPr sz="3024" b="1"/>
            </a:lvl1pPr>
            <a:lvl2pPr marL="576026" indent="0">
              <a:buNone/>
              <a:defRPr sz="2520" b="1"/>
            </a:lvl2pPr>
            <a:lvl3pPr marL="1152053" indent="0">
              <a:buNone/>
              <a:defRPr sz="2268" b="1"/>
            </a:lvl3pPr>
            <a:lvl4pPr marL="1728079" indent="0">
              <a:buNone/>
              <a:defRPr sz="2016" b="1"/>
            </a:lvl4pPr>
            <a:lvl5pPr marL="2304105" indent="0">
              <a:buNone/>
              <a:defRPr sz="2016" b="1"/>
            </a:lvl5pPr>
            <a:lvl6pPr marL="2880131" indent="0">
              <a:buNone/>
              <a:defRPr sz="2016" b="1"/>
            </a:lvl6pPr>
            <a:lvl7pPr marL="3456158" indent="0">
              <a:buNone/>
              <a:defRPr sz="2016" b="1"/>
            </a:lvl7pPr>
            <a:lvl8pPr marL="4032184" indent="0">
              <a:buNone/>
              <a:defRPr sz="2016" b="1"/>
            </a:lvl8pPr>
            <a:lvl9pPr marL="4608210" indent="0">
              <a:buNone/>
              <a:defRPr sz="2016" b="1"/>
            </a:lvl9pPr>
          </a:lstStyle>
          <a:p>
            <a:pPr lvl="0"/>
            <a:r>
              <a:rPr lang="ru-RU" smtClean="0"/>
              <a:t>Образец текста</a:t>
            </a:r>
          </a:p>
        </p:txBody>
      </p:sp>
      <p:sp>
        <p:nvSpPr>
          <p:cNvPr id="4" name="Content Placeholder 3"/>
          <p:cNvSpPr>
            <a:spLocks noGrp="1"/>
          </p:cNvSpPr>
          <p:nvPr>
            <p:ph sz="half" idx="2"/>
          </p:nvPr>
        </p:nvSpPr>
        <p:spPr>
          <a:xfrm>
            <a:off x="1058046" y="3156278"/>
            <a:ext cx="6498274" cy="46424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776329" y="2118188"/>
            <a:ext cx="6530277" cy="1038091"/>
          </a:xfrm>
        </p:spPr>
        <p:txBody>
          <a:bodyPr anchor="b"/>
          <a:lstStyle>
            <a:lvl1pPr marL="0" indent="0">
              <a:buNone/>
              <a:defRPr sz="3024" b="1"/>
            </a:lvl1pPr>
            <a:lvl2pPr marL="576026" indent="0">
              <a:buNone/>
              <a:defRPr sz="2520" b="1"/>
            </a:lvl2pPr>
            <a:lvl3pPr marL="1152053" indent="0">
              <a:buNone/>
              <a:defRPr sz="2268" b="1"/>
            </a:lvl3pPr>
            <a:lvl4pPr marL="1728079" indent="0">
              <a:buNone/>
              <a:defRPr sz="2016" b="1"/>
            </a:lvl4pPr>
            <a:lvl5pPr marL="2304105" indent="0">
              <a:buNone/>
              <a:defRPr sz="2016" b="1"/>
            </a:lvl5pPr>
            <a:lvl6pPr marL="2880131" indent="0">
              <a:buNone/>
              <a:defRPr sz="2016" b="1"/>
            </a:lvl6pPr>
            <a:lvl7pPr marL="3456158" indent="0">
              <a:buNone/>
              <a:defRPr sz="2016" b="1"/>
            </a:lvl7pPr>
            <a:lvl8pPr marL="4032184" indent="0">
              <a:buNone/>
              <a:defRPr sz="2016" b="1"/>
            </a:lvl8pPr>
            <a:lvl9pPr marL="4608210" indent="0">
              <a:buNone/>
              <a:defRPr sz="2016" b="1"/>
            </a:lvl9pPr>
          </a:lstStyle>
          <a:p>
            <a:pPr lvl="0"/>
            <a:r>
              <a:rPr lang="ru-RU" smtClean="0"/>
              <a:t>Образец текста</a:t>
            </a:r>
          </a:p>
        </p:txBody>
      </p:sp>
      <p:sp>
        <p:nvSpPr>
          <p:cNvPr id="6" name="Content Placeholder 5"/>
          <p:cNvSpPr>
            <a:spLocks noGrp="1"/>
          </p:cNvSpPr>
          <p:nvPr>
            <p:ph sz="quarter" idx="4"/>
          </p:nvPr>
        </p:nvSpPr>
        <p:spPr>
          <a:xfrm>
            <a:off x="7776329" y="3156278"/>
            <a:ext cx="6530277" cy="46424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3167B89-F843-4029-A188-A2F0F6778761}" type="datetime1">
              <a:rPr lang="ru-RU" smtClean="0"/>
              <a:t>14.06.2017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446127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349B347-EA48-4E53-AA19-91E2BE95543B}" type="datetime1">
              <a:rPr lang="ru-RU" smtClean="0"/>
              <a:t>14.06.2017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48070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0FA5247-511B-41E2-ABBB-C6CCBFB02BFE}" type="datetime1">
              <a:rPr lang="ru-RU" smtClean="0"/>
              <a:t>14.06.2017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pic>
        <p:nvPicPr>
          <p:cNvPr id="7" name="Рисунок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81522" y="134021"/>
            <a:ext cx="2426911" cy="699100"/>
          </a:xfrm>
          <a:prstGeom prst="rect">
            <a:avLst/>
          </a:prstGeom>
        </p:spPr>
      </p:pic>
    </p:spTree>
    <p:extLst>
      <p:ext uri="{BB962C8B-B14F-4D97-AF65-F5344CB8AC3E}">
        <p14:creationId xmlns:p14="http://schemas.microsoft.com/office/powerpoint/2010/main" val="340405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DDD74-0963-4817-90A9-E4C389D28BE1}" type="datetime1">
              <a:rPr lang="ru-RU" smtClean="0"/>
              <a:t>14.06.2017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1464845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58046" y="576051"/>
            <a:ext cx="4954209" cy="2016178"/>
          </a:xfrm>
        </p:spPr>
        <p:txBody>
          <a:bodyPr anchor="b"/>
          <a:lstStyle>
            <a:lvl1pPr>
              <a:defRPr sz="4032"/>
            </a:lvl1pPr>
          </a:lstStyle>
          <a:p>
            <a:r>
              <a:rPr lang="ru-RU" smtClean="0"/>
              <a:t>Образец заголовка</a:t>
            </a:r>
            <a:endParaRPr lang="en-US" dirty="0"/>
          </a:p>
        </p:txBody>
      </p:sp>
      <p:sp>
        <p:nvSpPr>
          <p:cNvPr id="3" name="Content Placeholder 2"/>
          <p:cNvSpPr>
            <a:spLocks noGrp="1"/>
          </p:cNvSpPr>
          <p:nvPr>
            <p:ph idx="1"/>
          </p:nvPr>
        </p:nvSpPr>
        <p:spPr>
          <a:xfrm>
            <a:off x="6530277" y="1244111"/>
            <a:ext cx="7776329" cy="6140542"/>
          </a:xfrm>
        </p:spPr>
        <p:txBody>
          <a:bodyPr/>
          <a:lstStyle>
            <a:lvl1pPr>
              <a:defRPr sz="4032"/>
            </a:lvl1pPr>
            <a:lvl2pPr>
              <a:defRPr sz="3528"/>
            </a:lvl2pPr>
            <a:lvl3pPr>
              <a:defRPr sz="3024"/>
            </a:lvl3pPr>
            <a:lvl4pPr>
              <a:defRPr sz="2520"/>
            </a:lvl4pPr>
            <a:lvl5pPr>
              <a:defRPr sz="2520"/>
            </a:lvl5pPr>
            <a:lvl6pPr>
              <a:defRPr sz="2520"/>
            </a:lvl6pPr>
            <a:lvl7pPr>
              <a:defRPr sz="2520"/>
            </a:lvl7pPr>
            <a:lvl8pPr>
              <a:defRPr sz="2520"/>
            </a:lvl8pPr>
            <a:lvl9pPr>
              <a:defRPr sz="252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58046" y="2592229"/>
            <a:ext cx="4954209" cy="4802425"/>
          </a:xfrm>
        </p:spPr>
        <p:txBody>
          <a:bodyPr/>
          <a:lstStyle>
            <a:lvl1pPr marL="0" indent="0">
              <a:buNone/>
              <a:defRPr sz="2016"/>
            </a:lvl1pPr>
            <a:lvl2pPr marL="576026" indent="0">
              <a:buNone/>
              <a:defRPr sz="1764"/>
            </a:lvl2pPr>
            <a:lvl3pPr marL="1152053" indent="0">
              <a:buNone/>
              <a:defRPr sz="1512"/>
            </a:lvl3pPr>
            <a:lvl4pPr marL="1728079" indent="0">
              <a:buNone/>
              <a:defRPr sz="1260"/>
            </a:lvl4pPr>
            <a:lvl5pPr marL="2304105" indent="0">
              <a:buNone/>
              <a:defRPr sz="1260"/>
            </a:lvl5pPr>
            <a:lvl6pPr marL="2880131" indent="0">
              <a:buNone/>
              <a:defRPr sz="1260"/>
            </a:lvl6pPr>
            <a:lvl7pPr marL="3456158" indent="0">
              <a:buNone/>
              <a:defRPr sz="1260"/>
            </a:lvl7pPr>
            <a:lvl8pPr marL="4032184" indent="0">
              <a:buNone/>
              <a:defRPr sz="1260"/>
            </a:lvl8pPr>
            <a:lvl9pPr marL="4608210" indent="0">
              <a:buNone/>
              <a:defRPr sz="1260"/>
            </a:lvl9pPr>
          </a:lstStyle>
          <a:p>
            <a:pPr lvl="0"/>
            <a:r>
              <a:rPr lang="ru-RU" smtClean="0"/>
              <a:t>Образец текста</a:t>
            </a:r>
          </a:p>
        </p:txBody>
      </p:sp>
      <p:sp>
        <p:nvSpPr>
          <p:cNvPr id="5" name="Date Placeholder 4"/>
          <p:cNvSpPr>
            <a:spLocks noGrp="1"/>
          </p:cNvSpPr>
          <p:nvPr>
            <p:ph type="dt" sz="half" idx="10"/>
          </p:nvPr>
        </p:nvSpPr>
        <p:spPr/>
        <p:txBody>
          <a:bodyPr/>
          <a:lstStyle/>
          <a:p>
            <a:fld id="{F424507C-68E6-4153-A62A-DDC2054FE3DA}" type="datetime1">
              <a:rPr lang="ru-RU" smtClean="0"/>
              <a:t>14.06.2017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1066076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58046" y="576051"/>
            <a:ext cx="4954209" cy="2016178"/>
          </a:xfrm>
        </p:spPr>
        <p:txBody>
          <a:bodyPr anchor="b"/>
          <a:lstStyle>
            <a:lvl1pPr>
              <a:defRPr sz="4032"/>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30277" y="1244111"/>
            <a:ext cx="7776329" cy="6140542"/>
          </a:xfrm>
        </p:spPr>
        <p:txBody>
          <a:bodyPr anchor="t"/>
          <a:lstStyle>
            <a:lvl1pPr marL="0" indent="0">
              <a:buNone/>
              <a:defRPr sz="4032"/>
            </a:lvl1pPr>
            <a:lvl2pPr marL="576026" indent="0">
              <a:buNone/>
              <a:defRPr sz="3528"/>
            </a:lvl2pPr>
            <a:lvl3pPr marL="1152053" indent="0">
              <a:buNone/>
              <a:defRPr sz="3024"/>
            </a:lvl3pPr>
            <a:lvl4pPr marL="1728079" indent="0">
              <a:buNone/>
              <a:defRPr sz="2520"/>
            </a:lvl4pPr>
            <a:lvl5pPr marL="2304105" indent="0">
              <a:buNone/>
              <a:defRPr sz="2520"/>
            </a:lvl5pPr>
            <a:lvl6pPr marL="2880131" indent="0">
              <a:buNone/>
              <a:defRPr sz="2520"/>
            </a:lvl6pPr>
            <a:lvl7pPr marL="3456158" indent="0">
              <a:buNone/>
              <a:defRPr sz="2520"/>
            </a:lvl7pPr>
            <a:lvl8pPr marL="4032184" indent="0">
              <a:buNone/>
              <a:defRPr sz="2520"/>
            </a:lvl8pPr>
            <a:lvl9pPr marL="4608210" indent="0">
              <a:buNone/>
              <a:defRPr sz="2520"/>
            </a:lvl9pPr>
          </a:lstStyle>
          <a:p>
            <a:r>
              <a:rPr lang="ru-RU" smtClean="0"/>
              <a:t>Вставка рисунка</a:t>
            </a:r>
            <a:endParaRPr lang="en-US" dirty="0"/>
          </a:p>
        </p:txBody>
      </p:sp>
      <p:sp>
        <p:nvSpPr>
          <p:cNvPr id="4" name="Text Placeholder 3"/>
          <p:cNvSpPr>
            <a:spLocks noGrp="1"/>
          </p:cNvSpPr>
          <p:nvPr>
            <p:ph type="body" sz="half" idx="2"/>
          </p:nvPr>
        </p:nvSpPr>
        <p:spPr>
          <a:xfrm>
            <a:off x="1058046" y="2592229"/>
            <a:ext cx="4954209" cy="4802425"/>
          </a:xfrm>
        </p:spPr>
        <p:txBody>
          <a:bodyPr/>
          <a:lstStyle>
            <a:lvl1pPr marL="0" indent="0">
              <a:buNone/>
              <a:defRPr sz="2016"/>
            </a:lvl1pPr>
            <a:lvl2pPr marL="576026" indent="0">
              <a:buNone/>
              <a:defRPr sz="1764"/>
            </a:lvl2pPr>
            <a:lvl3pPr marL="1152053" indent="0">
              <a:buNone/>
              <a:defRPr sz="1512"/>
            </a:lvl3pPr>
            <a:lvl4pPr marL="1728079" indent="0">
              <a:buNone/>
              <a:defRPr sz="1260"/>
            </a:lvl4pPr>
            <a:lvl5pPr marL="2304105" indent="0">
              <a:buNone/>
              <a:defRPr sz="1260"/>
            </a:lvl5pPr>
            <a:lvl6pPr marL="2880131" indent="0">
              <a:buNone/>
              <a:defRPr sz="1260"/>
            </a:lvl6pPr>
            <a:lvl7pPr marL="3456158" indent="0">
              <a:buNone/>
              <a:defRPr sz="1260"/>
            </a:lvl7pPr>
            <a:lvl8pPr marL="4032184" indent="0">
              <a:buNone/>
              <a:defRPr sz="1260"/>
            </a:lvl8pPr>
            <a:lvl9pPr marL="4608210" indent="0">
              <a:buNone/>
              <a:defRPr sz="1260"/>
            </a:lvl9pPr>
          </a:lstStyle>
          <a:p>
            <a:pPr lvl="0"/>
            <a:r>
              <a:rPr lang="ru-RU" smtClean="0"/>
              <a:t>Образец текста</a:t>
            </a:r>
          </a:p>
        </p:txBody>
      </p:sp>
      <p:sp>
        <p:nvSpPr>
          <p:cNvPr id="5" name="Date Placeholder 4"/>
          <p:cNvSpPr>
            <a:spLocks noGrp="1"/>
          </p:cNvSpPr>
          <p:nvPr>
            <p:ph type="dt" sz="half" idx="10"/>
          </p:nvPr>
        </p:nvSpPr>
        <p:spPr/>
        <p:txBody>
          <a:bodyPr/>
          <a:lstStyle/>
          <a:p>
            <a:fld id="{E8A1A2F5-AE2A-496A-B8C5-EC7D7C36D010}" type="datetime1">
              <a:rPr lang="ru-RU" smtClean="0"/>
              <a:t>14.06.2017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1009104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A91F4CD-F5EC-4D43-B0F2-0C5C6D9AF715}" type="datetime1">
              <a:rPr lang="ru-RU" smtClean="0"/>
              <a:t>14.06.2017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908649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92465" y="460041"/>
            <a:ext cx="3312140" cy="7322647"/>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56045" y="460041"/>
            <a:ext cx="9744412" cy="732264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27DBB9-72CE-45BA-A57E-EC2CD90B430E}" type="datetime1">
              <a:rPr lang="ru-RU" smtClean="0"/>
              <a:t>14.06.2017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56563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48044" y="2154191"/>
            <a:ext cx="13248561" cy="3594317"/>
          </a:xfrm>
        </p:spPr>
        <p:txBody>
          <a:bodyPr anchor="b"/>
          <a:lstStyle>
            <a:lvl1pPr>
              <a:defRPr sz="7559"/>
            </a:lvl1pPr>
          </a:lstStyle>
          <a:p>
            <a:r>
              <a:rPr lang="ru-RU" smtClean="0"/>
              <a:t>Образец заголовка</a:t>
            </a:r>
            <a:endParaRPr lang="en-US" dirty="0"/>
          </a:p>
        </p:txBody>
      </p:sp>
      <p:sp>
        <p:nvSpPr>
          <p:cNvPr id="3" name="Text Placeholder 2"/>
          <p:cNvSpPr>
            <a:spLocks noGrp="1"/>
          </p:cNvSpPr>
          <p:nvPr>
            <p:ph type="body" idx="1"/>
          </p:nvPr>
        </p:nvSpPr>
        <p:spPr>
          <a:xfrm>
            <a:off x="1048044" y="5782512"/>
            <a:ext cx="13248561" cy="1890166"/>
          </a:xfrm>
        </p:spPr>
        <p:txBody>
          <a:bodyPr/>
          <a:lstStyle>
            <a:lvl1pPr marL="0" indent="0">
              <a:buNone/>
              <a:defRPr sz="3024">
                <a:solidFill>
                  <a:schemeClr val="tx1">
                    <a:tint val="75000"/>
                  </a:schemeClr>
                </a:solidFill>
              </a:defRPr>
            </a:lvl1pPr>
            <a:lvl2pPr marL="576026" indent="0">
              <a:buNone/>
              <a:defRPr sz="2520">
                <a:solidFill>
                  <a:schemeClr val="tx1">
                    <a:tint val="75000"/>
                  </a:schemeClr>
                </a:solidFill>
              </a:defRPr>
            </a:lvl2pPr>
            <a:lvl3pPr marL="1152053" indent="0">
              <a:buNone/>
              <a:defRPr sz="2268">
                <a:solidFill>
                  <a:schemeClr val="tx1">
                    <a:tint val="75000"/>
                  </a:schemeClr>
                </a:solidFill>
              </a:defRPr>
            </a:lvl3pPr>
            <a:lvl4pPr marL="1728079" indent="0">
              <a:buNone/>
              <a:defRPr sz="2016">
                <a:solidFill>
                  <a:schemeClr val="tx1">
                    <a:tint val="75000"/>
                  </a:schemeClr>
                </a:solidFill>
              </a:defRPr>
            </a:lvl4pPr>
            <a:lvl5pPr marL="2304105" indent="0">
              <a:buNone/>
              <a:defRPr sz="2016">
                <a:solidFill>
                  <a:schemeClr val="tx1">
                    <a:tint val="75000"/>
                  </a:schemeClr>
                </a:solidFill>
              </a:defRPr>
            </a:lvl5pPr>
            <a:lvl6pPr marL="2880131" indent="0">
              <a:buNone/>
              <a:defRPr sz="2016">
                <a:solidFill>
                  <a:schemeClr val="tx1">
                    <a:tint val="75000"/>
                  </a:schemeClr>
                </a:solidFill>
              </a:defRPr>
            </a:lvl6pPr>
            <a:lvl7pPr marL="3456158" indent="0">
              <a:buNone/>
              <a:defRPr sz="2016">
                <a:solidFill>
                  <a:schemeClr val="tx1">
                    <a:tint val="75000"/>
                  </a:schemeClr>
                </a:solidFill>
              </a:defRPr>
            </a:lvl7pPr>
            <a:lvl8pPr marL="4032184" indent="0">
              <a:buNone/>
              <a:defRPr sz="2016">
                <a:solidFill>
                  <a:schemeClr val="tx1">
                    <a:tint val="75000"/>
                  </a:schemeClr>
                </a:solidFill>
              </a:defRPr>
            </a:lvl8pPr>
            <a:lvl9pPr marL="4608210" indent="0">
              <a:buNone/>
              <a:defRPr sz="2016">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0F9F57B-94BF-4336-845A-A8E9CE162161}" type="datetime1">
              <a:rPr lang="ru-RU" smtClean="0"/>
              <a:t>14.06.2017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07920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56045" y="2300203"/>
            <a:ext cx="6528276" cy="54824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776329" y="2300203"/>
            <a:ext cx="6528276" cy="54824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4765F3C-F060-4F67-BC1D-235895CA6ED7}" type="datetime1">
              <a:rPr lang="ru-RU" smtClean="0"/>
              <a:t>14.06.2017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19129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058045" y="460041"/>
            <a:ext cx="13248561" cy="1670148"/>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58046" y="2118188"/>
            <a:ext cx="6498274" cy="1038091"/>
          </a:xfrm>
        </p:spPr>
        <p:txBody>
          <a:bodyPr anchor="b"/>
          <a:lstStyle>
            <a:lvl1pPr marL="0" indent="0">
              <a:buNone/>
              <a:defRPr sz="3024" b="1"/>
            </a:lvl1pPr>
            <a:lvl2pPr marL="576026" indent="0">
              <a:buNone/>
              <a:defRPr sz="2520" b="1"/>
            </a:lvl2pPr>
            <a:lvl3pPr marL="1152053" indent="0">
              <a:buNone/>
              <a:defRPr sz="2268" b="1"/>
            </a:lvl3pPr>
            <a:lvl4pPr marL="1728079" indent="0">
              <a:buNone/>
              <a:defRPr sz="2016" b="1"/>
            </a:lvl4pPr>
            <a:lvl5pPr marL="2304105" indent="0">
              <a:buNone/>
              <a:defRPr sz="2016" b="1"/>
            </a:lvl5pPr>
            <a:lvl6pPr marL="2880131" indent="0">
              <a:buNone/>
              <a:defRPr sz="2016" b="1"/>
            </a:lvl6pPr>
            <a:lvl7pPr marL="3456158" indent="0">
              <a:buNone/>
              <a:defRPr sz="2016" b="1"/>
            </a:lvl7pPr>
            <a:lvl8pPr marL="4032184" indent="0">
              <a:buNone/>
              <a:defRPr sz="2016" b="1"/>
            </a:lvl8pPr>
            <a:lvl9pPr marL="4608210" indent="0">
              <a:buNone/>
              <a:defRPr sz="2016" b="1"/>
            </a:lvl9pPr>
          </a:lstStyle>
          <a:p>
            <a:pPr lvl="0"/>
            <a:r>
              <a:rPr lang="ru-RU" smtClean="0"/>
              <a:t>Образец текста</a:t>
            </a:r>
          </a:p>
        </p:txBody>
      </p:sp>
      <p:sp>
        <p:nvSpPr>
          <p:cNvPr id="4" name="Content Placeholder 3"/>
          <p:cNvSpPr>
            <a:spLocks noGrp="1"/>
          </p:cNvSpPr>
          <p:nvPr>
            <p:ph sz="half" idx="2"/>
          </p:nvPr>
        </p:nvSpPr>
        <p:spPr>
          <a:xfrm>
            <a:off x="1058046" y="3156278"/>
            <a:ext cx="6498274" cy="46424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776329" y="2118188"/>
            <a:ext cx="6530277" cy="1038091"/>
          </a:xfrm>
        </p:spPr>
        <p:txBody>
          <a:bodyPr anchor="b"/>
          <a:lstStyle>
            <a:lvl1pPr marL="0" indent="0">
              <a:buNone/>
              <a:defRPr sz="3024" b="1"/>
            </a:lvl1pPr>
            <a:lvl2pPr marL="576026" indent="0">
              <a:buNone/>
              <a:defRPr sz="2520" b="1"/>
            </a:lvl2pPr>
            <a:lvl3pPr marL="1152053" indent="0">
              <a:buNone/>
              <a:defRPr sz="2268" b="1"/>
            </a:lvl3pPr>
            <a:lvl4pPr marL="1728079" indent="0">
              <a:buNone/>
              <a:defRPr sz="2016" b="1"/>
            </a:lvl4pPr>
            <a:lvl5pPr marL="2304105" indent="0">
              <a:buNone/>
              <a:defRPr sz="2016" b="1"/>
            </a:lvl5pPr>
            <a:lvl6pPr marL="2880131" indent="0">
              <a:buNone/>
              <a:defRPr sz="2016" b="1"/>
            </a:lvl6pPr>
            <a:lvl7pPr marL="3456158" indent="0">
              <a:buNone/>
              <a:defRPr sz="2016" b="1"/>
            </a:lvl7pPr>
            <a:lvl8pPr marL="4032184" indent="0">
              <a:buNone/>
              <a:defRPr sz="2016" b="1"/>
            </a:lvl8pPr>
            <a:lvl9pPr marL="4608210" indent="0">
              <a:buNone/>
              <a:defRPr sz="2016" b="1"/>
            </a:lvl9pPr>
          </a:lstStyle>
          <a:p>
            <a:pPr lvl="0"/>
            <a:r>
              <a:rPr lang="ru-RU" smtClean="0"/>
              <a:t>Образец текста</a:t>
            </a:r>
          </a:p>
        </p:txBody>
      </p:sp>
      <p:sp>
        <p:nvSpPr>
          <p:cNvPr id="6" name="Content Placeholder 5"/>
          <p:cNvSpPr>
            <a:spLocks noGrp="1"/>
          </p:cNvSpPr>
          <p:nvPr>
            <p:ph sz="quarter" idx="4"/>
          </p:nvPr>
        </p:nvSpPr>
        <p:spPr>
          <a:xfrm>
            <a:off x="7776329" y="3156278"/>
            <a:ext cx="6530277" cy="464241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13B30D4-7B18-4B7F-9C63-7DF0D3EE8480}" type="datetime1">
              <a:rPr lang="ru-RU" smtClean="0"/>
              <a:t>14.06.2017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61500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E392788-76F0-4651-A844-1EB724AFF0A1}" type="datetime1">
              <a:rPr lang="ru-RU" smtClean="0"/>
              <a:t>14.06.2017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005E221-E10C-40C7-8143-48F6241B2838}" type="slidenum">
              <a:rPr lang="ru-RU" smtClean="0"/>
              <a:pPr/>
              <a:t>‹#›</a:t>
            </a:fld>
            <a:endParaRPr lang="ru-RU"/>
          </a:p>
        </p:txBody>
      </p:sp>
      <p:pic>
        <p:nvPicPr>
          <p:cNvPr id="6" name="Рисунок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81522" y="134021"/>
            <a:ext cx="2426911" cy="699100"/>
          </a:xfrm>
          <a:prstGeom prst="rect">
            <a:avLst/>
          </a:prstGeom>
        </p:spPr>
      </p:pic>
    </p:spTree>
    <p:extLst>
      <p:ext uri="{BB962C8B-B14F-4D97-AF65-F5344CB8AC3E}">
        <p14:creationId xmlns:p14="http://schemas.microsoft.com/office/powerpoint/2010/main" val="361786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B77A7B-2CA9-461D-8DDA-32EDF7098AE9}" type="datetime1">
              <a:rPr lang="ru-RU" smtClean="0"/>
              <a:t>14.06.2017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005E221-E10C-40C7-8143-48F6241B2838}" type="slidenum">
              <a:rPr lang="ru-RU" smtClean="0"/>
              <a:pPr/>
              <a:t>‹#›</a:t>
            </a:fld>
            <a:endParaRPr lang="ru-RU"/>
          </a:p>
        </p:txBody>
      </p:sp>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0321" b="12482"/>
          <a:stretch/>
        </p:blipFill>
        <p:spPr>
          <a:xfrm>
            <a:off x="81522" y="134021"/>
            <a:ext cx="2426911" cy="699100"/>
          </a:xfrm>
          <a:prstGeom prst="rect">
            <a:avLst/>
          </a:prstGeom>
        </p:spPr>
      </p:pic>
    </p:spTree>
    <p:extLst>
      <p:ext uri="{BB962C8B-B14F-4D97-AF65-F5344CB8AC3E}">
        <p14:creationId xmlns:p14="http://schemas.microsoft.com/office/powerpoint/2010/main" val="307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58046" y="576051"/>
            <a:ext cx="4954209" cy="2016178"/>
          </a:xfrm>
        </p:spPr>
        <p:txBody>
          <a:bodyPr anchor="b"/>
          <a:lstStyle>
            <a:lvl1pPr>
              <a:defRPr sz="4032"/>
            </a:lvl1pPr>
          </a:lstStyle>
          <a:p>
            <a:r>
              <a:rPr lang="ru-RU" smtClean="0"/>
              <a:t>Образец заголовка</a:t>
            </a:r>
            <a:endParaRPr lang="en-US" dirty="0"/>
          </a:p>
        </p:txBody>
      </p:sp>
      <p:sp>
        <p:nvSpPr>
          <p:cNvPr id="3" name="Content Placeholder 2"/>
          <p:cNvSpPr>
            <a:spLocks noGrp="1"/>
          </p:cNvSpPr>
          <p:nvPr>
            <p:ph idx="1"/>
          </p:nvPr>
        </p:nvSpPr>
        <p:spPr>
          <a:xfrm>
            <a:off x="6530277" y="1244111"/>
            <a:ext cx="7776329" cy="6140542"/>
          </a:xfrm>
        </p:spPr>
        <p:txBody>
          <a:bodyPr/>
          <a:lstStyle>
            <a:lvl1pPr>
              <a:defRPr sz="4032"/>
            </a:lvl1pPr>
            <a:lvl2pPr>
              <a:defRPr sz="3528"/>
            </a:lvl2pPr>
            <a:lvl3pPr>
              <a:defRPr sz="3024"/>
            </a:lvl3pPr>
            <a:lvl4pPr>
              <a:defRPr sz="2520"/>
            </a:lvl4pPr>
            <a:lvl5pPr>
              <a:defRPr sz="2520"/>
            </a:lvl5pPr>
            <a:lvl6pPr>
              <a:defRPr sz="2520"/>
            </a:lvl6pPr>
            <a:lvl7pPr>
              <a:defRPr sz="2520"/>
            </a:lvl7pPr>
            <a:lvl8pPr>
              <a:defRPr sz="2520"/>
            </a:lvl8pPr>
            <a:lvl9pPr>
              <a:defRPr sz="252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58046" y="2592229"/>
            <a:ext cx="4954209" cy="4802425"/>
          </a:xfrm>
        </p:spPr>
        <p:txBody>
          <a:bodyPr/>
          <a:lstStyle>
            <a:lvl1pPr marL="0" indent="0">
              <a:buNone/>
              <a:defRPr sz="2016"/>
            </a:lvl1pPr>
            <a:lvl2pPr marL="576026" indent="0">
              <a:buNone/>
              <a:defRPr sz="1764"/>
            </a:lvl2pPr>
            <a:lvl3pPr marL="1152053" indent="0">
              <a:buNone/>
              <a:defRPr sz="1512"/>
            </a:lvl3pPr>
            <a:lvl4pPr marL="1728079" indent="0">
              <a:buNone/>
              <a:defRPr sz="1260"/>
            </a:lvl4pPr>
            <a:lvl5pPr marL="2304105" indent="0">
              <a:buNone/>
              <a:defRPr sz="1260"/>
            </a:lvl5pPr>
            <a:lvl6pPr marL="2880131" indent="0">
              <a:buNone/>
              <a:defRPr sz="1260"/>
            </a:lvl6pPr>
            <a:lvl7pPr marL="3456158" indent="0">
              <a:buNone/>
              <a:defRPr sz="1260"/>
            </a:lvl7pPr>
            <a:lvl8pPr marL="4032184" indent="0">
              <a:buNone/>
              <a:defRPr sz="1260"/>
            </a:lvl8pPr>
            <a:lvl9pPr marL="4608210" indent="0">
              <a:buNone/>
              <a:defRPr sz="1260"/>
            </a:lvl9pPr>
          </a:lstStyle>
          <a:p>
            <a:pPr lvl="0"/>
            <a:r>
              <a:rPr lang="ru-RU" smtClean="0"/>
              <a:t>Образец текста</a:t>
            </a:r>
          </a:p>
        </p:txBody>
      </p:sp>
      <p:sp>
        <p:nvSpPr>
          <p:cNvPr id="5" name="Date Placeholder 4"/>
          <p:cNvSpPr>
            <a:spLocks noGrp="1"/>
          </p:cNvSpPr>
          <p:nvPr>
            <p:ph type="dt" sz="half" idx="10"/>
          </p:nvPr>
        </p:nvSpPr>
        <p:spPr/>
        <p:txBody>
          <a:bodyPr/>
          <a:lstStyle/>
          <a:p>
            <a:fld id="{E53252CB-ADE7-4E5E-A2C0-C60ADB98DCF4}" type="datetime1">
              <a:rPr lang="ru-RU" smtClean="0"/>
              <a:t>14.06.2017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301307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58046" y="576051"/>
            <a:ext cx="4954209" cy="2016178"/>
          </a:xfrm>
        </p:spPr>
        <p:txBody>
          <a:bodyPr anchor="b"/>
          <a:lstStyle>
            <a:lvl1pPr>
              <a:defRPr sz="4032"/>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30277" y="1244111"/>
            <a:ext cx="7776329" cy="6140542"/>
          </a:xfrm>
        </p:spPr>
        <p:txBody>
          <a:bodyPr anchor="t"/>
          <a:lstStyle>
            <a:lvl1pPr marL="0" indent="0">
              <a:buNone/>
              <a:defRPr sz="4032"/>
            </a:lvl1pPr>
            <a:lvl2pPr marL="576026" indent="0">
              <a:buNone/>
              <a:defRPr sz="3528"/>
            </a:lvl2pPr>
            <a:lvl3pPr marL="1152053" indent="0">
              <a:buNone/>
              <a:defRPr sz="3024"/>
            </a:lvl3pPr>
            <a:lvl4pPr marL="1728079" indent="0">
              <a:buNone/>
              <a:defRPr sz="2520"/>
            </a:lvl4pPr>
            <a:lvl5pPr marL="2304105" indent="0">
              <a:buNone/>
              <a:defRPr sz="2520"/>
            </a:lvl5pPr>
            <a:lvl6pPr marL="2880131" indent="0">
              <a:buNone/>
              <a:defRPr sz="2520"/>
            </a:lvl6pPr>
            <a:lvl7pPr marL="3456158" indent="0">
              <a:buNone/>
              <a:defRPr sz="2520"/>
            </a:lvl7pPr>
            <a:lvl8pPr marL="4032184" indent="0">
              <a:buNone/>
              <a:defRPr sz="2520"/>
            </a:lvl8pPr>
            <a:lvl9pPr marL="4608210" indent="0">
              <a:buNone/>
              <a:defRPr sz="2520"/>
            </a:lvl9pPr>
          </a:lstStyle>
          <a:p>
            <a:r>
              <a:rPr lang="ru-RU" smtClean="0"/>
              <a:t>Вставка рисунка</a:t>
            </a:r>
            <a:endParaRPr lang="en-US" dirty="0"/>
          </a:p>
        </p:txBody>
      </p:sp>
      <p:sp>
        <p:nvSpPr>
          <p:cNvPr id="4" name="Text Placeholder 3"/>
          <p:cNvSpPr>
            <a:spLocks noGrp="1"/>
          </p:cNvSpPr>
          <p:nvPr>
            <p:ph type="body" sz="half" idx="2"/>
          </p:nvPr>
        </p:nvSpPr>
        <p:spPr>
          <a:xfrm>
            <a:off x="1058046" y="2592229"/>
            <a:ext cx="4954209" cy="4802425"/>
          </a:xfrm>
        </p:spPr>
        <p:txBody>
          <a:bodyPr/>
          <a:lstStyle>
            <a:lvl1pPr marL="0" indent="0">
              <a:buNone/>
              <a:defRPr sz="2016"/>
            </a:lvl1pPr>
            <a:lvl2pPr marL="576026" indent="0">
              <a:buNone/>
              <a:defRPr sz="1764"/>
            </a:lvl2pPr>
            <a:lvl3pPr marL="1152053" indent="0">
              <a:buNone/>
              <a:defRPr sz="1512"/>
            </a:lvl3pPr>
            <a:lvl4pPr marL="1728079" indent="0">
              <a:buNone/>
              <a:defRPr sz="1260"/>
            </a:lvl4pPr>
            <a:lvl5pPr marL="2304105" indent="0">
              <a:buNone/>
              <a:defRPr sz="1260"/>
            </a:lvl5pPr>
            <a:lvl6pPr marL="2880131" indent="0">
              <a:buNone/>
              <a:defRPr sz="1260"/>
            </a:lvl6pPr>
            <a:lvl7pPr marL="3456158" indent="0">
              <a:buNone/>
              <a:defRPr sz="1260"/>
            </a:lvl7pPr>
            <a:lvl8pPr marL="4032184" indent="0">
              <a:buNone/>
              <a:defRPr sz="1260"/>
            </a:lvl8pPr>
            <a:lvl9pPr marL="4608210" indent="0">
              <a:buNone/>
              <a:defRPr sz="1260"/>
            </a:lvl9pPr>
          </a:lstStyle>
          <a:p>
            <a:pPr lvl="0"/>
            <a:r>
              <a:rPr lang="ru-RU" smtClean="0"/>
              <a:t>Образец текста</a:t>
            </a:r>
          </a:p>
        </p:txBody>
      </p:sp>
      <p:sp>
        <p:nvSpPr>
          <p:cNvPr id="5" name="Date Placeholder 4"/>
          <p:cNvSpPr>
            <a:spLocks noGrp="1"/>
          </p:cNvSpPr>
          <p:nvPr>
            <p:ph type="dt" sz="half" idx="10"/>
          </p:nvPr>
        </p:nvSpPr>
        <p:spPr/>
        <p:txBody>
          <a:bodyPr/>
          <a:lstStyle/>
          <a:p>
            <a:fld id="{CD5BFDFF-166A-43FC-B297-94E615F04A11}" type="datetime1">
              <a:rPr lang="ru-RU" smtClean="0"/>
              <a:t>14.06.2017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005E221-E10C-40C7-8143-48F6241B2838}" type="slidenum">
              <a:rPr lang="ru-RU" smtClean="0"/>
              <a:pPr/>
              <a:t>‹#›</a:t>
            </a:fld>
            <a:endParaRPr lang="ru-RU"/>
          </a:p>
        </p:txBody>
      </p:sp>
    </p:spTree>
    <p:extLst>
      <p:ext uri="{BB962C8B-B14F-4D97-AF65-F5344CB8AC3E}">
        <p14:creationId xmlns:p14="http://schemas.microsoft.com/office/powerpoint/2010/main" val="234437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6045" y="460041"/>
            <a:ext cx="13248561" cy="167014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56045" y="2300203"/>
            <a:ext cx="13248561" cy="54824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56045" y="8008708"/>
            <a:ext cx="3456146" cy="460041"/>
          </a:xfrm>
          <a:prstGeom prst="rect">
            <a:avLst/>
          </a:prstGeom>
        </p:spPr>
        <p:txBody>
          <a:bodyPr vert="horz" lIns="91440" tIns="45720" rIns="91440" bIns="45720" rtlCol="0" anchor="ctr"/>
          <a:lstStyle>
            <a:lvl1pPr algn="l">
              <a:defRPr sz="1512">
                <a:solidFill>
                  <a:schemeClr val="tx1">
                    <a:tint val="75000"/>
                  </a:schemeClr>
                </a:solidFill>
              </a:defRPr>
            </a:lvl1pPr>
          </a:lstStyle>
          <a:p>
            <a:fld id="{A241E2D8-BE14-4FE6-A411-46A9A93785B2}" type="datetime1">
              <a:rPr lang="ru-RU" smtClean="0"/>
              <a:t>14.06.2017</a:t>
            </a:fld>
            <a:endParaRPr lang="ru-RU"/>
          </a:p>
        </p:txBody>
      </p:sp>
      <p:sp>
        <p:nvSpPr>
          <p:cNvPr id="5" name="Footer Placeholder 4"/>
          <p:cNvSpPr>
            <a:spLocks noGrp="1"/>
          </p:cNvSpPr>
          <p:nvPr>
            <p:ph type="ftr" sz="quarter" idx="3"/>
          </p:nvPr>
        </p:nvSpPr>
        <p:spPr>
          <a:xfrm>
            <a:off x="5088216" y="8008708"/>
            <a:ext cx="5184219" cy="460041"/>
          </a:xfrm>
          <a:prstGeom prst="rect">
            <a:avLst/>
          </a:prstGeom>
        </p:spPr>
        <p:txBody>
          <a:bodyPr vert="horz" lIns="91440" tIns="45720" rIns="91440" bIns="45720" rtlCol="0" anchor="ctr"/>
          <a:lstStyle>
            <a:lvl1pPr algn="ctr">
              <a:defRPr sz="151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848459" y="8008708"/>
            <a:ext cx="3456146" cy="460041"/>
          </a:xfrm>
          <a:prstGeom prst="rect">
            <a:avLst/>
          </a:prstGeom>
        </p:spPr>
        <p:txBody>
          <a:bodyPr vert="horz" lIns="91440" tIns="45720" rIns="91440" bIns="45720" rtlCol="0" anchor="ctr"/>
          <a:lstStyle>
            <a:lvl1pPr algn="r">
              <a:defRPr sz="1512">
                <a:solidFill>
                  <a:schemeClr val="tx1">
                    <a:tint val="75000"/>
                  </a:schemeClr>
                </a:solidFill>
              </a:defRPr>
            </a:lvl1pPr>
          </a:lstStyle>
          <a:p>
            <a:fld id="{9005E221-E10C-40C7-8143-48F6241B2838}" type="slidenum">
              <a:rPr lang="ru-RU" smtClean="0"/>
              <a:pPr/>
              <a:t>‹#›</a:t>
            </a:fld>
            <a:endParaRPr lang="ru-RU"/>
          </a:p>
        </p:txBody>
      </p:sp>
    </p:spTree>
    <p:extLst>
      <p:ext uri="{BB962C8B-B14F-4D97-AF65-F5344CB8AC3E}">
        <p14:creationId xmlns:p14="http://schemas.microsoft.com/office/powerpoint/2010/main" val="396962785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hdr="0" ftr="0" dt="0"/>
  <p:txStyles>
    <p:titleStyle>
      <a:lvl1pPr algn="l" defTabSz="1152053" rtl="0" eaLnBrk="1" latinLnBrk="0" hangingPunct="1">
        <a:lnSpc>
          <a:spcPct val="90000"/>
        </a:lnSpc>
        <a:spcBef>
          <a:spcPct val="0"/>
        </a:spcBef>
        <a:buNone/>
        <a:defRPr sz="5544" kern="1200">
          <a:solidFill>
            <a:schemeClr val="tx1"/>
          </a:solidFill>
          <a:latin typeface="+mj-lt"/>
          <a:ea typeface="+mj-ea"/>
          <a:cs typeface="+mj-cs"/>
        </a:defRPr>
      </a:lvl1pPr>
    </p:titleStyle>
    <p:bodyStyle>
      <a:lvl1pPr marL="288013" indent="-288013" algn="l" defTabSz="1152053" rtl="0" eaLnBrk="1" latinLnBrk="0" hangingPunct="1">
        <a:lnSpc>
          <a:spcPct val="90000"/>
        </a:lnSpc>
        <a:spcBef>
          <a:spcPts val="1260"/>
        </a:spcBef>
        <a:buFont typeface="Arial" panose="020B0604020202020204" pitchFamily="34" charset="0"/>
        <a:buChar char="•"/>
        <a:defRPr sz="3528" kern="1200">
          <a:solidFill>
            <a:schemeClr val="tx1"/>
          </a:solidFill>
          <a:latin typeface="+mn-lt"/>
          <a:ea typeface="+mn-ea"/>
          <a:cs typeface="+mn-cs"/>
        </a:defRPr>
      </a:lvl1pPr>
      <a:lvl2pPr marL="864039" indent="-288013" algn="l" defTabSz="1152053" rtl="0" eaLnBrk="1" latinLnBrk="0" hangingPunct="1">
        <a:lnSpc>
          <a:spcPct val="90000"/>
        </a:lnSpc>
        <a:spcBef>
          <a:spcPts val="630"/>
        </a:spcBef>
        <a:buFont typeface="Arial" panose="020B0604020202020204" pitchFamily="34" charset="0"/>
        <a:buChar char="•"/>
        <a:defRPr sz="3024" kern="1200">
          <a:solidFill>
            <a:schemeClr val="tx1"/>
          </a:solidFill>
          <a:latin typeface="+mn-lt"/>
          <a:ea typeface="+mn-ea"/>
          <a:cs typeface="+mn-cs"/>
        </a:defRPr>
      </a:lvl2pPr>
      <a:lvl3pPr marL="1440066" indent="-288013" algn="l" defTabSz="1152053" rtl="0" eaLnBrk="1" latinLnBrk="0" hangingPunct="1">
        <a:lnSpc>
          <a:spcPct val="90000"/>
        </a:lnSpc>
        <a:spcBef>
          <a:spcPts val="630"/>
        </a:spcBef>
        <a:buFont typeface="Arial" panose="020B0604020202020204" pitchFamily="34" charset="0"/>
        <a:buChar char="•"/>
        <a:defRPr sz="2520" kern="1200">
          <a:solidFill>
            <a:schemeClr val="tx1"/>
          </a:solidFill>
          <a:latin typeface="+mn-lt"/>
          <a:ea typeface="+mn-ea"/>
          <a:cs typeface="+mn-cs"/>
        </a:defRPr>
      </a:lvl3pPr>
      <a:lvl4pPr marL="2016092" indent="-288013" algn="l" defTabSz="1152053"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4pPr>
      <a:lvl5pPr marL="2592118" indent="-288013" algn="l" defTabSz="1152053"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5pPr>
      <a:lvl6pPr marL="3168145" indent="-288013" algn="l" defTabSz="1152053"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6pPr>
      <a:lvl7pPr marL="3744171" indent="-288013" algn="l" defTabSz="1152053"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7pPr>
      <a:lvl8pPr marL="4320197" indent="-288013" algn="l" defTabSz="1152053"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8pPr>
      <a:lvl9pPr marL="4896223" indent="-288013" algn="l" defTabSz="1152053"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9pPr>
    </p:bodyStyle>
    <p:otherStyle>
      <a:defPPr>
        <a:defRPr lang="en-US"/>
      </a:defPPr>
      <a:lvl1pPr marL="0" algn="l" defTabSz="1152053" rtl="0" eaLnBrk="1" latinLnBrk="0" hangingPunct="1">
        <a:defRPr sz="2268" kern="1200">
          <a:solidFill>
            <a:schemeClr val="tx1"/>
          </a:solidFill>
          <a:latin typeface="+mn-lt"/>
          <a:ea typeface="+mn-ea"/>
          <a:cs typeface="+mn-cs"/>
        </a:defRPr>
      </a:lvl1pPr>
      <a:lvl2pPr marL="576026" algn="l" defTabSz="1152053" rtl="0" eaLnBrk="1" latinLnBrk="0" hangingPunct="1">
        <a:defRPr sz="2268" kern="1200">
          <a:solidFill>
            <a:schemeClr val="tx1"/>
          </a:solidFill>
          <a:latin typeface="+mn-lt"/>
          <a:ea typeface="+mn-ea"/>
          <a:cs typeface="+mn-cs"/>
        </a:defRPr>
      </a:lvl2pPr>
      <a:lvl3pPr marL="1152053" algn="l" defTabSz="1152053" rtl="0" eaLnBrk="1" latinLnBrk="0" hangingPunct="1">
        <a:defRPr sz="2268" kern="1200">
          <a:solidFill>
            <a:schemeClr val="tx1"/>
          </a:solidFill>
          <a:latin typeface="+mn-lt"/>
          <a:ea typeface="+mn-ea"/>
          <a:cs typeface="+mn-cs"/>
        </a:defRPr>
      </a:lvl3pPr>
      <a:lvl4pPr marL="1728079" algn="l" defTabSz="1152053" rtl="0" eaLnBrk="1" latinLnBrk="0" hangingPunct="1">
        <a:defRPr sz="2268" kern="1200">
          <a:solidFill>
            <a:schemeClr val="tx1"/>
          </a:solidFill>
          <a:latin typeface="+mn-lt"/>
          <a:ea typeface="+mn-ea"/>
          <a:cs typeface="+mn-cs"/>
        </a:defRPr>
      </a:lvl4pPr>
      <a:lvl5pPr marL="2304105" algn="l" defTabSz="1152053" rtl="0" eaLnBrk="1" latinLnBrk="0" hangingPunct="1">
        <a:defRPr sz="2268" kern="1200">
          <a:solidFill>
            <a:schemeClr val="tx1"/>
          </a:solidFill>
          <a:latin typeface="+mn-lt"/>
          <a:ea typeface="+mn-ea"/>
          <a:cs typeface="+mn-cs"/>
        </a:defRPr>
      </a:lvl5pPr>
      <a:lvl6pPr marL="2880131" algn="l" defTabSz="1152053" rtl="0" eaLnBrk="1" latinLnBrk="0" hangingPunct="1">
        <a:defRPr sz="2268" kern="1200">
          <a:solidFill>
            <a:schemeClr val="tx1"/>
          </a:solidFill>
          <a:latin typeface="+mn-lt"/>
          <a:ea typeface="+mn-ea"/>
          <a:cs typeface="+mn-cs"/>
        </a:defRPr>
      </a:lvl6pPr>
      <a:lvl7pPr marL="3456158" algn="l" defTabSz="1152053" rtl="0" eaLnBrk="1" latinLnBrk="0" hangingPunct="1">
        <a:defRPr sz="2268" kern="1200">
          <a:solidFill>
            <a:schemeClr val="tx1"/>
          </a:solidFill>
          <a:latin typeface="+mn-lt"/>
          <a:ea typeface="+mn-ea"/>
          <a:cs typeface="+mn-cs"/>
        </a:defRPr>
      </a:lvl7pPr>
      <a:lvl8pPr marL="4032184" algn="l" defTabSz="1152053" rtl="0" eaLnBrk="1" latinLnBrk="0" hangingPunct="1">
        <a:defRPr sz="2268" kern="1200">
          <a:solidFill>
            <a:schemeClr val="tx1"/>
          </a:solidFill>
          <a:latin typeface="+mn-lt"/>
          <a:ea typeface="+mn-ea"/>
          <a:cs typeface="+mn-cs"/>
        </a:defRPr>
      </a:lvl8pPr>
      <a:lvl9pPr marL="4608210" algn="l" defTabSz="1152053" rtl="0" eaLnBrk="1" latinLnBrk="0" hangingPunct="1">
        <a:defRPr sz="22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6045" y="460041"/>
            <a:ext cx="13248561" cy="167014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56045" y="2300203"/>
            <a:ext cx="13248561" cy="548248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56045" y="8008708"/>
            <a:ext cx="3456146" cy="460041"/>
          </a:xfrm>
          <a:prstGeom prst="rect">
            <a:avLst/>
          </a:prstGeom>
        </p:spPr>
        <p:txBody>
          <a:bodyPr vert="horz" lIns="91440" tIns="45720" rIns="91440" bIns="45720" rtlCol="0" anchor="ctr"/>
          <a:lstStyle>
            <a:lvl1pPr algn="l">
              <a:defRPr sz="1512">
                <a:solidFill>
                  <a:schemeClr val="tx1">
                    <a:tint val="75000"/>
                  </a:schemeClr>
                </a:solidFill>
              </a:defRPr>
            </a:lvl1pPr>
          </a:lstStyle>
          <a:p>
            <a:fld id="{5B7539BE-C3BA-4B0B-914D-7C9F5DA1E847}" type="datetime1">
              <a:rPr lang="ru-RU" smtClean="0"/>
              <a:t>14.06.2017</a:t>
            </a:fld>
            <a:endParaRPr lang="ru-RU"/>
          </a:p>
        </p:txBody>
      </p:sp>
      <p:sp>
        <p:nvSpPr>
          <p:cNvPr id="5" name="Footer Placeholder 4"/>
          <p:cNvSpPr>
            <a:spLocks noGrp="1"/>
          </p:cNvSpPr>
          <p:nvPr>
            <p:ph type="ftr" sz="quarter" idx="3"/>
          </p:nvPr>
        </p:nvSpPr>
        <p:spPr>
          <a:xfrm>
            <a:off x="5088216" y="8008708"/>
            <a:ext cx="5184219" cy="460041"/>
          </a:xfrm>
          <a:prstGeom prst="rect">
            <a:avLst/>
          </a:prstGeom>
        </p:spPr>
        <p:txBody>
          <a:bodyPr vert="horz" lIns="91440" tIns="45720" rIns="91440" bIns="45720" rtlCol="0" anchor="ctr"/>
          <a:lstStyle>
            <a:lvl1pPr algn="ctr">
              <a:defRPr sz="1512">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848459" y="8008708"/>
            <a:ext cx="3456146" cy="460041"/>
          </a:xfrm>
          <a:prstGeom prst="rect">
            <a:avLst/>
          </a:prstGeom>
        </p:spPr>
        <p:txBody>
          <a:bodyPr vert="horz" lIns="91440" tIns="45720" rIns="91440" bIns="45720" rtlCol="0" anchor="ctr"/>
          <a:lstStyle>
            <a:lvl1pPr algn="r">
              <a:defRPr sz="1512">
                <a:solidFill>
                  <a:schemeClr val="tx1">
                    <a:tint val="75000"/>
                  </a:schemeClr>
                </a:solidFill>
              </a:defRPr>
            </a:lvl1pPr>
          </a:lstStyle>
          <a:p>
            <a:fld id="{9005E221-E10C-40C7-8143-48F6241B2838}" type="slidenum">
              <a:rPr lang="ru-RU" smtClean="0"/>
              <a:pPr/>
              <a:t>‹#›</a:t>
            </a:fld>
            <a:endParaRPr lang="ru-RU"/>
          </a:p>
        </p:txBody>
      </p:sp>
    </p:spTree>
    <p:extLst>
      <p:ext uri="{BB962C8B-B14F-4D97-AF65-F5344CB8AC3E}">
        <p14:creationId xmlns:p14="http://schemas.microsoft.com/office/powerpoint/2010/main" val="313006219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1152053" rtl="0" eaLnBrk="1" latinLnBrk="0" hangingPunct="1">
        <a:lnSpc>
          <a:spcPct val="90000"/>
        </a:lnSpc>
        <a:spcBef>
          <a:spcPct val="0"/>
        </a:spcBef>
        <a:buNone/>
        <a:defRPr sz="5544" kern="1200">
          <a:solidFill>
            <a:schemeClr val="tx1"/>
          </a:solidFill>
          <a:latin typeface="+mj-lt"/>
          <a:ea typeface="+mj-ea"/>
          <a:cs typeface="+mj-cs"/>
        </a:defRPr>
      </a:lvl1pPr>
    </p:titleStyle>
    <p:bodyStyle>
      <a:lvl1pPr marL="288013" indent="-288013" algn="l" defTabSz="1152053" rtl="0" eaLnBrk="1" latinLnBrk="0" hangingPunct="1">
        <a:lnSpc>
          <a:spcPct val="90000"/>
        </a:lnSpc>
        <a:spcBef>
          <a:spcPts val="1260"/>
        </a:spcBef>
        <a:buFont typeface="Arial" panose="020B0604020202020204" pitchFamily="34" charset="0"/>
        <a:buChar char="•"/>
        <a:defRPr sz="3528" kern="1200">
          <a:solidFill>
            <a:schemeClr val="tx1"/>
          </a:solidFill>
          <a:latin typeface="+mn-lt"/>
          <a:ea typeface="+mn-ea"/>
          <a:cs typeface="+mn-cs"/>
        </a:defRPr>
      </a:lvl1pPr>
      <a:lvl2pPr marL="864039" indent="-288013" algn="l" defTabSz="1152053" rtl="0" eaLnBrk="1" latinLnBrk="0" hangingPunct="1">
        <a:lnSpc>
          <a:spcPct val="90000"/>
        </a:lnSpc>
        <a:spcBef>
          <a:spcPts val="630"/>
        </a:spcBef>
        <a:buFont typeface="Arial" panose="020B0604020202020204" pitchFamily="34" charset="0"/>
        <a:buChar char="•"/>
        <a:defRPr sz="3024" kern="1200">
          <a:solidFill>
            <a:schemeClr val="tx1"/>
          </a:solidFill>
          <a:latin typeface="+mn-lt"/>
          <a:ea typeface="+mn-ea"/>
          <a:cs typeface="+mn-cs"/>
        </a:defRPr>
      </a:lvl2pPr>
      <a:lvl3pPr marL="1440066" indent="-288013" algn="l" defTabSz="1152053" rtl="0" eaLnBrk="1" latinLnBrk="0" hangingPunct="1">
        <a:lnSpc>
          <a:spcPct val="90000"/>
        </a:lnSpc>
        <a:spcBef>
          <a:spcPts val="630"/>
        </a:spcBef>
        <a:buFont typeface="Arial" panose="020B0604020202020204" pitchFamily="34" charset="0"/>
        <a:buChar char="•"/>
        <a:defRPr sz="2520" kern="1200">
          <a:solidFill>
            <a:schemeClr val="tx1"/>
          </a:solidFill>
          <a:latin typeface="+mn-lt"/>
          <a:ea typeface="+mn-ea"/>
          <a:cs typeface="+mn-cs"/>
        </a:defRPr>
      </a:lvl3pPr>
      <a:lvl4pPr marL="2016092" indent="-288013" algn="l" defTabSz="1152053"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4pPr>
      <a:lvl5pPr marL="2592118" indent="-288013" algn="l" defTabSz="1152053"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5pPr>
      <a:lvl6pPr marL="3168145" indent="-288013" algn="l" defTabSz="1152053"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6pPr>
      <a:lvl7pPr marL="3744171" indent="-288013" algn="l" defTabSz="1152053"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7pPr>
      <a:lvl8pPr marL="4320197" indent="-288013" algn="l" defTabSz="1152053"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8pPr>
      <a:lvl9pPr marL="4896223" indent="-288013" algn="l" defTabSz="1152053"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9pPr>
    </p:bodyStyle>
    <p:otherStyle>
      <a:defPPr>
        <a:defRPr lang="en-US"/>
      </a:defPPr>
      <a:lvl1pPr marL="0" algn="l" defTabSz="1152053" rtl="0" eaLnBrk="1" latinLnBrk="0" hangingPunct="1">
        <a:defRPr sz="2268" kern="1200">
          <a:solidFill>
            <a:schemeClr val="tx1"/>
          </a:solidFill>
          <a:latin typeface="+mn-lt"/>
          <a:ea typeface="+mn-ea"/>
          <a:cs typeface="+mn-cs"/>
        </a:defRPr>
      </a:lvl1pPr>
      <a:lvl2pPr marL="576026" algn="l" defTabSz="1152053" rtl="0" eaLnBrk="1" latinLnBrk="0" hangingPunct="1">
        <a:defRPr sz="2268" kern="1200">
          <a:solidFill>
            <a:schemeClr val="tx1"/>
          </a:solidFill>
          <a:latin typeface="+mn-lt"/>
          <a:ea typeface="+mn-ea"/>
          <a:cs typeface="+mn-cs"/>
        </a:defRPr>
      </a:lvl2pPr>
      <a:lvl3pPr marL="1152053" algn="l" defTabSz="1152053" rtl="0" eaLnBrk="1" latinLnBrk="0" hangingPunct="1">
        <a:defRPr sz="2268" kern="1200">
          <a:solidFill>
            <a:schemeClr val="tx1"/>
          </a:solidFill>
          <a:latin typeface="+mn-lt"/>
          <a:ea typeface="+mn-ea"/>
          <a:cs typeface="+mn-cs"/>
        </a:defRPr>
      </a:lvl3pPr>
      <a:lvl4pPr marL="1728079" algn="l" defTabSz="1152053" rtl="0" eaLnBrk="1" latinLnBrk="0" hangingPunct="1">
        <a:defRPr sz="2268" kern="1200">
          <a:solidFill>
            <a:schemeClr val="tx1"/>
          </a:solidFill>
          <a:latin typeface="+mn-lt"/>
          <a:ea typeface="+mn-ea"/>
          <a:cs typeface="+mn-cs"/>
        </a:defRPr>
      </a:lvl4pPr>
      <a:lvl5pPr marL="2304105" algn="l" defTabSz="1152053" rtl="0" eaLnBrk="1" latinLnBrk="0" hangingPunct="1">
        <a:defRPr sz="2268" kern="1200">
          <a:solidFill>
            <a:schemeClr val="tx1"/>
          </a:solidFill>
          <a:latin typeface="+mn-lt"/>
          <a:ea typeface="+mn-ea"/>
          <a:cs typeface="+mn-cs"/>
        </a:defRPr>
      </a:lvl5pPr>
      <a:lvl6pPr marL="2880131" algn="l" defTabSz="1152053" rtl="0" eaLnBrk="1" latinLnBrk="0" hangingPunct="1">
        <a:defRPr sz="2268" kern="1200">
          <a:solidFill>
            <a:schemeClr val="tx1"/>
          </a:solidFill>
          <a:latin typeface="+mn-lt"/>
          <a:ea typeface="+mn-ea"/>
          <a:cs typeface="+mn-cs"/>
        </a:defRPr>
      </a:lvl6pPr>
      <a:lvl7pPr marL="3456158" algn="l" defTabSz="1152053" rtl="0" eaLnBrk="1" latinLnBrk="0" hangingPunct="1">
        <a:defRPr sz="2268" kern="1200">
          <a:solidFill>
            <a:schemeClr val="tx1"/>
          </a:solidFill>
          <a:latin typeface="+mn-lt"/>
          <a:ea typeface="+mn-ea"/>
          <a:cs typeface="+mn-cs"/>
        </a:defRPr>
      </a:lvl7pPr>
      <a:lvl8pPr marL="4032184" algn="l" defTabSz="1152053" rtl="0" eaLnBrk="1" latinLnBrk="0" hangingPunct="1">
        <a:defRPr sz="2268" kern="1200">
          <a:solidFill>
            <a:schemeClr val="tx1"/>
          </a:solidFill>
          <a:latin typeface="+mn-lt"/>
          <a:ea typeface="+mn-ea"/>
          <a:cs typeface="+mn-cs"/>
        </a:defRPr>
      </a:lvl8pPr>
      <a:lvl9pPr marL="4608210" algn="l" defTabSz="1152053" rtl="0" eaLnBrk="1" latinLnBrk="0" hangingPunct="1">
        <a:defRPr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2585" y="3832199"/>
            <a:ext cx="10335480" cy="2314223"/>
          </a:xfrm>
          <a:prstGeom prst="rect">
            <a:avLst/>
          </a:prstGeom>
          <a:noFill/>
        </p:spPr>
        <p:txBody>
          <a:bodyPr wrap="square" rtlCol="0">
            <a:spAutoFit/>
          </a:bodyPr>
          <a:lstStyle/>
          <a:p>
            <a:pPr algn="ctr"/>
            <a:endParaRPr lang="ru-RU" sz="2625" b="1" dirty="0">
              <a:solidFill>
                <a:schemeClr val="accent1">
                  <a:lumMod val="50000"/>
                </a:schemeClr>
              </a:solidFill>
              <a:latin typeface="+mj-lt"/>
            </a:endParaRPr>
          </a:p>
          <a:p>
            <a:pPr algn="ctr"/>
            <a:endParaRPr lang="ru-RU" sz="2625" b="1" dirty="0">
              <a:solidFill>
                <a:schemeClr val="accent1">
                  <a:lumMod val="50000"/>
                </a:schemeClr>
              </a:solidFill>
              <a:latin typeface="+mj-lt"/>
            </a:endParaRPr>
          </a:p>
          <a:p>
            <a:pPr algn="ctr"/>
            <a:endParaRPr lang="ru-RU" sz="2297" b="1" dirty="0">
              <a:solidFill>
                <a:schemeClr val="accent1">
                  <a:lumMod val="50000"/>
                </a:schemeClr>
              </a:solidFill>
              <a:latin typeface="+mj-lt"/>
            </a:endParaRPr>
          </a:p>
          <a:p>
            <a:pPr algn="ctr"/>
            <a:endParaRPr lang="ru-RU" sz="2297" b="1" dirty="0">
              <a:solidFill>
                <a:schemeClr val="accent1">
                  <a:lumMod val="50000"/>
                </a:schemeClr>
              </a:solidFill>
              <a:latin typeface="+mj-lt"/>
            </a:endParaRPr>
          </a:p>
          <a:p>
            <a:pPr algn="ctr"/>
            <a:endParaRPr lang="ru-RU" sz="2297" b="1" dirty="0">
              <a:solidFill>
                <a:schemeClr val="accent1">
                  <a:lumMod val="50000"/>
                </a:schemeClr>
              </a:solidFill>
              <a:latin typeface="+mj-lt"/>
            </a:endParaRPr>
          </a:p>
          <a:p>
            <a:pPr algn="ctr"/>
            <a:endParaRPr lang="en-US" sz="2297" b="1" dirty="0">
              <a:solidFill>
                <a:schemeClr val="accent1">
                  <a:lumMod val="50000"/>
                </a:schemeClr>
              </a:solidFill>
              <a:latin typeface="+mj-lt"/>
            </a:endParaRPr>
          </a:p>
        </p:txBody>
      </p:sp>
      <p:sp>
        <p:nvSpPr>
          <p:cNvPr id="6" name="TextBox 5"/>
          <p:cNvSpPr txBox="1"/>
          <p:nvPr/>
        </p:nvSpPr>
        <p:spPr>
          <a:xfrm>
            <a:off x="2512585" y="3832200"/>
            <a:ext cx="10335480" cy="2263505"/>
          </a:xfrm>
          <a:prstGeom prst="rect">
            <a:avLst/>
          </a:prstGeom>
          <a:gradFill>
            <a:gsLst>
              <a:gs pos="5000">
                <a:schemeClr val="accent1">
                  <a:lumMod val="75000"/>
                </a:schemeClr>
              </a:gs>
              <a:gs pos="67000">
                <a:schemeClr val="accent1">
                  <a:lumMod val="45000"/>
                  <a:lumOff val="55000"/>
                </a:schemeClr>
              </a:gs>
              <a:gs pos="43000">
                <a:schemeClr val="accent1">
                  <a:lumMod val="45000"/>
                  <a:lumOff val="55000"/>
                </a:schemeClr>
              </a:gs>
              <a:gs pos="91000">
                <a:schemeClr val="accent1">
                  <a:lumMod val="40000"/>
                  <a:lumOff val="60000"/>
                  <a:alpha val="40000"/>
                </a:schemeClr>
              </a:gs>
            </a:gsLst>
            <a:lin ang="5400000" scaled="1"/>
          </a:gradFill>
        </p:spPr>
        <p:txBody>
          <a:bodyPr wrap="square" rtlCol="0">
            <a:spAutoFit/>
          </a:bodyPr>
          <a:lstStyle/>
          <a:p>
            <a:pPr algn="ctr"/>
            <a:endParaRPr lang="ru-RU" sz="2625" b="1" dirty="0">
              <a:solidFill>
                <a:schemeClr val="accent1">
                  <a:lumMod val="50000"/>
                </a:schemeClr>
              </a:solidFill>
              <a:latin typeface="+mj-lt"/>
            </a:endParaRPr>
          </a:p>
          <a:p>
            <a:pPr algn="ctr"/>
            <a:r>
              <a:rPr lang="ru-RU" sz="3281" b="1" dirty="0">
                <a:solidFill>
                  <a:schemeClr val="accent1">
                    <a:lumMod val="50000"/>
                  </a:schemeClr>
                </a:solidFill>
                <a:latin typeface="Times New Roman" panose="02020603050405020304" pitchFamily="18" charset="0"/>
                <a:cs typeface="Times New Roman" panose="02020603050405020304" pitchFamily="18" charset="0"/>
              </a:rPr>
              <a:t>Расширение доступа субъектов МСП </a:t>
            </a:r>
          </a:p>
          <a:p>
            <a:pPr algn="ctr"/>
            <a:r>
              <a:rPr lang="ru-RU" sz="3281" b="1" dirty="0">
                <a:solidFill>
                  <a:schemeClr val="accent1">
                    <a:lumMod val="50000"/>
                  </a:schemeClr>
                </a:solidFill>
                <a:latin typeface="Times New Roman" panose="02020603050405020304" pitchFamily="18" charset="0"/>
                <a:cs typeface="Times New Roman" panose="02020603050405020304" pitchFamily="18" charset="0"/>
              </a:rPr>
              <a:t>к закупкам крупнейших заказчиков </a:t>
            </a:r>
          </a:p>
          <a:p>
            <a:r>
              <a:rPr lang="ru-RU" sz="2625" b="1" dirty="0">
                <a:solidFill>
                  <a:schemeClr val="accent1">
                    <a:lumMod val="50000"/>
                  </a:schemeClr>
                </a:solidFill>
                <a:latin typeface="+mj-lt"/>
              </a:rPr>
              <a:t> </a:t>
            </a:r>
          </a:p>
          <a:p>
            <a:pPr algn="ctr"/>
            <a:endParaRPr lang="ru-RU" sz="2297" b="1" dirty="0">
              <a:solidFill>
                <a:schemeClr val="accent1">
                  <a:lumMod val="50000"/>
                </a:schemeClr>
              </a:solidFill>
              <a:latin typeface="+mj-lt"/>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2002" y="1186142"/>
            <a:ext cx="5816646" cy="2646049"/>
          </a:xfrm>
          <a:prstGeom prst="rect">
            <a:avLst/>
          </a:prstGeom>
          <a:gradFill>
            <a:gsLst>
              <a:gs pos="5000">
                <a:schemeClr val="accent1">
                  <a:lumMod val="75000"/>
                </a:schemeClr>
              </a:gs>
              <a:gs pos="67000">
                <a:schemeClr val="accent1">
                  <a:lumMod val="45000"/>
                  <a:lumOff val="55000"/>
                </a:schemeClr>
              </a:gs>
              <a:gs pos="43000">
                <a:schemeClr val="accent1">
                  <a:lumMod val="45000"/>
                  <a:lumOff val="55000"/>
                </a:schemeClr>
              </a:gs>
              <a:gs pos="91000">
                <a:schemeClr val="accent1">
                  <a:lumMod val="40000"/>
                  <a:lumOff val="60000"/>
                  <a:alpha val="40000"/>
                </a:schemeClr>
              </a:gs>
            </a:gsLst>
            <a:lin ang="5400000" scaled="1"/>
          </a:gradFill>
        </p:spPr>
      </p:pic>
    </p:spTree>
    <p:extLst>
      <p:ext uri="{BB962C8B-B14F-4D97-AF65-F5344CB8AC3E}">
        <p14:creationId xmlns:p14="http://schemas.microsoft.com/office/powerpoint/2010/main" val="786795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Скругленный прямоугольник 51"/>
          <p:cNvSpPr/>
          <p:nvPr/>
        </p:nvSpPr>
        <p:spPr>
          <a:xfrm>
            <a:off x="1663754" y="1647547"/>
            <a:ext cx="1702233" cy="2991661"/>
          </a:xfrm>
          <a:prstGeom prst="roundRect">
            <a:avLst>
              <a:gd name="adj" fmla="val 4144"/>
            </a:avLst>
          </a:prstGeom>
          <a:solidFill>
            <a:schemeClr val="accent2"/>
          </a:solidFill>
          <a:ln w="25400" cap="flat" cmpd="sng" algn="ctr">
            <a:noFill/>
            <a:prstDash val="solid"/>
          </a:ln>
          <a:effectLst/>
        </p:spPr>
        <p:txBody>
          <a:bodyPr rtlCol="0" anchor="ctr"/>
          <a:lstStyle/>
          <a:p>
            <a:pPr marL="1439863" defTabSz="914373"/>
            <a:endParaRPr lang="ru-RU" sz="2800" b="1" kern="0" dirty="0">
              <a:solidFill>
                <a:schemeClr val="bg1"/>
              </a:solidFill>
              <a:latin typeface="Arial Narrow" panose="020B0606020202030204" pitchFamily="34" charset="0"/>
            </a:endParaRPr>
          </a:p>
        </p:txBody>
      </p:sp>
      <p:sp>
        <p:nvSpPr>
          <p:cNvPr id="50" name="Скругленный прямоугольник 49"/>
          <p:cNvSpPr/>
          <p:nvPr/>
        </p:nvSpPr>
        <p:spPr>
          <a:xfrm>
            <a:off x="1635969" y="5322081"/>
            <a:ext cx="5769914" cy="1281142"/>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a:endParaRPr lang="ru-RU" sz="2800" b="1" kern="0" dirty="0">
              <a:solidFill>
                <a:schemeClr val="bg1"/>
              </a:solidFill>
              <a:latin typeface="Calibri"/>
            </a:endParaRPr>
          </a:p>
        </p:txBody>
      </p:sp>
      <p:sp>
        <p:nvSpPr>
          <p:cNvPr id="2" name="Заголовок 1"/>
          <p:cNvSpPr>
            <a:spLocks noGrp="1"/>
          </p:cNvSpPr>
          <p:nvPr>
            <p:ph type="title"/>
          </p:nvPr>
        </p:nvSpPr>
        <p:spPr>
          <a:xfrm>
            <a:off x="3876177" y="-149380"/>
            <a:ext cx="9623987" cy="1117924"/>
          </a:xfrm>
          <a:solidFill>
            <a:schemeClr val="bg1"/>
          </a:solidFill>
        </p:spPr>
        <p:txBody>
          <a:bodyPr/>
          <a:lstStyle/>
          <a:p>
            <a:pPr indent="1344613"/>
            <a:r>
              <a:rPr lang="ru-RU" sz="2000" b="1" dirty="0">
                <a:solidFill>
                  <a:schemeClr val="accent5">
                    <a:lumMod val="75000"/>
                  </a:schemeClr>
                </a:solidFill>
              </a:rPr>
              <a:t>О Корпорации</a:t>
            </a:r>
          </a:p>
        </p:txBody>
      </p:sp>
      <p:sp>
        <p:nvSpPr>
          <p:cNvPr id="49" name="Текст 2"/>
          <p:cNvSpPr>
            <a:spLocks noGrp="1"/>
          </p:cNvSpPr>
          <p:nvPr>
            <p:ph type="body" sz="quarter" idx="10"/>
          </p:nvPr>
        </p:nvSpPr>
        <p:spPr>
          <a:xfrm>
            <a:off x="1750838" y="883442"/>
            <a:ext cx="11884197" cy="357769"/>
          </a:xfrm>
          <a:noFill/>
        </p:spPr>
        <p:txBody>
          <a:bodyPr anchor="b"/>
          <a:lstStyle/>
          <a:p>
            <a:pPr algn="ctr" defTabSz="914373">
              <a:lnSpc>
                <a:spcPct val="100000"/>
              </a:lnSpc>
              <a:spcBef>
                <a:spcPts val="0"/>
              </a:spcBef>
            </a:pPr>
            <a:r>
              <a:rPr lang="ru-RU" b="1" dirty="0">
                <a:solidFill>
                  <a:srgbClr val="002060"/>
                </a:solidFill>
                <a:latin typeface="Arial Narrow" panose="020B0606020202030204" pitchFamily="34" charset="0"/>
              </a:rPr>
              <a:t>АО «Федеральная корпорация по развитию малого и среднего предпринимательства</a:t>
            </a:r>
            <a:r>
              <a:rPr lang="ru-RU" b="1" dirty="0" smtClean="0">
                <a:solidFill>
                  <a:srgbClr val="002060"/>
                </a:solidFill>
                <a:latin typeface="Arial Narrow" panose="020B0606020202030204" pitchFamily="34" charset="0"/>
              </a:rPr>
              <a:t>»</a:t>
            </a:r>
            <a:endParaRPr lang="ru-RU" b="1" dirty="0">
              <a:solidFill>
                <a:srgbClr val="002060"/>
              </a:solidFill>
              <a:latin typeface="Arial Narrow" panose="020B0606020202030204" pitchFamily="34" charset="0"/>
            </a:endParaRPr>
          </a:p>
        </p:txBody>
      </p:sp>
      <p:grpSp>
        <p:nvGrpSpPr>
          <p:cNvPr id="6" name="Группа 5"/>
          <p:cNvGrpSpPr/>
          <p:nvPr/>
        </p:nvGrpSpPr>
        <p:grpSpPr>
          <a:xfrm>
            <a:off x="1682226" y="1529684"/>
            <a:ext cx="11952807" cy="3044978"/>
            <a:chOff x="637353" y="2325436"/>
            <a:chExt cx="11952807" cy="3044978"/>
          </a:xfrm>
        </p:grpSpPr>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algn="just" defTabSz="957263">
                <a:lnSpc>
                  <a:spcPct val="106000"/>
                </a:lnSpc>
                <a:spcBef>
                  <a:spcPts val="2400"/>
                </a:spcBef>
              </a:pPr>
              <a:r>
                <a:rPr lang="ru-RU" sz="1600" b="1" dirty="0">
                  <a:latin typeface="Arial Narrow" panose="020B0606020202030204" pitchFamily="34" charset="0"/>
                </a:rPr>
                <a:t>Корпорация МСП – институт развития в сфере малого и среднего предпринимательства, осуществляет деятельность в соответствии с Федеральным законом от 24.07.07 №209-ФЗ «О развитии малого и среднего предпринимательства в Российской Федерации» </a:t>
              </a:r>
            </a:p>
            <a:p>
              <a:pPr algn="just" defTabSz="957263">
                <a:lnSpc>
                  <a:spcPct val="106000"/>
                </a:lnSpc>
                <a:spcBef>
                  <a:spcPts val="1200"/>
                </a:spcBef>
              </a:pPr>
              <a:r>
                <a:rPr lang="ru-RU" sz="1600" b="1" dirty="0">
                  <a:latin typeface="Arial Narrow" panose="020B0606020202030204" pitchFamily="34" charset="0"/>
                </a:rPr>
                <a:t>Акционерами Корпорации МСП являются Российская Федерация (в лице Федерального агентства по управлению государственным имуществом) и государственная корпорация «Банк развития и внешнеэкономической деятельности (Внешэкономбанк)»</a:t>
              </a:r>
            </a:p>
            <a:p>
              <a:pPr algn="just" defTabSz="957263">
                <a:lnSpc>
                  <a:spcPct val="106000"/>
                </a:lnSpc>
                <a:spcBef>
                  <a:spcPts val="1200"/>
                </a:spcBef>
              </a:pPr>
              <a:r>
                <a:rPr lang="ru-RU" sz="1600" b="1" dirty="0">
                  <a:latin typeface="Arial Narrow" panose="020B0606020202030204" pitchFamily="34" charset="0"/>
                </a:rPr>
                <a:t>Акционерное общество «Российский Банк поддержки малого и среднего предпринимательства»  (АО «МСП Банк») является дочерним обществом Корпорации МСП  </a:t>
              </a:r>
            </a:p>
            <a:p>
              <a:pPr algn="just" defTabSz="957263">
                <a:lnSpc>
                  <a:spcPct val="106000"/>
                </a:lnSpc>
                <a:spcBef>
                  <a:spcPts val="1200"/>
                </a:spcBef>
              </a:pPr>
              <a:r>
                <a:rPr lang="ru-RU" sz="1600" b="1" dirty="0">
                  <a:latin typeface="Arial Narrow" panose="020B0606020202030204" pitchFamily="34" charset="0"/>
                </a:rPr>
                <a:t>Корпорация МСП обеспечивает исполнение обязательств, принятых на себя АО «НДКО «АКГ»</a:t>
              </a:r>
            </a:p>
          </p:txBody>
        </p:sp>
        <p:sp>
          <p:nvSpPr>
            <p:cNvPr id="21" name="L-Shape 10"/>
            <p:cNvSpPr/>
            <p:nvPr/>
          </p:nvSpPr>
          <p:spPr>
            <a:xfrm rot="13701821">
              <a:off x="2463709" y="2654329"/>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0" name="Прямоугольник 19"/>
            <p:cNvSpPr/>
            <p:nvPr/>
          </p:nvSpPr>
          <p:spPr>
            <a:xfrm>
              <a:off x="637353" y="2638930"/>
              <a:ext cx="1709204" cy="613081"/>
            </a:xfrm>
            <a:prstGeom prst="rect">
              <a:avLst/>
            </a:prstGeom>
            <a:noFill/>
            <a:ln w="25400" cap="flat" cmpd="sng" algn="ctr">
              <a:noFill/>
              <a:prstDash val="solid"/>
            </a:ln>
            <a:effectLst/>
          </p:spPr>
          <p:txBody>
            <a:bodyPr rtlCol="0" anchor="ctr"/>
            <a:lstStyle/>
            <a:p>
              <a:pPr algn="ctr" defTabSz="914373"/>
              <a:r>
                <a:rPr lang="ru-RU" b="1" kern="0" dirty="0">
                  <a:solidFill>
                    <a:schemeClr val="bg1"/>
                  </a:solidFill>
                  <a:latin typeface="Arial Narrow" panose="020B0606020202030204" pitchFamily="34" charset="0"/>
                </a:rPr>
                <a:t>Ключевые факты</a:t>
              </a:r>
            </a:p>
          </p:txBody>
        </p:sp>
        <p:sp>
          <p:nvSpPr>
            <p:cNvPr id="22" name="L-Shape 10"/>
            <p:cNvSpPr/>
            <p:nvPr/>
          </p:nvSpPr>
          <p:spPr>
            <a:xfrm rot="13701821">
              <a:off x="2463710" y="3592992"/>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3" name="L-Shape 10"/>
            <p:cNvSpPr/>
            <p:nvPr/>
          </p:nvSpPr>
          <p:spPr>
            <a:xfrm rot="13701821">
              <a:off x="2463710" y="4358758"/>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sp>
          <p:nvSpPr>
            <p:cNvPr id="28" name="L-Shape 10"/>
            <p:cNvSpPr/>
            <p:nvPr/>
          </p:nvSpPr>
          <p:spPr>
            <a:xfrm rot="13701821">
              <a:off x="2463710" y="496272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Narrow" panose="020B0606020202030204" pitchFamily="34" charset="0"/>
              </a:endParaRPr>
            </a:p>
          </p:txBody>
        </p:sp>
      </p:grpSp>
      <p:grpSp>
        <p:nvGrpSpPr>
          <p:cNvPr id="42" name="Group 632"/>
          <p:cNvGrpSpPr/>
          <p:nvPr/>
        </p:nvGrpSpPr>
        <p:grpSpPr>
          <a:xfrm>
            <a:off x="2067210" y="2762353"/>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30" name="Скругленный прямоугольник 29"/>
          <p:cNvSpPr/>
          <p:nvPr/>
        </p:nvSpPr>
        <p:spPr>
          <a:xfrm>
            <a:off x="1673180" y="7041981"/>
            <a:ext cx="5769914" cy="1233978"/>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a:endParaRPr lang="ru-RU" sz="2800" b="1" kern="0" dirty="0">
              <a:solidFill>
                <a:schemeClr val="bg1"/>
              </a:solidFill>
              <a:latin typeface="Calibri"/>
            </a:endParaRPr>
          </a:p>
        </p:txBody>
      </p:sp>
      <p:sp>
        <p:nvSpPr>
          <p:cNvPr id="34" name="Скругленный прямоугольник 33"/>
          <p:cNvSpPr/>
          <p:nvPr/>
        </p:nvSpPr>
        <p:spPr>
          <a:xfrm>
            <a:off x="7795645" y="5336727"/>
            <a:ext cx="5892800" cy="1256645"/>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a:endParaRPr lang="ru-RU" sz="2800" b="1" kern="0" dirty="0">
              <a:solidFill>
                <a:schemeClr val="bg1"/>
              </a:solidFill>
              <a:latin typeface="Calibri"/>
            </a:endParaRPr>
          </a:p>
        </p:txBody>
      </p:sp>
      <p:sp>
        <p:nvSpPr>
          <p:cNvPr id="39" name="Прямоугольник 38"/>
          <p:cNvSpPr/>
          <p:nvPr/>
        </p:nvSpPr>
        <p:spPr>
          <a:xfrm>
            <a:off x="3896679" y="7198472"/>
            <a:ext cx="2474065" cy="813069"/>
          </a:xfrm>
          <a:prstGeom prst="rect">
            <a:avLst/>
          </a:prstGeom>
        </p:spPr>
        <p:txBody>
          <a:bodyPr wrap="square" lIns="144000" tIns="0" rIns="36000" bIns="0" anchor="ctr">
            <a:noAutofit/>
          </a:bodyPr>
          <a:lstStyle/>
          <a:p>
            <a:pPr defTabSz="957263">
              <a:lnSpc>
                <a:spcPct val="106000"/>
              </a:lnSpc>
            </a:pPr>
            <a:r>
              <a:rPr lang="ru-RU" sz="2000" b="1" dirty="0">
                <a:latin typeface="Arial Narrow" panose="020B0606020202030204" pitchFamily="34" charset="0"/>
              </a:rPr>
              <a:t>Маркетинговая </a:t>
            </a:r>
          </a:p>
          <a:p>
            <a:pPr defTabSz="957263">
              <a:lnSpc>
                <a:spcPct val="106000"/>
              </a:lnSpc>
            </a:pPr>
            <a:r>
              <a:rPr lang="ru-RU" sz="2000" b="1" dirty="0">
                <a:latin typeface="Arial Narrow" panose="020B0606020202030204" pitchFamily="34" charset="0"/>
              </a:rPr>
              <a:t>и информационная поддержка</a:t>
            </a:r>
          </a:p>
        </p:txBody>
      </p:sp>
      <p:sp>
        <p:nvSpPr>
          <p:cNvPr id="40" name="Прямоугольник 39"/>
          <p:cNvSpPr/>
          <p:nvPr/>
        </p:nvSpPr>
        <p:spPr>
          <a:xfrm>
            <a:off x="9954015" y="5518870"/>
            <a:ext cx="3406229" cy="828778"/>
          </a:xfrm>
          <a:prstGeom prst="rect">
            <a:avLst/>
          </a:prstGeom>
        </p:spPr>
        <p:txBody>
          <a:bodyPr wrap="square" lIns="144000" tIns="0" rIns="36000" bIns="0" anchor="ctr">
            <a:noAutofit/>
          </a:bodyPr>
          <a:lstStyle/>
          <a:p>
            <a:pPr defTabSz="957263">
              <a:lnSpc>
                <a:spcPct val="106000"/>
              </a:lnSpc>
            </a:pPr>
            <a:r>
              <a:rPr lang="ru-RU" sz="2000" b="1" dirty="0">
                <a:latin typeface="Arial Narrow" panose="020B0606020202030204" pitchFamily="34" charset="0"/>
              </a:rPr>
              <a:t>Финансовая </a:t>
            </a:r>
          </a:p>
          <a:p>
            <a:pPr defTabSz="957263">
              <a:lnSpc>
                <a:spcPct val="106000"/>
              </a:lnSpc>
            </a:pPr>
            <a:r>
              <a:rPr lang="ru-RU" sz="2000" b="1" dirty="0">
                <a:latin typeface="Arial Narrow" panose="020B0606020202030204" pitchFamily="34" charset="0"/>
              </a:rPr>
              <a:t>и гарантийная поддержка</a:t>
            </a:r>
          </a:p>
        </p:txBody>
      </p:sp>
      <p:sp>
        <p:nvSpPr>
          <p:cNvPr id="51" name="Прямоугольник 50"/>
          <p:cNvSpPr/>
          <p:nvPr/>
        </p:nvSpPr>
        <p:spPr>
          <a:xfrm>
            <a:off x="3894935" y="5564808"/>
            <a:ext cx="3549171" cy="813069"/>
          </a:xfrm>
          <a:prstGeom prst="rect">
            <a:avLst/>
          </a:prstGeom>
        </p:spPr>
        <p:txBody>
          <a:bodyPr wrap="square" lIns="144000" tIns="0" rIns="36000" bIns="0" anchor="ctr">
            <a:noAutofit/>
          </a:bodyPr>
          <a:lstStyle/>
          <a:p>
            <a:pPr defTabSz="957263">
              <a:lnSpc>
                <a:spcPct val="106000"/>
              </a:lnSpc>
            </a:pPr>
            <a:r>
              <a:rPr lang="ru-RU" sz="2000" b="1" dirty="0">
                <a:latin typeface="Arial Narrow" panose="020B0606020202030204" pitchFamily="34" charset="0"/>
              </a:rPr>
              <a:t>Расширение доступа </a:t>
            </a:r>
          </a:p>
          <a:p>
            <a:pPr defTabSz="957263">
              <a:lnSpc>
                <a:spcPct val="106000"/>
              </a:lnSpc>
            </a:pPr>
            <a:r>
              <a:rPr lang="ru-RU" sz="2000" b="1" dirty="0">
                <a:latin typeface="Arial Narrow" panose="020B0606020202030204" pitchFamily="34" charset="0"/>
              </a:rPr>
              <a:t>к закупкам компаний </a:t>
            </a:r>
          </a:p>
          <a:p>
            <a:pPr defTabSz="957263">
              <a:lnSpc>
                <a:spcPct val="106000"/>
              </a:lnSpc>
            </a:pPr>
            <a:r>
              <a:rPr lang="ru-RU" sz="2000" b="1" dirty="0">
                <a:latin typeface="Arial Narrow" panose="020B0606020202030204" pitchFamily="34" charset="0"/>
              </a:rPr>
              <a:t>с государственным участием</a:t>
            </a:r>
          </a:p>
        </p:txBody>
      </p:sp>
      <p:cxnSp>
        <p:nvCxnSpPr>
          <p:cNvPr id="68" name="Прямая соединительная линия 67"/>
          <p:cNvCxnSpPr/>
          <p:nvPr/>
        </p:nvCxnSpPr>
        <p:spPr>
          <a:xfrm>
            <a:off x="1743870" y="5158040"/>
            <a:ext cx="11945259" cy="1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Текст 2"/>
          <p:cNvSpPr txBox="1">
            <a:spLocks/>
          </p:cNvSpPr>
          <p:nvPr/>
        </p:nvSpPr>
        <p:spPr>
          <a:xfrm>
            <a:off x="1750838" y="4733900"/>
            <a:ext cx="11884195" cy="369865"/>
          </a:xfrm>
          <a:prstGeom prst="rect">
            <a:avLst/>
          </a:prstGeom>
          <a:noFill/>
        </p:spPr>
        <p:txBody>
          <a:bodyPr vert="horz" lIns="0" tIns="0" rIns="0" bIns="0" rtlCol="0" anchor="b">
            <a:normAutofit/>
          </a:bodyPr>
          <a:lstStyle>
            <a:lvl1pPr marL="0" indent="0" algn="l" defTabSz="1152144" rtl="0" eaLnBrk="1" latinLnBrk="0" hangingPunct="1">
              <a:lnSpc>
                <a:spcPct val="90000"/>
              </a:lnSpc>
              <a:spcBef>
                <a:spcPts val="1260"/>
              </a:spcBef>
              <a:buFont typeface="Arial" panose="020B0604020202020204" pitchFamily="34" charset="0"/>
              <a:buNone/>
              <a:defRPr sz="2000" kern="1200">
                <a:solidFill>
                  <a:schemeClr val="tx1"/>
                </a:solidFill>
                <a:latin typeface="+mn-lt"/>
                <a:ea typeface="+mn-ea"/>
                <a:cs typeface="+mn-cs"/>
              </a:defRPr>
            </a:lvl1pPr>
            <a:lvl2pPr marL="0" indent="0" algn="l" defTabSz="1152144" rtl="0" eaLnBrk="1" latinLnBrk="0" hangingPunct="1">
              <a:lnSpc>
                <a:spcPct val="90000"/>
              </a:lnSpc>
              <a:spcBef>
                <a:spcPts val="630"/>
              </a:spcBef>
              <a:buFont typeface="Arial" panose="020B0604020202020204" pitchFamily="34" charset="0"/>
              <a:buNone/>
              <a:defRPr sz="3024" kern="1200">
                <a:solidFill>
                  <a:schemeClr val="tx1"/>
                </a:solidFill>
                <a:latin typeface="+mn-lt"/>
                <a:ea typeface="+mn-ea"/>
                <a:cs typeface="+mn-cs"/>
              </a:defRPr>
            </a:lvl2pPr>
            <a:lvl3pPr marL="242962" indent="0" algn="l" defTabSz="1152144" rtl="0" eaLnBrk="1" latinLnBrk="0" hangingPunct="1">
              <a:lnSpc>
                <a:spcPct val="90000"/>
              </a:lnSpc>
              <a:spcBef>
                <a:spcPts val="630"/>
              </a:spcBef>
              <a:buFont typeface="Arial" panose="020B0604020202020204" pitchFamily="34" charset="0"/>
              <a:buNone/>
              <a:defRPr sz="2520" kern="1200">
                <a:solidFill>
                  <a:schemeClr val="tx1"/>
                </a:solidFill>
                <a:latin typeface="+mn-lt"/>
                <a:ea typeface="+mn-ea"/>
                <a:cs typeface="+mn-cs"/>
              </a:defRPr>
            </a:lvl3pPr>
            <a:lvl4pPr marL="476432" indent="0" algn="l" defTabSz="1152144" rtl="0" eaLnBrk="1" latinLnBrk="0" hangingPunct="1">
              <a:lnSpc>
                <a:spcPct val="90000"/>
              </a:lnSpc>
              <a:spcBef>
                <a:spcPts val="630"/>
              </a:spcBef>
              <a:buFont typeface="Arial" panose="020B0604020202020204" pitchFamily="34" charset="0"/>
              <a:buNone/>
              <a:defRPr sz="2268" kern="1200">
                <a:solidFill>
                  <a:schemeClr val="tx1"/>
                </a:solidFill>
                <a:latin typeface="+mn-lt"/>
                <a:ea typeface="+mn-ea"/>
                <a:cs typeface="+mn-cs"/>
              </a:defRPr>
            </a:lvl4pPr>
            <a:lvl5pPr marL="719391" indent="0" algn="l" defTabSz="1152144" rtl="0" eaLnBrk="1" latinLnBrk="0" hangingPunct="1">
              <a:lnSpc>
                <a:spcPct val="90000"/>
              </a:lnSpc>
              <a:spcBef>
                <a:spcPts val="630"/>
              </a:spcBef>
              <a:buFont typeface="Arial" panose="020B0604020202020204" pitchFamily="34" charset="0"/>
              <a:buNone/>
              <a:defRPr sz="2268" kern="1200">
                <a:solidFill>
                  <a:schemeClr val="tx1"/>
                </a:solidFill>
                <a:latin typeface="+mn-lt"/>
                <a:ea typeface="+mn-ea"/>
                <a:cs typeface="+mn-cs"/>
              </a:defRPr>
            </a:lvl5pPr>
            <a:lvl6pPr marL="3168396"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6pPr>
            <a:lvl7pPr marL="3744468"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7pPr>
            <a:lvl8pPr marL="4320540"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8pPr>
            <a:lvl9pPr marL="4896612" indent="-288036" algn="l" defTabSz="1152144" rtl="0" eaLnBrk="1" latinLnBrk="0" hangingPunct="1">
              <a:lnSpc>
                <a:spcPct val="90000"/>
              </a:lnSpc>
              <a:spcBef>
                <a:spcPts val="630"/>
              </a:spcBef>
              <a:buFont typeface="Arial" panose="020B0604020202020204" pitchFamily="34" charset="0"/>
              <a:buChar char="•"/>
              <a:defRPr sz="2268" kern="1200">
                <a:solidFill>
                  <a:schemeClr val="tx1"/>
                </a:solidFill>
                <a:latin typeface="+mn-lt"/>
                <a:ea typeface="+mn-ea"/>
                <a:cs typeface="+mn-cs"/>
              </a:defRPr>
            </a:lvl9pPr>
          </a:lstStyle>
          <a:p>
            <a:pPr algn="ctr" defTabSz="914373">
              <a:spcBef>
                <a:spcPts val="0"/>
              </a:spcBef>
            </a:pPr>
            <a:r>
              <a:rPr lang="ru-RU" b="1" dirty="0">
                <a:solidFill>
                  <a:srgbClr val="002060"/>
                </a:solidFill>
                <a:latin typeface="Arial Narrow" panose="020B0606020202030204" pitchFamily="34" charset="0"/>
              </a:rPr>
              <a:t>Основные виды поддержки субъектов МСП, оказываемые Корпорацией МСП</a:t>
            </a: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0640" y="7381330"/>
            <a:ext cx="1248485" cy="619301"/>
          </a:xfrm>
          <a:prstGeom prst="rect">
            <a:avLst/>
          </a:prstGeom>
        </p:spPr>
      </p:pic>
      <p:sp>
        <p:nvSpPr>
          <p:cNvPr id="70" name="Скругленный прямоугольник 69"/>
          <p:cNvSpPr/>
          <p:nvPr/>
        </p:nvSpPr>
        <p:spPr>
          <a:xfrm>
            <a:off x="7795644" y="7041981"/>
            <a:ext cx="5892800" cy="1240473"/>
          </a:xfrm>
          <a:prstGeom prst="roundRect">
            <a:avLst>
              <a:gd name="adj" fmla="val 4144"/>
            </a:avLst>
          </a:prstGeom>
          <a:solidFill>
            <a:schemeClr val="accent1">
              <a:lumMod val="60000"/>
              <a:lumOff val="40000"/>
            </a:schemeClr>
          </a:solidFill>
          <a:ln w="25400" cap="flat" cmpd="sng" algn="ctr">
            <a:noFill/>
            <a:prstDash val="solid"/>
          </a:ln>
          <a:effectLst/>
        </p:spPr>
        <p:txBody>
          <a:bodyPr rtlCol="0" anchor="ctr"/>
          <a:lstStyle/>
          <a:p>
            <a:pPr marL="1439863" defTabSz="914373"/>
            <a:endParaRPr lang="ru-RU" sz="2800" b="1" kern="0" dirty="0">
              <a:solidFill>
                <a:schemeClr val="bg1"/>
              </a:solidFill>
              <a:latin typeface="Calibri"/>
            </a:endParaRPr>
          </a:p>
        </p:txBody>
      </p:sp>
      <p:sp>
        <p:nvSpPr>
          <p:cNvPr id="72" name="Прямоугольник 71"/>
          <p:cNvSpPr/>
          <p:nvPr/>
        </p:nvSpPr>
        <p:spPr>
          <a:xfrm>
            <a:off x="9954015" y="7222605"/>
            <a:ext cx="4031913" cy="828778"/>
          </a:xfrm>
          <a:prstGeom prst="rect">
            <a:avLst/>
          </a:prstGeom>
        </p:spPr>
        <p:txBody>
          <a:bodyPr wrap="square" lIns="144000" tIns="0" rIns="36000" bIns="0" anchor="ctr">
            <a:noAutofit/>
          </a:bodyPr>
          <a:lstStyle/>
          <a:p>
            <a:pPr defTabSz="957263">
              <a:lnSpc>
                <a:spcPct val="106000"/>
              </a:lnSpc>
            </a:pPr>
            <a:r>
              <a:rPr lang="ru-RU" sz="2000" b="1" dirty="0">
                <a:latin typeface="Arial Narrow" panose="020B0606020202030204" pitchFamily="34" charset="0"/>
              </a:rPr>
              <a:t>Имущественная </a:t>
            </a:r>
          </a:p>
          <a:p>
            <a:pPr defTabSz="957263">
              <a:lnSpc>
                <a:spcPct val="106000"/>
              </a:lnSpc>
            </a:pPr>
            <a:r>
              <a:rPr lang="ru-RU" sz="2000" b="1" dirty="0">
                <a:latin typeface="Arial Narrow" panose="020B0606020202030204" pitchFamily="34" charset="0"/>
              </a:rPr>
              <a:t>и консультационная поддержка, программы обучения </a:t>
            </a:r>
          </a:p>
        </p:txBody>
      </p:sp>
      <p:pic>
        <p:nvPicPr>
          <p:cNvPr id="41" name="Рисунок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249" y="-38838"/>
            <a:ext cx="2163618" cy="984251"/>
          </a:xfrm>
          <a:prstGeom prst="rect">
            <a:avLst/>
          </a:prstGeom>
        </p:spPr>
      </p:pic>
      <p:cxnSp>
        <p:nvCxnSpPr>
          <p:cNvPr id="53" name="Прямая соединительная линия 52"/>
          <p:cNvCxnSpPr/>
          <p:nvPr/>
        </p:nvCxnSpPr>
        <p:spPr>
          <a:xfrm>
            <a:off x="1736611" y="1304495"/>
            <a:ext cx="11945259" cy="17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3298107" y="8268937"/>
            <a:ext cx="591005" cy="240066"/>
          </a:xfrm>
          <a:prstGeom prst="rect">
            <a:avLst/>
          </a:prstGeom>
        </p:spPr>
        <p:txBody>
          <a:bodyPr wrap="square">
            <a:spAutoFit/>
          </a:bodyPr>
          <a:lstStyle/>
          <a:p>
            <a:pPr algn="r" defTabSz="889000">
              <a:lnSpc>
                <a:spcPct val="80000"/>
              </a:lnSpc>
              <a:spcBef>
                <a:spcPct val="0"/>
              </a:spcBef>
            </a:pPr>
            <a:r>
              <a:rPr lang="ru-RU" sz="1200" dirty="0">
                <a:latin typeface="Arial Narrow" panose="020B0606020202030204" pitchFamily="34" charset="0"/>
              </a:rPr>
              <a:t>2</a:t>
            </a:r>
          </a:p>
        </p:txBody>
      </p:sp>
      <p:pic>
        <p:nvPicPr>
          <p:cNvPr id="4" name="Рисунок 3"/>
          <p:cNvPicPr>
            <a:picLocks noChangeAspect="1"/>
          </p:cNvPicPr>
          <p:nvPr/>
        </p:nvPicPr>
        <p:blipFill>
          <a:blip r:embed="rId4"/>
          <a:stretch>
            <a:fillRect/>
          </a:stretch>
        </p:blipFill>
        <p:spPr>
          <a:xfrm>
            <a:off x="8081607" y="5653577"/>
            <a:ext cx="1227111" cy="636310"/>
          </a:xfrm>
          <a:prstGeom prst="rect">
            <a:avLst/>
          </a:prstGeom>
        </p:spPr>
      </p:pic>
      <p:pic>
        <p:nvPicPr>
          <p:cNvPr id="5" name="Рисунок 4"/>
          <p:cNvPicPr>
            <a:picLocks noChangeAspect="1"/>
          </p:cNvPicPr>
          <p:nvPr/>
        </p:nvPicPr>
        <p:blipFill>
          <a:blip r:embed="rId5"/>
          <a:stretch>
            <a:fillRect/>
          </a:stretch>
        </p:blipFill>
        <p:spPr>
          <a:xfrm>
            <a:off x="2001766" y="5644859"/>
            <a:ext cx="1226231" cy="645028"/>
          </a:xfrm>
          <a:prstGeom prst="rect">
            <a:avLst/>
          </a:prstGeom>
        </p:spPr>
      </p:pic>
      <p:pic>
        <p:nvPicPr>
          <p:cNvPr id="7" name="Рисунок 6"/>
          <p:cNvPicPr>
            <a:picLocks noChangeAspect="1"/>
          </p:cNvPicPr>
          <p:nvPr/>
        </p:nvPicPr>
        <p:blipFill>
          <a:blip r:embed="rId6"/>
          <a:stretch>
            <a:fillRect/>
          </a:stretch>
        </p:blipFill>
        <p:spPr>
          <a:xfrm>
            <a:off x="8081607" y="7381329"/>
            <a:ext cx="1227111" cy="579180"/>
          </a:xfrm>
          <a:prstGeom prst="rect">
            <a:avLst/>
          </a:prstGeom>
        </p:spPr>
      </p:pic>
    </p:spTree>
    <p:extLst>
      <p:ext uri="{BB962C8B-B14F-4D97-AF65-F5344CB8AC3E}">
        <p14:creationId xmlns:p14="http://schemas.microsoft.com/office/powerpoint/2010/main" val="2693596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Рисунок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249" y="-38838"/>
            <a:ext cx="2163618" cy="984251"/>
          </a:xfrm>
          <a:prstGeom prst="rect">
            <a:avLst/>
          </a:prstGeom>
        </p:spPr>
      </p:pic>
      <p:sp>
        <p:nvSpPr>
          <p:cNvPr id="10" name="TextBox 9"/>
          <p:cNvSpPr txBox="1"/>
          <p:nvPr/>
        </p:nvSpPr>
        <p:spPr>
          <a:xfrm>
            <a:off x="5257175" y="93179"/>
            <a:ext cx="6803857" cy="636169"/>
          </a:xfrm>
          <a:prstGeom prst="rect">
            <a:avLst/>
          </a:prstGeom>
          <a:noFill/>
        </p:spPr>
        <p:txBody>
          <a:bodyPr wrap="none" lIns="72000" tIns="36000" rIns="0" bIns="36000" rtlCol="0" anchor="ctr">
            <a:noAutofit/>
          </a:bodyPr>
          <a:lstStyle/>
          <a:p>
            <a:pPr>
              <a:defRPr/>
            </a:pPr>
            <a:r>
              <a:rPr lang="ru-RU" sz="2000" b="1" dirty="0">
                <a:solidFill>
                  <a:schemeClr val="accent5">
                    <a:lumMod val="75000"/>
                  </a:schemeClr>
                </a:solidFill>
                <a:latin typeface="Arial Narrow" panose="020B0606020202030204" pitchFamily="34" charset="0"/>
                <a:cs typeface="Times New Roman" panose="02020603050405020304" pitchFamily="18" charset="0"/>
              </a:rPr>
              <a:t>Закупки у субъектов МСП </a:t>
            </a:r>
          </a:p>
        </p:txBody>
      </p:sp>
      <p:cxnSp>
        <p:nvCxnSpPr>
          <p:cNvPr id="17" name="Прямая соединительная линия 16"/>
          <p:cNvCxnSpPr/>
          <p:nvPr/>
        </p:nvCxnSpPr>
        <p:spPr>
          <a:xfrm>
            <a:off x="1624901" y="3879743"/>
            <a:ext cx="1207443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53929" y="8117613"/>
            <a:ext cx="12074430" cy="247440"/>
          </a:xfrm>
          <a:prstGeom prst="rect">
            <a:avLst/>
          </a:prstGeom>
          <a:noFill/>
        </p:spPr>
        <p:txBody>
          <a:bodyPr wrap="square" lIns="0" rtlCol="0">
            <a:spAutoFit/>
          </a:bodyPr>
          <a:lstStyle/>
          <a:p>
            <a:pPr>
              <a:defRPr/>
            </a:pPr>
            <a:r>
              <a:rPr lang="ru-RU" sz="1000" i="1" dirty="0">
                <a:solidFill>
                  <a:schemeClr val="bg2">
                    <a:lumMod val="50000"/>
                  </a:schemeClr>
                </a:solidFill>
                <a:latin typeface="Arial Narrow" panose="020B0606020202030204" pitchFamily="34" charset="0"/>
              </a:rPr>
              <a:t>Источник: результаты оценки и мониторинга соответствия, данные реестра договоров, заключенных по результатам закупок, сведения, размещенные в ЕИС, сведения, полученные от крупнейших заказчиков </a:t>
            </a:r>
          </a:p>
        </p:txBody>
      </p:sp>
      <p:sp>
        <p:nvSpPr>
          <p:cNvPr id="2" name="Прямоугольник 1"/>
          <p:cNvSpPr/>
          <p:nvPr/>
        </p:nvSpPr>
        <p:spPr>
          <a:xfrm>
            <a:off x="4462951" y="2124796"/>
            <a:ext cx="5761363" cy="488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002060"/>
                </a:solidFill>
                <a:latin typeface="Arial Narrow" panose="020B0606020202030204" pitchFamily="34" charset="0"/>
                <a:cs typeface="Times New Roman" panose="02020603050405020304" pitchFamily="18" charset="0"/>
              </a:rPr>
              <a:t>СОСТОЯНИЕ 2017 ГОДА: </a:t>
            </a:r>
          </a:p>
        </p:txBody>
      </p:sp>
      <p:sp>
        <p:nvSpPr>
          <p:cNvPr id="4" name="Прямоугольник 3"/>
          <p:cNvSpPr/>
          <p:nvPr/>
        </p:nvSpPr>
        <p:spPr>
          <a:xfrm>
            <a:off x="1662906" y="1006450"/>
            <a:ext cx="12036425" cy="1203583"/>
          </a:xfrm>
          <a:prstGeom prst="rect">
            <a:avLst/>
          </a:prstGeom>
          <a:solidFill>
            <a:schemeClr val="accent1">
              <a:lumMod val="50000"/>
            </a:schemeClr>
          </a:solidFill>
        </p:spPr>
        <p:txBody>
          <a:bodyPr wrap="square" anchor="ctr" anchorCtr="0">
            <a:noAutofit/>
          </a:bodyPr>
          <a:lstStyle/>
          <a:p>
            <a:pPr algn="ctr"/>
            <a:r>
              <a:rPr lang="ru-RU" sz="2800" b="1" dirty="0">
                <a:solidFill>
                  <a:schemeClr val="accent2"/>
                </a:solidFill>
                <a:latin typeface="Arial Narrow" panose="020B0606020202030204" pitchFamily="34" charset="0"/>
              </a:rPr>
              <a:t>За </a:t>
            </a:r>
            <a:r>
              <a:rPr lang="ru-RU" sz="3200" b="1" dirty="0">
                <a:solidFill>
                  <a:schemeClr val="accent2"/>
                </a:solidFill>
                <a:latin typeface="Arial Narrow" panose="020B0606020202030204" pitchFamily="34" charset="0"/>
              </a:rPr>
              <a:t>2016 </a:t>
            </a:r>
            <a:r>
              <a:rPr lang="ru-RU" sz="2800" b="1" dirty="0">
                <a:solidFill>
                  <a:schemeClr val="accent2"/>
                </a:solidFill>
                <a:latin typeface="Arial Narrow" panose="020B0606020202030204" pitchFamily="34" charset="0"/>
              </a:rPr>
              <a:t>год объем закупок у субъектов МСП составил </a:t>
            </a:r>
            <a:r>
              <a:rPr lang="ru-RU" sz="3200" b="1" dirty="0">
                <a:solidFill>
                  <a:schemeClr val="accent2"/>
                </a:solidFill>
                <a:latin typeface="Arial Narrow" panose="020B0606020202030204" pitchFamily="34" charset="0"/>
              </a:rPr>
              <a:t>1,511 трлн рублей </a:t>
            </a:r>
          </a:p>
          <a:p>
            <a:pPr algn="ctr"/>
            <a:r>
              <a:rPr lang="ru-RU" i="1" dirty="0">
                <a:solidFill>
                  <a:schemeClr val="bg1"/>
                </a:solidFill>
                <a:latin typeface="Arial Narrow" panose="020B0606020202030204" pitchFamily="34" charset="0"/>
              </a:rPr>
              <a:t>(на основании данных, подтвержденных Федеральным казначейством, ФНС России)</a:t>
            </a:r>
          </a:p>
        </p:txBody>
      </p:sp>
      <p:cxnSp>
        <p:nvCxnSpPr>
          <p:cNvPr id="6" name="Прямая соединительная линия 5"/>
          <p:cNvCxnSpPr/>
          <p:nvPr/>
        </p:nvCxnSpPr>
        <p:spPr>
          <a:xfrm>
            <a:off x="1662907"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Скругленный прямоугольник 4"/>
          <p:cNvSpPr/>
          <p:nvPr/>
        </p:nvSpPr>
        <p:spPr>
          <a:xfrm>
            <a:off x="1770458" y="2671047"/>
            <a:ext cx="2471583" cy="2756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algn="ctr" defTabSz="889000">
              <a:lnSpc>
                <a:spcPct val="90000"/>
              </a:lnSpc>
              <a:spcBef>
                <a:spcPct val="0"/>
              </a:spcBef>
            </a:pPr>
            <a:endParaRPr lang="ru-RU" sz="1500" dirty="0">
              <a:solidFill>
                <a:schemeClr val="bg1"/>
              </a:solidFill>
              <a:latin typeface="Arial Narrow" panose="020B0606020202030204" pitchFamily="34" charset="0"/>
            </a:endParaRPr>
          </a:p>
        </p:txBody>
      </p:sp>
      <p:sp>
        <p:nvSpPr>
          <p:cNvPr id="22" name="Скругленный прямоугольник 21"/>
          <p:cNvSpPr/>
          <p:nvPr/>
        </p:nvSpPr>
        <p:spPr>
          <a:xfrm>
            <a:off x="5902395" y="3586004"/>
            <a:ext cx="3455309" cy="2373326"/>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3" name="Скругленный прямоугольник 6"/>
          <p:cNvSpPr/>
          <p:nvPr/>
        </p:nvSpPr>
        <p:spPr>
          <a:xfrm>
            <a:off x="6427442" y="3534343"/>
            <a:ext cx="2601746" cy="27483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algn="ctr" defTabSz="889000">
              <a:spcBef>
                <a:spcPct val="0"/>
              </a:spcBef>
            </a:pPr>
            <a:endParaRPr lang="ru-RU" sz="3600" b="1" dirty="0">
              <a:solidFill>
                <a:schemeClr val="tx1"/>
              </a:solidFill>
              <a:latin typeface="Arial Narrow" panose="020B0606020202030204" pitchFamily="34" charset="0"/>
            </a:endParaRPr>
          </a:p>
          <a:p>
            <a:pPr algn="ctr" defTabSz="889000">
              <a:spcBef>
                <a:spcPct val="0"/>
              </a:spcBef>
            </a:pPr>
            <a:endParaRPr lang="ru-RU" sz="3600" b="1" dirty="0">
              <a:solidFill>
                <a:schemeClr val="tx1"/>
              </a:solidFill>
              <a:latin typeface="Arial Narrow" panose="020B0606020202030204" pitchFamily="34" charset="0"/>
            </a:endParaRPr>
          </a:p>
          <a:p>
            <a:pPr algn="ctr" defTabSz="889000">
              <a:spcBef>
                <a:spcPct val="0"/>
              </a:spcBef>
            </a:pPr>
            <a:r>
              <a:rPr lang="ru-RU" sz="1400" dirty="0">
                <a:solidFill>
                  <a:schemeClr val="bg1"/>
                </a:solidFill>
                <a:latin typeface="Arial Narrow" panose="020B0606020202030204" pitchFamily="34" charset="0"/>
              </a:rPr>
              <a:t>(</a:t>
            </a:r>
            <a:r>
              <a:rPr lang="ru-RU" sz="1400" b="1" dirty="0">
                <a:solidFill>
                  <a:schemeClr val="bg1"/>
                </a:solidFill>
                <a:latin typeface="Arial Narrow" panose="020B0606020202030204" pitchFamily="34" charset="0"/>
              </a:rPr>
              <a:t>от 10 до 97%), </a:t>
            </a:r>
            <a:r>
              <a:rPr lang="ru-RU" sz="1400" dirty="0">
                <a:solidFill>
                  <a:schemeClr val="bg1"/>
                </a:solidFill>
                <a:latin typeface="Arial Narrow" panose="020B0606020202030204" pitchFamily="34" charset="0"/>
              </a:rPr>
              <a:t>что </a:t>
            </a:r>
          </a:p>
          <a:p>
            <a:pPr algn="ctr" defTabSz="889000">
              <a:spcBef>
                <a:spcPct val="0"/>
              </a:spcBef>
            </a:pPr>
            <a:r>
              <a:rPr lang="ru-RU" sz="1400" dirty="0">
                <a:solidFill>
                  <a:schemeClr val="bg1"/>
                </a:solidFill>
                <a:latin typeface="Arial Narrow" panose="020B0606020202030204" pitchFamily="34" charset="0"/>
              </a:rPr>
              <a:t>в почти </a:t>
            </a:r>
            <a:r>
              <a:rPr lang="ru-RU" sz="1400" b="1" dirty="0">
                <a:solidFill>
                  <a:schemeClr val="bg1"/>
                </a:solidFill>
                <a:latin typeface="Arial Narrow" panose="020B0606020202030204" pitchFamily="34" charset="0"/>
              </a:rPr>
              <a:t>3,5</a:t>
            </a:r>
            <a:r>
              <a:rPr lang="ru-RU" sz="1400" dirty="0">
                <a:solidFill>
                  <a:schemeClr val="bg1"/>
                </a:solidFill>
                <a:latin typeface="Arial Narrow" panose="020B0606020202030204" pitchFamily="34" charset="0"/>
              </a:rPr>
              <a:t> раза превышает установленную квоту </a:t>
            </a:r>
            <a:r>
              <a:rPr lang="ru-RU" sz="1400" b="1" dirty="0">
                <a:solidFill>
                  <a:schemeClr val="bg1"/>
                </a:solidFill>
                <a:latin typeface="Arial Narrow" panose="020B0606020202030204" pitchFamily="34" charset="0"/>
              </a:rPr>
              <a:t>(10%)</a:t>
            </a:r>
          </a:p>
        </p:txBody>
      </p:sp>
      <p:sp>
        <p:nvSpPr>
          <p:cNvPr id="20" name="Скругленный прямоугольник 19"/>
          <p:cNvSpPr/>
          <p:nvPr/>
        </p:nvSpPr>
        <p:spPr>
          <a:xfrm>
            <a:off x="9895012" y="3557491"/>
            <a:ext cx="3513172" cy="2399215"/>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21" name="Скругленный прямоугольник 8"/>
          <p:cNvSpPr/>
          <p:nvPr/>
        </p:nvSpPr>
        <p:spPr>
          <a:xfrm>
            <a:off x="7432996" y="2645134"/>
            <a:ext cx="2629343" cy="27465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algn="ctr" defTabSz="889000">
              <a:spcBef>
                <a:spcPct val="0"/>
              </a:spcBef>
            </a:pPr>
            <a:endParaRPr lang="ru-RU" sz="1400" b="1" dirty="0">
              <a:solidFill>
                <a:srgbClr val="00B0F0"/>
              </a:solidFill>
              <a:latin typeface="Arial Narrow" panose="020B0606020202030204" pitchFamily="34" charset="0"/>
            </a:endParaRPr>
          </a:p>
          <a:p>
            <a:pPr algn="ctr" defTabSz="889000">
              <a:lnSpc>
                <a:spcPct val="80000"/>
              </a:lnSpc>
              <a:spcBef>
                <a:spcPct val="0"/>
              </a:spcBef>
            </a:pPr>
            <a:endParaRPr lang="ru-RU" sz="800" b="1" dirty="0">
              <a:solidFill>
                <a:srgbClr val="00B0F0"/>
              </a:solidFill>
              <a:latin typeface="Arial Narrow" panose="020B0606020202030204" pitchFamily="34" charset="0"/>
            </a:endParaRPr>
          </a:p>
          <a:p>
            <a:pPr algn="ctr" defTabSz="889000">
              <a:lnSpc>
                <a:spcPct val="80000"/>
              </a:lnSpc>
              <a:spcBef>
                <a:spcPct val="0"/>
              </a:spcBef>
            </a:pPr>
            <a:endParaRPr lang="ru-RU" sz="3600" b="1" dirty="0">
              <a:solidFill>
                <a:schemeClr val="tx1"/>
              </a:solidFill>
              <a:latin typeface="Arial Narrow" panose="020B0606020202030204" pitchFamily="34" charset="0"/>
            </a:endParaRPr>
          </a:p>
        </p:txBody>
      </p:sp>
      <p:sp>
        <p:nvSpPr>
          <p:cNvPr id="18" name="Скругленный прямоугольник 17"/>
          <p:cNvSpPr/>
          <p:nvPr/>
        </p:nvSpPr>
        <p:spPr>
          <a:xfrm>
            <a:off x="1875739" y="3616104"/>
            <a:ext cx="3481858" cy="2373326"/>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9" name="Скругленный прямоугольник 10"/>
          <p:cNvSpPr/>
          <p:nvPr/>
        </p:nvSpPr>
        <p:spPr>
          <a:xfrm>
            <a:off x="2024985" y="2632506"/>
            <a:ext cx="3222608" cy="27397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algn="ctr" defTabSz="889000">
              <a:lnSpc>
                <a:spcPct val="80000"/>
              </a:lnSpc>
              <a:spcBef>
                <a:spcPct val="0"/>
              </a:spcBef>
            </a:pPr>
            <a:endParaRPr lang="ru-RU" sz="800" b="1" dirty="0">
              <a:solidFill>
                <a:srgbClr val="00B0F0"/>
              </a:solidFill>
              <a:latin typeface="Arial Narrow" panose="020B0606020202030204" pitchFamily="34" charset="0"/>
            </a:endParaRPr>
          </a:p>
          <a:p>
            <a:pPr algn="ctr" defTabSz="889000">
              <a:lnSpc>
                <a:spcPct val="80000"/>
              </a:lnSpc>
              <a:spcBef>
                <a:spcPct val="0"/>
              </a:spcBef>
            </a:pPr>
            <a:endParaRPr lang="ru-RU" sz="800" b="1" dirty="0">
              <a:solidFill>
                <a:srgbClr val="00B0F0"/>
              </a:solidFill>
              <a:latin typeface="Arial Narrow" panose="020B0606020202030204" pitchFamily="34" charset="0"/>
            </a:endParaRPr>
          </a:p>
          <a:p>
            <a:pPr algn="ctr" defTabSz="889000">
              <a:lnSpc>
                <a:spcPct val="80000"/>
              </a:lnSpc>
              <a:spcBef>
                <a:spcPct val="0"/>
              </a:spcBef>
            </a:pPr>
            <a:endParaRPr lang="ru-RU" sz="800" b="1" dirty="0">
              <a:solidFill>
                <a:srgbClr val="00B0F0"/>
              </a:solidFill>
              <a:latin typeface="Arial Narrow" panose="020B0606020202030204" pitchFamily="34" charset="0"/>
            </a:endParaRPr>
          </a:p>
          <a:p>
            <a:pPr algn="ctr" defTabSz="889000">
              <a:lnSpc>
                <a:spcPct val="80000"/>
              </a:lnSpc>
              <a:spcBef>
                <a:spcPct val="0"/>
              </a:spcBef>
            </a:pPr>
            <a:endParaRPr lang="ru-RU" sz="800" b="1" dirty="0">
              <a:solidFill>
                <a:srgbClr val="00B0F0"/>
              </a:solidFill>
              <a:latin typeface="Arial Narrow" panose="020B0606020202030204" pitchFamily="34" charset="0"/>
            </a:endParaRPr>
          </a:p>
          <a:p>
            <a:pPr algn="ctr" defTabSz="889000">
              <a:lnSpc>
                <a:spcPct val="80000"/>
              </a:lnSpc>
              <a:spcBef>
                <a:spcPct val="0"/>
              </a:spcBef>
            </a:pPr>
            <a:endParaRPr lang="ru-RU" sz="800" b="1" dirty="0">
              <a:solidFill>
                <a:srgbClr val="00B0F0"/>
              </a:solidFill>
              <a:latin typeface="Arial Narrow" panose="020B0606020202030204" pitchFamily="34" charset="0"/>
            </a:endParaRPr>
          </a:p>
          <a:p>
            <a:pPr algn="ctr" defTabSz="889000">
              <a:lnSpc>
                <a:spcPct val="80000"/>
              </a:lnSpc>
              <a:spcBef>
                <a:spcPct val="0"/>
              </a:spcBef>
            </a:pPr>
            <a:endParaRPr lang="ru-RU" sz="800" b="1" dirty="0">
              <a:solidFill>
                <a:srgbClr val="00B0F0"/>
              </a:solidFill>
              <a:latin typeface="Arial Narrow" panose="020B0606020202030204" pitchFamily="34" charset="0"/>
            </a:endParaRPr>
          </a:p>
          <a:p>
            <a:pPr algn="ctr" defTabSz="889000">
              <a:lnSpc>
                <a:spcPct val="80000"/>
              </a:lnSpc>
              <a:spcBef>
                <a:spcPct val="0"/>
              </a:spcBef>
            </a:pPr>
            <a:endParaRPr lang="ru-RU" sz="800" b="1" dirty="0">
              <a:solidFill>
                <a:srgbClr val="00B0F0"/>
              </a:solidFill>
              <a:latin typeface="Arial Narrow" panose="020B0606020202030204" pitchFamily="34" charset="0"/>
            </a:endParaRPr>
          </a:p>
          <a:p>
            <a:pPr algn="ctr" defTabSz="889000">
              <a:lnSpc>
                <a:spcPct val="80000"/>
              </a:lnSpc>
              <a:spcBef>
                <a:spcPct val="0"/>
              </a:spcBef>
            </a:pPr>
            <a:endParaRPr lang="ru-RU" sz="3600" b="1" dirty="0">
              <a:solidFill>
                <a:schemeClr val="tx1"/>
              </a:solidFill>
              <a:latin typeface="Arial Narrow" panose="020B0606020202030204" pitchFamily="34" charset="0"/>
            </a:endParaRPr>
          </a:p>
          <a:p>
            <a:pPr algn="ctr" defTabSz="889000">
              <a:lnSpc>
                <a:spcPct val="80000"/>
              </a:lnSpc>
              <a:spcBef>
                <a:spcPct val="0"/>
              </a:spcBef>
            </a:pPr>
            <a:r>
              <a:rPr lang="ru-RU" sz="2400" b="1" dirty="0">
                <a:solidFill>
                  <a:schemeClr val="tx1"/>
                </a:solidFill>
                <a:latin typeface="Arial Narrow" panose="020B0606020202030204" pitchFamily="34" charset="0"/>
              </a:rPr>
              <a:t> </a:t>
            </a:r>
          </a:p>
          <a:p>
            <a:pPr algn="ctr" defTabSz="889000">
              <a:spcBef>
                <a:spcPct val="0"/>
              </a:spcBef>
            </a:pPr>
            <a:r>
              <a:rPr lang="ru-RU" sz="1400" b="1" i="1" dirty="0">
                <a:solidFill>
                  <a:schemeClr val="bg1"/>
                </a:solidFill>
                <a:latin typeface="Arial Narrow" panose="020B0606020202030204" pitchFamily="34" charset="0"/>
              </a:rPr>
              <a:t>К концу 2017 года ожидаемый объем:</a:t>
            </a:r>
          </a:p>
          <a:p>
            <a:pPr algn="ctr" defTabSz="889000">
              <a:lnSpc>
                <a:spcPct val="80000"/>
              </a:lnSpc>
              <a:spcBef>
                <a:spcPct val="0"/>
              </a:spcBef>
            </a:pPr>
            <a:endParaRPr lang="ru-RU" sz="1400" b="1" dirty="0">
              <a:solidFill>
                <a:srgbClr val="00B0F0"/>
              </a:solidFill>
              <a:latin typeface="Arial Narrow" panose="020B0606020202030204" pitchFamily="34" charset="0"/>
            </a:endParaRPr>
          </a:p>
          <a:p>
            <a:pPr algn="ctr" defTabSz="889000">
              <a:lnSpc>
                <a:spcPct val="80000"/>
              </a:lnSpc>
              <a:spcBef>
                <a:spcPct val="0"/>
              </a:spcBef>
            </a:pPr>
            <a:r>
              <a:rPr lang="ru-RU" sz="3600" b="1" dirty="0">
                <a:solidFill>
                  <a:schemeClr val="tx1"/>
                </a:solidFill>
                <a:latin typeface="Arial Narrow" panose="020B0606020202030204" pitchFamily="34" charset="0"/>
              </a:rPr>
              <a:t> </a:t>
            </a:r>
            <a:br>
              <a:rPr lang="ru-RU" sz="3600" b="1" dirty="0">
                <a:solidFill>
                  <a:schemeClr val="tx1"/>
                </a:solidFill>
                <a:latin typeface="Arial Narrow" panose="020B0606020202030204" pitchFamily="34" charset="0"/>
              </a:rPr>
            </a:br>
            <a:endParaRPr lang="ru-RU" sz="3600" b="1" dirty="0">
              <a:solidFill>
                <a:schemeClr val="tx1"/>
              </a:solidFill>
              <a:latin typeface="Arial Narrow" panose="020B0606020202030204" pitchFamily="34" charset="0"/>
            </a:endParaRPr>
          </a:p>
        </p:txBody>
      </p:sp>
      <p:sp>
        <p:nvSpPr>
          <p:cNvPr id="33" name="Прямоугольник 32"/>
          <p:cNvSpPr/>
          <p:nvPr/>
        </p:nvSpPr>
        <p:spPr>
          <a:xfrm>
            <a:off x="3718986" y="7418432"/>
            <a:ext cx="9969026" cy="68960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8000" tIns="72000" rIns="108000" bIns="72000" numCol="1" spcCol="1270" anchor="ctr" anchorCtr="0">
            <a:noAutofit/>
          </a:bodyPr>
          <a:lstStyle/>
          <a:p>
            <a:pPr marL="171450" lvl="1" indent="-171450" defTabSz="666750">
              <a:lnSpc>
                <a:spcPct val="90000"/>
              </a:lnSpc>
              <a:spcBef>
                <a:spcPct val="0"/>
              </a:spcBef>
              <a:buFont typeface="Wingdings" panose="05000000000000000000" pitchFamily="2" charset="2"/>
              <a:buChar char="§"/>
            </a:pPr>
            <a:r>
              <a:rPr lang="ru-RU" sz="1400" dirty="0">
                <a:latin typeface="Arial Narrow" panose="020B0606020202030204" pitchFamily="34" charset="0"/>
              </a:rPr>
              <a:t>при участии Корпорации МСП сформирован перечень из </a:t>
            </a:r>
            <a:r>
              <a:rPr lang="ru-RU" sz="1400" b="1" dirty="0">
                <a:solidFill>
                  <a:schemeClr val="accent5">
                    <a:lumMod val="75000"/>
                  </a:schemeClr>
                </a:solidFill>
                <a:latin typeface="Arial Narrow" panose="020B0606020202030204" pitchFamily="34" charset="0"/>
              </a:rPr>
              <a:t>90 заказчиков </a:t>
            </a:r>
            <a:r>
              <a:rPr lang="ru-RU" sz="1400" dirty="0">
                <a:latin typeface="Arial Narrow" panose="020B0606020202030204" pitchFamily="34" charset="0"/>
              </a:rPr>
              <a:t>регионального уровня в </a:t>
            </a:r>
            <a:r>
              <a:rPr lang="ru-RU" sz="1400" b="1" dirty="0">
                <a:solidFill>
                  <a:schemeClr val="accent5">
                    <a:lumMod val="75000"/>
                  </a:schemeClr>
                </a:solidFill>
                <a:latin typeface="Arial Narrow" panose="020B0606020202030204" pitchFamily="34" charset="0"/>
              </a:rPr>
              <a:t>38 регионах</a:t>
            </a:r>
            <a:r>
              <a:rPr lang="ru-RU" sz="1400" b="1" dirty="0">
                <a:solidFill>
                  <a:srgbClr val="0070C0"/>
                </a:solidFill>
                <a:latin typeface="Arial Narrow" panose="020B0606020202030204" pitchFamily="34" charset="0"/>
              </a:rPr>
              <a:t>;</a:t>
            </a:r>
          </a:p>
          <a:p>
            <a:pPr marL="171450" lvl="1" indent="-171450" algn="just" defTabSz="666750">
              <a:lnSpc>
                <a:spcPct val="90000"/>
              </a:lnSpc>
              <a:spcBef>
                <a:spcPct val="0"/>
              </a:spcBef>
              <a:buFont typeface="Wingdings" panose="05000000000000000000" pitchFamily="2" charset="2"/>
              <a:buChar char="§"/>
            </a:pPr>
            <a:r>
              <a:rPr lang="ru-RU" sz="1400" b="1" dirty="0">
                <a:solidFill>
                  <a:schemeClr val="accent5">
                    <a:lumMod val="75000"/>
                  </a:schemeClr>
                </a:solidFill>
                <a:latin typeface="Arial Narrow" panose="020B0606020202030204" pitchFamily="34" charset="0"/>
              </a:rPr>
              <a:t>ТОП-10 регионов – лидеров по объёму закупок у субъектов МСП (по местонахождению поставщиков) за 2016 год</a:t>
            </a:r>
            <a:r>
              <a:rPr lang="ru-RU" sz="1400" dirty="0">
                <a:latin typeface="Arial Narrow" panose="020B0606020202030204" pitchFamily="34" charset="0"/>
              </a:rPr>
              <a:t>: город Москва (673,6 млрд рублей), горд Санкт-Петербург (105,4 млрд рублей), Московская обл. (96,4 млрд рублей), Республика Башкортостан (80,6 млрд рублей), Свердловская обл. (53,4 млрд рублей), ХМАО (48,1 млрд рублей), Республика Татарстан (39,7 млрд рублей), Красноярский край (34,2 млрд рублей), Челябинская обл. (25,7 млрд рублей), Нижегородская обл. (25,6 млрд рублей).</a:t>
            </a:r>
            <a:endParaRPr lang="ru-RU" sz="1400" b="1" dirty="0">
              <a:latin typeface="Arial Narrow" panose="020B0606020202030204" pitchFamily="34" charset="0"/>
            </a:endParaRPr>
          </a:p>
          <a:p>
            <a:pPr marL="171450" lvl="1" indent="-171450" algn="just" defTabSz="666750">
              <a:lnSpc>
                <a:spcPct val="90000"/>
              </a:lnSpc>
              <a:spcBef>
                <a:spcPct val="0"/>
              </a:spcBef>
              <a:buFont typeface="Wingdings" panose="05000000000000000000" pitchFamily="2" charset="2"/>
              <a:buChar char="§"/>
            </a:pPr>
            <a:r>
              <a:rPr lang="ru-RU" sz="1400" dirty="0">
                <a:latin typeface="Arial Narrow" panose="020B0606020202030204" pitchFamily="34" charset="0"/>
              </a:rPr>
              <a:t> </a:t>
            </a:r>
            <a:endParaRPr lang="ru-RU" sz="1400" b="1" dirty="0">
              <a:latin typeface="Arial Narrow" panose="020B0606020202030204" pitchFamily="34" charset="0"/>
            </a:endParaRPr>
          </a:p>
        </p:txBody>
      </p:sp>
      <p:sp>
        <p:nvSpPr>
          <p:cNvPr id="7" name="Прямоугольник 6"/>
          <p:cNvSpPr/>
          <p:nvPr/>
        </p:nvSpPr>
        <p:spPr>
          <a:xfrm>
            <a:off x="3718986" y="6072525"/>
            <a:ext cx="9969026" cy="1114902"/>
          </a:xfrm>
          <a:prstGeom prst="rect">
            <a:avLst/>
          </a:prstGeom>
          <a:noFill/>
        </p:spPr>
        <p:txBody>
          <a:bodyPr wrap="square" lIns="108000" tIns="72000" rIns="108000" bIns="72000" anchor="ctr" anchorCtr="0">
            <a:spAutoFit/>
          </a:bodyPr>
          <a:lstStyle/>
          <a:p>
            <a:pPr marL="171450" lvl="1" indent="-171450" algn="just" defTabSz="800100">
              <a:lnSpc>
                <a:spcPct val="90000"/>
              </a:lnSpc>
              <a:spcBef>
                <a:spcPct val="0"/>
              </a:spcBef>
              <a:buFont typeface="Wingdings" panose="05000000000000000000" pitchFamily="2" charset="2"/>
              <a:buChar char="§"/>
            </a:pPr>
            <a:r>
              <a:rPr lang="ru-RU" sz="1400" b="1" dirty="0">
                <a:solidFill>
                  <a:schemeClr val="accent5">
                    <a:lumMod val="75000"/>
                  </a:schemeClr>
                </a:solidFill>
                <a:latin typeface="Arial Narrow" panose="020B0606020202030204" pitchFamily="34" charset="0"/>
              </a:rPr>
              <a:t>28 из 110 крупнейших заказчиков</a:t>
            </a:r>
            <a:r>
              <a:rPr lang="ru-RU" sz="1400" dirty="0">
                <a:solidFill>
                  <a:schemeClr val="accent5">
                    <a:lumMod val="75000"/>
                  </a:schemeClr>
                </a:solidFill>
                <a:latin typeface="Arial Narrow" panose="020B0606020202030204" pitchFamily="34" charset="0"/>
              </a:rPr>
              <a:t> </a:t>
            </a:r>
            <a:r>
              <a:rPr lang="ru-RU" sz="1400" dirty="0">
                <a:latin typeface="Arial Narrow" panose="020B0606020202030204" pitchFamily="34" charset="0"/>
              </a:rPr>
              <a:t>федерального уровня утвердили программы партнерства;</a:t>
            </a:r>
          </a:p>
          <a:p>
            <a:pPr marL="171450" lvl="1" indent="-171450" algn="just" defTabSz="666750">
              <a:lnSpc>
                <a:spcPct val="90000"/>
              </a:lnSpc>
              <a:spcBef>
                <a:spcPct val="0"/>
              </a:spcBef>
              <a:buFont typeface="Wingdings" panose="05000000000000000000" pitchFamily="2" charset="2"/>
              <a:buChar char="§"/>
            </a:pPr>
            <a:r>
              <a:rPr lang="ru-RU" sz="1400" dirty="0">
                <a:latin typeface="Arial Narrow" panose="020B0606020202030204" pitchFamily="34" charset="0"/>
              </a:rPr>
              <a:t>присоединилось к программам партнерства </a:t>
            </a:r>
            <a:r>
              <a:rPr lang="ru-RU" sz="1400" b="1" dirty="0">
                <a:solidFill>
                  <a:schemeClr val="accent5">
                    <a:lumMod val="75000"/>
                  </a:schemeClr>
                </a:solidFill>
                <a:latin typeface="Arial Narrow" panose="020B0606020202030204" pitchFamily="34" charset="0"/>
              </a:rPr>
              <a:t>1 056 субъектов МСП;</a:t>
            </a:r>
          </a:p>
          <a:p>
            <a:pPr marL="171450" lvl="1" indent="-171450" algn="just" defTabSz="666750">
              <a:lnSpc>
                <a:spcPct val="90000"/>
              </a:lnSpc>
              <a:spcBef>
                <a:spcPct val="0"/>
              </a:spcBef>
              <a:buFont typeface="Wingdings" panose="05000000000000000000" pitchFamily="2" charset="2"/>
              <a:buChar char="§"/>
            </a:pPr>
            <a:r>
              <a:rPr lang="ru-RU" sz="1400" dirty="0">
                <a:latin typeface="Arial Narrow" panose="020B0606020202030204" pitchFamily="34" charset="0"/>
              </a:rPr>
              <a:t>подписаны соглашения о взаимодействии с </a:t>
            </a:r>
            <a:r>
              <a:rPr lang="ru-RU" sz="1400" b="1" dirty="0">
                <a:solidFill>
                  <a:schemeClr val="accent5">
                    <a:lumMod val="75000"/>
                  </a:schemeClr>
                </a:solidFill>
                <a:latin typeface="Arial Narrow" panose="020B0606020202030204" pitchFamily="34" charset="0"/>
              </a:rPr>
              <a:t>40 крупнейшими заказчиками</a:t>
            </a:r>
            <a:r>
              <a:rPr lang="ru-RU" sz="1400" dirty="0">
                <a:solidFill>
                  <a:schemeClr val="accent5">
                    <a:lumMod val="75000"/>
                  </a:schemeClr>
                </a:solidFill>
                <a:latin typeface="Arial Narrow" panose="020B0606020202030204" pitchFamily="34" charset="0"/>
              </a:rPr>
              <a:t> </a:t>
            </a:r>
            <a:r>
              <a:rPr lang="ru-RU" sz="1400" i="1" dirty="0">
                <a:latin typeface="Arial Narrow" panose="020B0606020202030204" pitchFamily="34" charset="0"/>
              </a:rPr>
              <a:t>(ПАО «НК «Роснефть», ГК «</a:t>
            </a:r>
            <a:r>
              <a:rPr lang="ru-RU" sz="1400" i="1" dirty="0" err="1">
                <a:latin typeface="Arial Narrow" panose="020B0606020202030204" pitchFamily="34" charset="0"/>
              </a:rPr>
              <a:t>Ростех</a:t>
            </a:r>
            <a:r>
              <a:rPr lang="ru-RU" sz="1400" i="1" dirty="0">
                <a:latin typeface="Arial Narrow" panose="020B0606020202030204" pitchFamily="34" charset="0"/>
              </a:rPr>
              <a:t>»,  ОАО «РЖД»,              ГК «</a:t>
            </a:r>
            <a:r>
              <a:rPr lang="ru-RU" sz="1400" i="1" dirty="0" err="1">
                <a:latin typeface="Arial Narrow" panose="020B0606020202030204" pitchFamily="34" charset="0"/>
              </a:rPr>
              <a:t>Росатом</a:t>
            </a:r>
            <a:r>
              <a:rPr lang="ru-RU" sz="1400" i="1" dirty="0">
                <a:latin typeface="Arial Narrow" panose="020B0606020202030204" pitchFamily="34" charset="0"/>
              </a:rPr>
              <a:t>», ФГУП «Почта России», ПАО «Ростелеком», ПАО «</a:t>
            </a:r>
            <a:r>
              <a:rPr lang="ru-RU" sz="1400" i="1" dirty="0" err="1">
                <a:latin typeface="Arial Narrow" panose="020B0606020202030204" pitchFamily="34" charset="0"/>
              </a:rPr>
              <a:t>Россети</a:t>
            </a:r>
            <a:r>
              <a:rPr lang="ru-RU" sz="1400" i="1" dirty="0">
                <a:latin typeface="Arial Narrow" panose="020B0606020202030204" pitchFamily="34" charset="0"/>
              </a:rPr>
              <a:t>», АО «ТД РЖД», АО «УБТ-Уралвагонзавод», ПАО «МРСК Северо-Запада» и др.)</a:t>
            </a:r>
          </a:p>
        </p:txBody>
      </p:sp>
      <p:sp>
        <p:nvSpPr>
          <p:cNvPr id="42" name="Прямоугольник 41"/>
          <p:cNvSpPr/>
          <p:nvPr/>
        </p:nvSpPr>
        <p:spPr>
          <a:xfrm>
            <a:off x="6938010" y="3992477"/>
            <a:ext cx="1667454" cy="437043"/>
          </a:xfrm>
          <a:prstGeom prst="rect">
            <a:avLst/>
          </a:prstGeom>
        </p:spPr>
        <p:txBody>
          <a:bodyPr wrap="square">
            <a:spAutoFit/>
          </a:bodyPr>
          <a:lstStyle/>
          <a:p>
            <a:pPr algn="ctr" defTabSz="889000">
              <a:lnSpc>
                <a:spcPct val="80000"/>
              </a:lnSpc>
              <a:spcBef>
                <a:spcPct val="0"/>
              </a:spcBef>
            </a:pPr>
            <a:r>
              <a:rPr lang="ru-RU" sz="2800" b="1" dirty="0">
                <a:solidFill>
                  <a:srgbClr val="A2C9F4"/>
                </a:solidFill>
                <a:latin typeface="Arial Narrow" panose="020B0606020202030204" pitchFamily="34" charset="0"/>
              </a:rPr>
              <a:t>34,7%</a:t>
            </a:r>
          </a:p>
        </p:txBody>
      </p:sp>
      <p:sp>
        <p:nvSpPr>
          <p:cNvPr id="43" name="Прямоугольник 42"/>
          <p:cNvSpPr/>
          <p:nvPr/>
        </p:nvSpPr>
        <p:spPr>
          <a:xfrm>
            <a:off x="10928162" y="4307477"/>
            <a:ext cx="1757612" cy="781752"/>
          </a:xfrm>
          <a:prstGeom prst="rect">
            <a:avLst/>
          </a:prstGeom>
        </p:spPr>
        <p:txBody>
          <a:bodyPr wrap="square">
            <a:spAutoFit/>
          </a:bodyPr>
          <a:lstStyle/>
          <a:p>
            <a:pPr algn="ctr" defTabSz="889000">
              <a:lnSpc>
                <a:spcPct val="80000"/>
              </a:lnSpc>
              <a:spcBef>
                <a:spcPct val="0"/>
              </a:spcBef>
            </a:pPr>
            <a:r>
              <a:rPr lang="ru-RU" sz="2800" b="1" dirty="0">
                <a:solidFill>
                  <a:srgbClr val="A2C9F4"/>
                </a:solidFill>
                <a:latin typeface="Arial Narrow" panose="020B0606020202030204" pitchFamily="34" charset="0"/>
              </a:rPr>
              <a:t>121 510</a:t>
            </a:r>
          </a:p>
          <a:p>
            <a:pPr algn="ctr" defTabSz="889000">
              <a:lnSpc>
                <a:spcPct val="80000"/>
              </a:lnSpc>
              <a:spcBef>
                <a:spcPct val="0"/>
              </a:spcBef>
            </a:pPr>
            <a:r>
              <a:rPr lang="ru-RU" sz="2800" b="1" dirty="0">
                <a:solidFill>
                  <a:srgbClr val="A2C9F4"/>
                </a:solidFill>
                <a:latin typeface="Arial Narrow" panose="020B0606020202030204" pitchFamily="34" charset="0"/>
              </a:rPr>
              <a:t>позиций</a:t>
            </a:r>
          </a:p>
        </p:txBody>
      </p:sp>
      <p:sp>
        <p:nvSpPr>
          <p:cNvPr id="44" name="Прямоугольник 43"/>
          <p:cNvSpPr/>
          <p:nvPr/>
        </p:nvSpPr>
        <p:spPr>
          <a:xfrm>
            <a:off x="2020050" y="3704420"/>
            <a:ext cx="3090658" cy="437043"/>
          </a:xfrm>
          <a:prstGeom prst="rect">
            <a:avLst/>
          </a:prstGeom>
        </p:spPr>
        <p:txBody>
          <a:bodyPr wrap="square">
            <a:spAutoFit/>
          </a:bodyPr>
          <a:lstStyle/>
          <a:p>
            <a:pPr algn="ctr" defTabSz="889000">
              <a:lnSpc>
                <a:spcPct val="80000"/>
              </a:lnSpc>
              <a:spcBef>
                <a:spcPct val="0"/>
              </a:spcBef>
            </a:pPr>
            <a:r>
              <a:rPr lang="ru-RU" sz="2800" b="1" dirty="0">
                <a:solidFill>
                  <a:srgbClr val="A2C9F4"/>
                </a:solidFill>
                <a:latin typeface="Arial Narrow" panose="020B0606020202030204" pitchFamily="34" charset="0"/>
              </a:rPr>
              <a:t>634,3 млрд руб. </a:t>
            </a:r>
          </a:p>
        </p:txBody>
      </p:sp>
      <p:sp>
        <p:nvSpPr>
          <p:cNvPr id="45" name="Прямоугольник 44"/>
          <p:cNvSpPr/>
          <p:nvPr/>
        </p:nvSpPr>
        <p:spPr>
          <a:xfrm>
            <a:off x="2211042" y="4366784"/>
            <a:ext cx="2722476" cy="437043"/>
          </a:xfrm>
          <a:prstGeom prst="rect">
            <a:avLst/>
          </a:prstGeom>
        </p:spPr>
        <p:txBody>
          <a:bodyPr wrap="square">
            <a:spAutoFit/>
          </a:bodyPr>
          <a:lstStyle/>
          <a:p>
            <a:pPr algn="ctr" defTabSz="889000">
              <a:lnSpc>
                <a:spcPct val="80000"/>
              </a:lnSpc>
              <a:spcBef>
                <a:spcPct val="0"/>
              </a:spcBef>
            </a:pPr>
            <a:r>
              <a:rPr lang="ru-RU" sz="2800" b="1" dirty="0">
                <a:solidFill>
                  <a:srgbClr val="A2C9F4"/>
                </a:solidFill>
                <a:latin typeface="Arial Narrow" panose="020B0606020202030204" pitchFamily="34" charset="0"/>
              </a:rPr>
              <a:t>1,6 трлн руб. </a:t>
            </a:r>
          </a:p>
        </p:txBody>
      </p:sp>
      <p:grpSp>
        <p:nvGrpSpPr>
          <p:cNvPr id="36" name="Группа 35"/>
          <p:cNvGrpSpPr/>
          <p:nvPr/>
        </p:nvGrpSpPr>
        <p:grpSpPr>
          <a:xfrm>
            <a:off x="1676907" y="7167962"/>
            <a:ext cx="2107577" cy="955686"/>
            <a:chOff x="704615" y="8731785"/>
            <a:chExt cx="1548851" cy="630887"/>
          </a:xfrm>
        </p:grpSpPr>
        <p:sp>
          <p:nvSpPr>
            <p:cNvPr id="37" name="Pentagon 35"/>
            <p:cNvSpPr/>
            <p:nvPr/>
          </p:nvSpPr>
          <p:spPr>
            <a:xfrm>
              <a:off x="850532" y="8731785"/>
              <a:ext cx="1402934" cy="630883"/>
            </a:xfrm>
            <a:prstGeom prst="homePlate">
              <a:avLst>
                <a:gd name="adj" fmla="val 22714"/>
              </a:avLst>
            </a:prstGeom>
            <a:solidFill>
              <a:schemeClr val="accent2"/>
            </a:solidFill>
            <a:ln w="9525">
              <a:noFill/>
              <a:miter lim="800000"/>
              <a:headEnd/>
              <a:tailEnd/>
            </a:ln>
            <a:effectLst/>
          </p:spPr>
          <p:txBody>
            <a:bodyPr lIns="180000" tIns="35100" rIns="67500" bIns="35100" anchor="ctr"/>
            <a:lstStyle/>
            <a:p>
              <a:pPr algn="ctr" defTabSz="914400">
                <a:defRPr/>
              </a:pPr>
              <a:endParaRPr lang="ru-RU" sz="1200" b="1" kern="0" dirty="0">
                <a:solidFill>
                  <a:schemeClr val="bg1"/>
                </a:solidFill>
                <a:latin typeface="Arial Narrow" panose="020B0606020202030204" pitchFamily="34" charset="0"/>
              </a:endParaRPr>
            </a:p>
          </p:txBody>
        </p:sp>
        <p:sp>
          <p:nvSpPr>
            <p:cNvPr id="48" name="Pentagon 37"/>
            <p:cNvSpPr/>
            <p:nvPr/>
          </p:nvSpPr>
          <p:spPr>
            <a:xfrm>
              <a:off x="704615" y="8731789"/>
              <a:ext cx="1473848" cy="630883"/>
            </a:xfrm>
            <a:prstGeom prst="homePlate">
              <a:avLst>
                <a:gd name="adj" fmla="val 22714"/>
              </a:avLst>
            </a:prstGeom>
            <a:solidFill>
              <a:schemeClr val="accent1">
                <a:lumMod val="60000"/>
                <a:lumOff val="40000"/>
              </a:schemeClr>
            </a:solidFill>
            <a:ln w="9525">
              <a:noFill/>
              <a:miter lim="800000"/>
              <a:headEnd/>
              <a:tailEnd/>
            </a:ln>
            <a:effectLst/>
          </p:spPr>
          <p:txBody>
            <a:bodyPr lIns="180000" tIns="35100" rIns="67500" bIns="35100" anchor="ctr"/>
            <a:lstStyle/>
            <a:p>
              <a:pPr defTabSz="914400">
                <a:defRPr/>
              </a:pPr>
              <a:r>
                <a:rPr lang="ru-RU" b="1" kern="0" dirty="0">
                  <a:latin typeface="Arial Narrow" panose="020B0606020202030204" pitchFamily="34" charset="0"/>
                </a:rPr>
                <a:t>Взаимодействие </a:t>
              </a:r>
            </a:p>
            <a:p>
              <a:pPr defTabSz="914400">
                <a:defRPr/>
              </a:pPr>
              <a:r>
                <a:rPr lang="ru-RU" b="1" kern="0" dirty="0">
                  <a:latin typeface="Arial Narrow" panose="020B0606020202030204" pitchFamily="34" charset="0"/>
                </a:rPr>
                <a:t>с регионами</a:t>
              </a:r>
            </a:p>
          </p:txBody>
        </p:sp>
      </p:grpSp>
      <p:grpSp>
        <p:nvGrpSpPr>
          <p:cNvPr id="49" name="Группа 48"/>
          <p:cNvGrpSpPr/>
          <p:nvPr/>
        </p:nvGrpSpPr>
        <p:grpSpPr>
          <a:xfrm>
            <a:off x="1676910" y="6110401"/>
            <a:ext cx="2128123" cy="1021481"/>
            <a:chOff x="704616" y="8731786"/>
            <a:chExt cx="1548850" cy="547385"/>
          </a:xfrm>
        </p:grpSpPr>
        <p:sp>
          <p:nvSpPr>
            <p:cNvPr id="50" name="Pentagon 35"/>
            <p:cNvSpPr/>
            <p:nvPr/>
          </p:nvSpPr>
          <p:spPr>
            <a:xfrm>
              <a:off x="850532" y="8731786"/>
              <a:ext cx="1402934" cy="547385"/>
            </a:xfrm>
            <a:prstGeom prst="homePlate">
              <a:avLst>
                <a:gd name="adj" fmla="val 22714"/>
              </a:avLst>
            </a:prstGeom>
            <a:solidFill>
              <a:schemeClr val="accent2"/>
            </a:solidFill>
            <a:ln w="9525">
              <a:noFill/>
              <a:miter lim="800000"/>
              <a:headEnd/>
              <a:tailEnd/>
            </a:ln>
            <a:effectLst/>
          </p:spPr>
          <p:txBody>
            <a:bodyPr lIns="180000" tIns="35100" rIns="67500" bIns="35100" anchor="ctr"/>
            <a:lstStyle/>
            <a:p>
              <a:pPr algn="ctr" defTabSz="914400">
                <a:defRPr/>
              </a:pPr>
              <a:endParaRPr lang="ru-RU" sz="1200" b="1" kern="0" dirty="0">
                <a:solidFill>
                  <a:schemeClr val="bg1"/>
                </a:solidFill>
                <a:latin typeface="Arial Narrow" panose="020B0606020202030204" pitchFamily="34" charset="0"/>
              </a:endParaRPr>
            </a:p>
          </p:txBody>
        </p:sp>
        <p:sp>
          <p:nvSpPr>
            <p:cNvPr id="51" name="Pentagon 37"/>
            <p:cNvSpPr/>
            <p:nvPr/>
          </p:nvSpPr>
          <p:spPr>
            <a:xfrm>
              <a:off x="704616" y="8731786"/>
              <a:ext cx="1474075" cy="547385"/>
            </a:xfrm>
            <a:prstGeom prst="homePlate">
              <a:avLst>
                <a:gd name="adj" fmla="val 22714"/>
              </a:avLst>
            </a:prstGeom>
            <a:solidFill>
              <a:schemeClr val="accent1">
                <a:lumMod val="60000"/>
                <a:lumOff val="40000"/>
              </a:schemeClr>
            </a:solidFill>
            <a:ln w="9525">
              <a:noFill/>
              <a:miter lim="800000"/>
              <a:headEnd/>
              <a:tailEnd/>
            </a:ln>
            <a:effectLst/>
          </p:spPr>
          <p:txBody>
            <a:bodyPr lIns="180000" tIns="35100" rIns="67500" bIns="35100" anchor="ctr"/>
            <a:lstStyle/>
            <a:p>
              <a:pPr defTabSz="914400">
                <a:defRPr/>
              </a:pPr>
              <a:r>
                <a:rPr lang="ru-RU" b="1" kern="0" dirty="0">
                  <a:latin typeface="Arial Narrow" panose="020B0606020202030204" pitchFamily="34" charset="0"/>
                </a:rPr>
                <a:t>Взаимодействие </a:t>
              </a:r>
            </a:p>
            <a:p>
              <a:pPr defTabSz="914400">
                <a:defRPr/>
              </a:pPr>
              <a:r>
                <a:rPr lang="ru-RU" b="1" kern="0" dirty="0">
                  <a:latin typeface="Arial Narrow" panose="020B0606020202030204" pitchFamily="34" charset="0"/>
                </a:rPr>
                <a:t>с заказчиками</a:t>
              </a:r>
            </a:p>
          </p:txBody>
        </p:sp>
      </p:grpSp>
      <p:cxnSp>
        <p:nvCxnSpPr>
          <p:cNvPr id="52" name="Прямая соединительная линия 51"/>
          <p:cNvCxnSpPr/>
          <p:nvPr/>
        </p:nvCxnSpPr>
        <p:spPr>
          <a:xfrm>
            <a:off x="4849386" y="2622924"/>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6048487" y="2700719"/>
            <a:ext cx="2825018" cy="1003352"/>
          </a:xfrm>
          <a:prstGeom prst="rect">
            <a:avLst/>
          </a:prstGeom>
        </p:spPr>
        <p:txBody>
          <a:bodyPr wrap="square">
            <a:spAutoFit/>
          </a:bodyPr>
          <a:lstStyle/>
          <a:p>
            <a:pPr algn="ctr" defTabSz="889000">
              <a:spcBef>
                <a:spcPct val="0"/>
              </a:spcBef>
            </a:pPr>
            <a:r>
              <a:rPr lang="ru-RU" sz="1600" b="1" dirty="0">
                <a:solidFill>
                  <a:schemeClr val="accent1">
                    <a:lumMod val="50000"/>
                  </a:schemeClr>
                </a:solidFill>
                <a:latin typeface="Arial Narrow" panose="020B0606020202030204" pitchFamily="34" charset="0"/>
              </a:rPr>
              <a:t>СРЕДНЯЯ ДОЛЯ</a:t>
            </a:r>
          </a:p>
          <a:p>
            <a:pPr algn="ctr" defTabSz="889000">
              <a:lnSpc>
                <a:spcPct val="90000"/>
              </a:lnSpc>
              <a:spcBef>
                <a:spcPct val="0"/>
              </a:spcBef>
            </a:pPr>
            <a:r>
              <a:rPr lang="ru-RU" sz="1600" b="1" dirty="0">
                <a:solidFill>
                  <a:schemeClr val="accent1">
                    <a:lumMod val="50000"/>
                  </a:schemeClr>
                </a:solidFill>
                <a:latin typeface="Arial Narrow" panose="020B0606020202030204" pitchFamily="34" charset="0"/>
              </a:rPr>
              <a:t>планируемых прямых закупок </a:t>
            </a:r>
            <a:r>
              <a:rPr lang="ru-RU" sz="1600" b="1" i="1" dirty="0">
                <a:solidFill>
                  <a:schemeClr val="accent1">
                    <a:lumMod val="50000"/>
                  </a:schemeClr>
                </a:solidFill>
                <a:latin typeface="Arial Narrow" panose="020B0606020202030204" pitchFamily="34" charset="0"/>
              </a:rPr>
              <a:t>(«</a:t>
            </a:r>
            <a:r>
              <a:rPr lang="ru-RU" sz="1600" b="1" i="1" dirty="0" err="1">
                <a:solidFill>
                  <a:schemeClr val="accent1">
                    <a:lumMod val="50000"/>
                  </a:schemeClr>
                </a:solidFill>
                <a:latin typeface="Arial Narrow" panose="020B0606020202030204" pitchFamily="34" charset="0"/>
              </a:rPr>
              <a:t>спецторги</a:t>
            </a:r>
            <a:r>
              <a:rPr lang="ru-RU" sz="1600" b="1" i="1" dirty="0">
                <a:solidFill>
                  <a:schemeClr val="accent1">
                    <a:lumMod val="50000"/>
                  </a:schemeClr>
                </a:solidFill>
                <a:latin typeface="Arial Narrow" panose="020B0606020202030204" pitchFamily="34" charset="0"/>
              </a:rPr>
              <a:t>», квота 10%)</a:t>
            </a:r>
          </a:p>
          <a:p>
            <a:pPr algn="ctr" defTabSz="889000">
              <a:lnSpc>
                <a:spcPct val="90000"/>
              </a:lnSpc>
              <a:spcBef>
                <a:spcPct val="0"/>
              </a:spcBef>
            </a:pPr>
            <a:endParaRPr lang="ru-RU" sz="1600" b="1" dirty="0">
              <a:solidFill>
                <a:schemeClr val="accent1">
                  <a:lumMod val="50000"/>
                </a:schemeClr>
              </a:solidFill>
              <a:latin typeface="Arial Narrow" panose="020B0606020202030204" pitchFamily="34" charset="0"/>
            </a:endParaRPr>
          </a:p>
        </p:txBody>
      </p:sp>
      <p:sp>
        <p:nvSpPr>
          <p:cNvPr id="8" name="Прямоугольник 7"/>
          <p:cNvSpPr/>
          <p:nvPr/>
        </p:nvSpPr>
        <p:spPr>
          <a:xfrm>
            <a:off x="8659102" y="2792518"/>
            <a:ext cx="6299200" cy="584775"/>
          </a:xfrm>
          <a:prstGeom prst="rect">
            <a:avLst/>
          </a:prstGeom>
        </p:spPr>
        <p:txBody>
          <a:bodyPr>
            <a:spAutoFit/>
          </a:bodyPr>
          <a:lstStyle/>
          <a:p>
            <a:pPr algn="ctr" defTabSz="889000">
              <a:spcBef>
                <a:spcPct val="0"/>
              </a:spcBef>
            </a:pPr>
            <a:r>
              <a:rPr lang="ru-RU" sz="1600" b="1" dirty="0">
                <a:solidFill>
                  <a:schemeClr val="accent1">
                    <a:lumMod val="50000"/>
                  </a:schemeClr>
                </a:solidFill>
                <a:latin typeface="Arial Narrow" panose="020B0606020202030204" pitchFamily="34" charset="0"/>
              </a:rPr>
              <a:t>НОМЕНКЛАТУРА</a:t>
            </a:r>
          </a:p>
          <a:p>
            <a:pPr algn="ctr" defTabSz="889000">
              <a:spcBef>
                <a:spcPct val="0"/>
              </a:spcBef>
            </a:pPr>
            <a:r>
              <a:rPr lang="ru-RU" sz="1600" b="1" dirty="0">
                <a:solidFill>
                  <a:schemeClr val="accent1">
                    <a:lumMod val="50000"/>
                  </a:schemeClr>
                </a:solidFill>
                <a:latin typeface="Arial Narrow" panose="020B0606020202030204" pitchFamily="34" charset="0"/>
              </a:rPr>
              <a:t>закупок у субъектов МСП </a:t>
            </a:r>
          </a:p>
        </p:txBody>
      </p:sp>
      <p:sp>
        <p:nvSpPr>
          <p:cNvPr id="9" name="Прямоугольник 8"/>
          <p:cNvSpPr/>
          <p:nvPr/>
        </p:nvSpPr>
        <p:spPr>
          <a:xfrm>
            <a:off x="2645128" y="2819175"/>
            <a:ext cx="1596912" cy="584775"/>
          </a:xfrm>
          <a:prstGeom prst="rect">
            <a:avLst/>
          </a:prstGeom>
        </p:spPr>
        <p:txBody>
          <a:bodyPr wrap="none">
            <a:spAutoFit/>
          </a:bodyPr>
          <a:lstStyle/>
          <a:p>
            <a:pPr algn="ctr" defTabSz="889000">
              <a:spcBef>
                <a:spcPct val="0"/>
              </a:spcBef>
            </a:pPr>
            <a:r>
              <a:rPr lang="ru-RU" sz="1600" b="1" dirty="0">
                <a:solidFill>
                  <a:schemeClr val="accent1">
                    <a:lumMod val="50000"/>
                  </a:schemeClr>
                </a:solidFill>
                <a:latin typeface="Arial Narrow" panose="020B0606020202030204" pitchFamily="34" charset="0"/>
              </a:rPr>
              <a:t>ОБЩИЙ ОБЪЕМ </a:t>
            </a:r>
          </a:p>
          <a:p>
            <a:pPr algn="ctr" defTabSz="889000">
              <a:spcBef>
                <a:spcPct val="0"/>
              </a:spcBef>
            </a:pPr>
            <a:r>
              <a:rPr lang="ru-RU" sz="1600" b="1" dirty="0">
                <a:solidFill>
                  <a:schemeClr val="accent1">
                    <a:lumMod val="50000"/>
                  </a:schemeClr>
                </a:solidFill>
                <a:latin typeface="Arial Narrow" panose="020B0606020202030204" pitchFamily="34" charset="0"/>
              </a:rPr>
              <a:t>ДОГОВОРОВ*</a:t>
            </a:r>
          </a:p>
        </p:txBody>
      </p:sp>
      <p:pic>
        <p:nvPicPr>
          <p:cNvPr id="55" name="Рисунок 54"/>
          <p:cNvPicPr>
            <a:picLocks noChangeAspect="1"/>
          </p:cNvPicPr>
          <p:nvPr/>
        </p:nvPicPr>
        <p:blipFill>
          <a:blip r:embed="rId4"/>
          <a:stretch>
            <a:fillRect/>
          </a:stretch>
        </p:blipFill>
        <p:spPr>
          <a:xfrm>
            <a:off x="12159610" y="50340"/>
            <a:ext cx="1525280" cy="790590"/>
          </a:xfrm>
          <a:prstGeom prst="rect">
            <a:avLst/>
          </a:prstGeom>
        </p:spPr>
      </p:pic>
      <p:sp>
        <p:nvSpPr>
          <p:cNvPr id="41" name="Прямоугольник 40"/>
          <p:cNvSpPr/>
          <p:nvPr/>
        </p:nvSpPr>
        <p:spPr>
          <a:xfrm>
            <a:off x="1918823" y="4816140"/>
            <a:ext cx="3328771" cy="954107"/>
          </a:xfrm>
          <a:prstGeom prst="rect">
            <a:avLst/>
          </a:prstGeom>
        </p:spPr>
        <p:txBody>
          <a:bodyPr wrap="square">
            <a:spAutoFit/>
          </a:bodyPr>
          <a:lstStyle/>
          <a:p>
            <a:pPr algn="ctr" defTabSz="889000">
              <a:spcBef>
                <a:spcPct val="0"/>
              </a:spcBef>
            </a:pPr>
            <a:r>
              <a:rPr lang="ru-RU" sz="1400" i="1" dirty="0">
                <a:solidFill>
                  <a:schemeClr val="bg1"/>
                </a:solidFill>
                <a:latin typeface="Arial Narrow" panose="020B0606020202030204" pitchFamily="34" charset="0"/>
              </a:rPr>
              <a:t>* - всеми способами, квота 18%, </a:t>
            </a:r>
          </a:p>
          <a:p>
            <a:pPr algn="ctr" defTabSz="889000">
              <a:spcBef>
                <a:spcPct val="0"/>
              </a:spcBef>
            </a:pPr>
            <a:r>
              <a:rPr lang="ru-RU" sz="1400" i="1" dirty="0">
                <a:solidFill>
                  <a:schemeClr val="bg1"/>
                </a:solidFill>
                <a:latin typeface="Arial Narrow" panose="020B0606020202030204" pitchFamily="34" charset="0"/>
              </a:rPr>
              <a:t>по состоянию на 13.06.2017, на основании данных реестра договоров и Единого реестра субъектов МСП</a:t>
            </a:r>
          </a:p>
        </p:txBody>
      </p:sp>
      <p:sp>
        <p:nvSpPr>
          <p:cNvPr id="3" name="Номер слайда 2"/>
          <p:cNvSpPr>
            <a:spLocks noGrp="1"/>
          </p:cNvSpPr>
          <p:nvPr>
            <p:ph type="sldNum" sz="quarter" idx="12"/>
          </p:nvPr>
        </p:nvSpPr>
        <p:spPr>
          <a:xfrm>
            <a:off x="13102484" y="8385397"/>
            <a:ext cx="582406" cy="45719"/>
          </a:xfrm>
        </p:spPr>
        <p:txBody>
          <a:bodyPr/>
          <a:lstStyle/>
          <a:p>
            <a:fld id="{9005E221-E10C-40C7-8143-48F6241B2838}" type="slidenum">
              <a:rPr lang="ru-RU" smtClean="0"/>
              <a:pPr/>
              <a:t>3</a:t>
            </a:fld>
            <a:endParaRPr lang="ru-RU" dirty="0"/>
          </a:p>
        </p:txBody>
      </p:sp>
    </p:spTree>
    <p:extLst>
      <p:ext uri="{BB962C8B-B14F-4D97-AF65-F5344CB8AC3E}">
        <p14:creationId xmlns:p14="http://schemas.microsoft.com/office/powerpoint/2010/main" val="1290038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Прямая соединительная линия 16"/>
          <p:cNvCxnSpPr/>
          <p:nvPr/>
        </p:nvCxnSpPr>
        <p:spPr>
          <a:xfrm>
            <a:off x="1624901" y="7105543"/>
            <a:ext cx="1207443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1" name="Номер слайда 4"/>
          <p:cNvSpPr>
            <a:spLocks noGrp="1"/>
          </p:cNvSpPr>
          <p:nvPr>
            <p:ph type="sldNum" sz="quarter" idx="12"/>
          </p:nvPr>
        </p:nvSpPr>
        <p:spPr>
          <a:xfrm>
            <a:off x="1548606" y="7939423"/>
            <a:ext cx="12360178" cy="460041"/>
          </a:xfrm>
        </p:spPr>
        <p:txBody>
          <a:bodyPr/>
          <a:lstStyle/>
          <a:p>
            <a:pPr algn="l"/>
            <a:r>
              <a:rPr lang="ru-RU" sz="1000" b="1" i="1" dirty="0">
                <a:solidFill>
                  <a:schemeClr val="bg2">
                    <a:lumMod val="50000"/>
                  </a:schemeClr>
                </a:solidFill>
                <a:latin typeface="Arial Narrow" panose="020B0606020202030204" pitchFamily="34" charset="0"/>
                <a:cs typeface="Times New Roman" panose="02020603050405020304" pitchFamily="18" charset="0"/>
              </a:rPr>
              <a:t>* - проведена совместно с международной информационной группой «Интерфакс», декабрь 2016 г. </a:t>
            </a:r>
            <a:endParaRPr lang="ru-RU" sz="1000" dirty="0">
              <a:solidFill>
                <a:schemeClr val="bg2">
                  <a:lumMod val="50000"/>
                </a:schemeClr>
              </a:solidFill>
              <a:latin typeface="Arial Narrow" panose="020B0606020202030204" pitchFamily="34" charset="0"/>
            </a:endParaRPr>
          </a:p>
          <a:p>
            <a:pPr algn="l"/>
            <a:r>
              <a:rPr lang="ru-RU" sz="1000" b="1" i="1" dirty="0">
                <a:solidFill>
                  <a:schemeClr val="bg2">
                    <a:lumMod val="50000"/>
                  </a:schemeClr>
                </a:solidFill>
                <a:latin typeface="Arial Narrow" panose="020B0606020202030204" pitchFamily="34" charset="0"/>
              </a:rPr>
              <a:t>** - данные Счетной палаты Российской Федерации по итогам 2015 г. и данные Минэкономразвития России по итогам первого полугодия 2016 г.</a:t>
            </a:r>
            <a:endParaRPr lang="ru-RU" sz="1000" dirty="0">
              <a:solidFill>
                <a:schemeClr val="bg2">
                  <a:lumMod val="50000"/>
                </a:schemeClr>
              </a:solidFill>
              <a:latin typeface="Arial Narrow" panose="020B0606020202030204" pitchFamily="34" charset="0"/>
            </a:endParaRPr>
          </a:p>
        </p:txBody>
      </p:sp>
      <p:sp>
        <p:nvSpPr>
          <p:cNvPr id="9" name="Прямоугольник 8"/>
          <p:cNvSpPr/>
          <p:nvPr/>
        </p:nvSpPr>
        <p:spPr>
          <a:xfrm>
            <a:off x="5230713" y="25446"/>
            <a:ext cx="7236718" cy="734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ru-RU" sz="2000" b="1" dirty="0">
                <a:solidFill>
                  <a:schemeClr val="accent5">
                    <a:lumMod val="75000"/>
                  </a:schemeClr>
                </a:solidFill>
                <a:latin typeface="Arial Narrow" panose="020B0606020202030204" pitchFamily="34" charset="0"/>
                <a:cs typeface="Times New Roman" panose="02020603050405020304" pitchFamily="18" charset="0"/>
              </a:rPr>
              <a:t>Оценка качества закупок </a:t>
            </a:r>
          </a:p>
          <a:p>
            <a:pPr lvl="0">
              <a:defRPr/>
            </a:pPr>
            <a:r>
              <a:rPr lang="ru-RU" sz="2000" b="1" dirty="0">
                <a:solidFill>
                  <a:schemeClr val="accent5">
                    <a:lumMod val="75000"/>
                  </a:schemeClr>
                </a:solidFill>
                <a:latin typeface="Arial Narrow" panose="020B0606020202030204" pitchFamily="34" charset="0"/>
                <a:cs typeface="Times New Roman" panose="02020603050405020304" pitchFamily="18" charset="0"/>
              </a:rPr>
              <a:t>крупнейших заказчиков у субъектов МСП*</a:t>
            </a: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249" y="-38838"/>
            <a:ext cx="2163618" cy="984251"/>
          </a:xfrm>
          <a:prstGeom prst="rect">
            <a:avLst/>
          </a:prstGeom>
        </p:spPr>
      </p:pic>
      <p:sp>
        <p:nvSpPr>
          <p:cNvPr id="43" name="Скругленный прямоугольник 42"/>
          <p:cNvSpPr/>
          <p:nvPr/>
        </p:nvSpPr>
        <p:spPr>
          <a:xfrm>
            <a:off x="1662907" y="4245307"/>
            <a:ext cx="392182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4" name="Скругленный прямоугольник 4"/>
          <p:cNvSpPr/>
          <p:nvPr/>
        </p:nvSpPr>
        <p:spPr>
          <a:xfrm>
            <a:off x="1720107" y="3991510"/>
            <a:ext cx="3807423" cy="189163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ru-RU" sz="2800" b="1" dirty="0">
                <a:solidFill>
                  <a:schemeClr val="accent2"/>
                </a:solidFill>
                <a:latin typeface="Arial Narrow" panose="020B0606020202030204" pitchFamily="34" charset="0"/>
              </a:rPr>
              <a:t>Уровень конкуренции</a:t>
            </a:r>
          </a:p>
          <a:p>
            <a:pPr algn="ctr" defTabSz="1244600">
              <a:lnSpc>
                <a:spcPct val="90000"/>
              </a:lnSpc>
              <a:spcBef>
                <a:spcPct val="0"/>
              </a:spcBef>
              <a:spcAft>
                <a:spcPct val="35000"/>
              </a:spcAft>
            </a:pPr>
            <a:r>
              <a:rPr lang="ru-RU" sz="1400" b="1" i="1" dirty="0">
                <a:latin typeface="Arial Narrow" panose="020B0606020202030204" pitchFamily="34" charset="0"/>
              </a:rPr>
              <a:t>(среднее количество заявок, поданных </a:t>
            </a:r>
          </a:p>
          <a:p>
            <a:pPr algn="ctr" defTabSz="1244600">
              <a:lnSpc>
                <a:spcPct val="90000"/>
              </a:lnSpc>
              <a:spcBef>
                <a:spcPct val="0"/>
              </a:spcBef>
              <a:spcAft>
                <a:spcPct val="35000"/>
              </a:spcAft>
            </a:pPr>
            <a:r>
              <a:rPr lang="ru-RU" sz="1400" b="1" i="1" dirty="0">
                <a:latin typeface="Arial Narrow" panose="020B0606020202030204" pitchFamily="34" charset="0"/>
              </a:rPr>
              <a:t>на участие в закупках)</a:t>
            </a:r>
          </a:p>
        </p:txBody>
      </p:sp>
      <p:grpSp>
        <p:nvGrpSpPr>
          <p:cNvPr id="16" name="Группа 15"/>
          <p:cNvGrpSpPr/>
          <p:nvPr/>
        </p:nvGrpSpPr>
        <p:grpSpPr>
          <a:xfrm>
            <a:off x="1638747" y="5632673"/>
            <a:ext cx="2102900" cy="1597573"/>
            <a:chOff x="58484" y="1654390"/>
            <a:chExt cx="2382876" cy="3870552"/>
          </a:xfrm>
          <a:solidFill>
            <a:schemeClr val="accent1">
              <a:lumMod val="20000"/>
              <a:lumOff val="80000"/>
            </a:schemeClr>
          </a:solidFill>
        </p:grpSpPr>
        <p:sp>
          <p:nvSpPr>
            <p:cNvPr id="41" name="Скругленный прямоугольник 40"/>
            <p:cNvSpPr/>
            <p:nvPr/>
          </p:nvSpPr>
          <p:spPr>
            <a:xfrm>
              <a:off x="186513" y="1723665"/>
              <a:ext cx="2107045" cy="3801277"/>
            </a:xfrm>
            <a:prstGeom prst="roundRect">
              <a:avLst>
                <a:gd name="adj" fmla="val 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2" name="Скругленный прямоугольник 6"/>
            <p:cNvSpPr/>
            <p:nvPr/>
          </p:nvSpPr>
          <p:spPr>
            <a:xfrm>
              <a:off x="58484" y="1654390"/>
              <a:ext cx="2382876" cy="367785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r>
                <a:rPr lang="ru-RU" b="1" dirty="0">
                  <a:solidFill>
                    <a:schemeClr val="tx1"/>
                  </a:solidFill>
                  <a:latin typeface="Arial Narrow" panose="020B0606020202030204" pitchFamily="34" charset="0"/>
                </a:rPr>
                <a:t>Закупки </a:t>
              </a:r>
            </a:p>
            <a:p>
              <a:pPr algn="ctr" defTabSz="800100"/>
              <a:r>
                <a:rPr lang="ru-RU" b="1" dirty="0">
                  <a:solidFill>
                    <a:schemeClr val="tx1"/>
                  </a:solidFill>
                  <a:latin typeface="Arial Narrow" panose="020B0606020202030204" pitchFamily="34" charset="0"/>
                </a:rPr>
                <a:t>у субъектов МСП</a:t>
              </a:r>
            </a:p>
            <a:p>
              <a:pPr algn="ctr" defTabSz="800100">
                <a:spcBef>
                  <a:spcPts val="600"/>
                </a:spcBef>
              </a:pPr>
              <a:r>
                <a:rPr lang="ru-RU" dirty="0">
                  <a:solidFill>
                    <a:srgbClr val="0070C0"/>
                  </a:solidFill>
                  <a:latin typeface="Arial Narrow" panose="020B0606020202030204" pitchFamily="34" charset="0"/>
                </a:rPr>
                <a:t> </a:t>
              </a:r>
              <a:r>
                <a:rPr lang="ru-RU" sz="2400" b="1" dirty="0">
                  <a:solidFill>
                    <a:schemeClr val="accent1">
                      <a:lumMod val="50000"/>
                    </a:schemeClr>
                  </a:solidFill>
                  <a:latin typeface="Arial Narrow" panose="020B0606020202030204" pitchFamily="34" charset="0"/>
                </a:rPr>
                <a:t>2,9</a:t>
              </a:r>
            </a:p>
          </p:txBody>
        </p:sp>
      </p:grpSp>
      <p:sp>
        <p:nvSpPr>
          <p:cNvPr id="39" name="Скругленный прямоугольник 38"/>
          <p:cNvSpPr/>
          <p:nvPr/>
        </p:nvSpPr>
        <p:spPr>
          <a:xfrm>
            <a:off x="3630981" y="5865956"/>
            <a:ext cx="1858448" cy="1502244"/>
          </a:xfrm>
          <a:prstGeom prst="roundRect">
            <a:avLst>
              <a:gd name="adj" fmla="val 0"/>
            </a:avLst>
          </a:prstGeom>
          <a:solidFill>
            <a:schemeClr val="accent3">
              <a:lumMod val="20000"/>
              <a:lumOff val="8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40" name="Скругленный прямоугольник 8"/>
          <p:cNvSpPr/>
          <p:nvPr/>
        </p:nvSpPr>
        <p:spPr>
          <a:xfrm>
            <a:off x="3685413" y="6117841"/>
            <a:ext cx="1749584" cy="10269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pPr>
            <a:r>
              <a:rPr lang="ru-RU" dirty="0">
                <a:solidFill>
                  <a:schemeClr val="tx1"/>
                </a:solidFill>
                <a:latin typeface="Arial Narrow" panose="020B0606020202030204" pitchFamily="34" charset="0"/>
              </a:rPr>
              <a:t>Общая практика  </a:t>
            </a:r>
          </a:p>
          <a:p>
            <a:pPr algn="ctr" defTabSz="800100">
              <a:lnSpc>
                <a:spcPct val="90000"/>
              </a:lnSpc>
              <a:spcBef>
                <a:spcPct val="0"/>
              </a:spcBef>
            </a:pPr>
            <a:r>
              <a:rPr lang="ru-RU" b="1" dirty="0">
                <a:solidFill>
                  <a:schemeClr val="tx1"/>
                </a:solidFill>
                <a:latin typeface="Arial Narrow" panose="020B0606020202030204" pitchFamily="34" charset="0"/>
              </a:rPr>
              <a:t>по Закону </a:t>
            </a:r>
          </a:p>
          <a:p>
            <a:pPr algn="ctr" defTabSz="800100">
              <a:lnSpc>
                <a:spcPct val="90000"/>
              </a:lnSpc>
              <a:spcBef>
                <a:spcPct val="0"/>
              </a:spcBef>
            </a:pPr>
            <a:r>
              <a:rPr lang="ru-RU" b="1" dirty="0">
                <a:solidFill>
                  <a:schemeClr val="tx1"/>
                </a:solidFill>
                <a:latin typeface="Arial Narrow" panose="020B0606020202030204" pitchFamily="34" charset="0"/>
              </a:rPr>
              <a:t>№223-ФЗ** </a:t>
            </a:r>
            <a:r>
              <a:rPr lang="ru-RU" dirty="0">
                <a:solidFill>
                  <a:schemeClr val="tx1"/>
                </a:solidFill>
                <a:latin typeface="Arial Narrow" panose="020B0606020202030204" pitchFamily="34" charset="0"/>
              </a:rPr>
              <a:t> </a:t>
            </a:r>
          </a:p>
          <a:p>
            <a:pPr algn="ctr" defTabSz="800100">
              <a:lnSpc>
                <a:spcPct val="90000"/>
              </a:lnSpc>
              <a:spcBef>
                <a:spcPct val="0"/>
              </a:spcBef>
              <a:spcAft>
                <a:spcPct val="35000"/>
              </a:spcAft>
            </a:pPr>
            <a:r>
              <a:rPr lang="ru-RU" sz="2400" b="1" dirty="0">
                <a:solidFill>
                  <a:schemeClr val="accent1">
                    <a:lumMod val="50000"/>
                  </a:schemeClr>
                </a:solidFill>
                <a:latin typeface="Arial Narrow" panose="020B0606020202030204" pitchFamily="34" charset="0"/>
              </a:rPr>
              <a:t>1,69</a:t>
            </a:r>
          </a:p>
        </p:txBody>
      </p:sp>
      <p:sp>
        <p:nvSpPr>
          <p:cNvPr id="37" name="Скругленный прямоугольник 36"/>
          <p:cNvSpPr/>
          <p:nvPr/>
        </p:nvSpPr>
        <p:spPr>
          <a:xfrm>
            <a:off x="5706976" y="4240829"/>
            <a:ext cx="392420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8" name="Скругленный прямоугольник 10"/>
          <p:cNvSpPr/>
          <p:nvPr/>
        </p:nvSpPr>
        <p:spPr>
          <a:xfrm>
            <a:off x="6028350" y="4055010"/>
            <a:ext cx="3355233" cy="18916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ru-RU" sz="2800" b="1" dirty="0">
                <a:solidFill>
                  <a:schemeClr val="accent2"/>
                </a:solidFill>
                <a:latin typeface="Arial Narrow" panose="020B0606020202030204" pitchFamily="34" charset="0"/>
              </a:rPr>
              <a:t>Экономия</a:t>
            </a:r>
          </a:p>
          <a:p>
            <a:pPr algn="ctr" defTabSz="1244600">
              <a:lnSpc>
                <a:spcPct val="90000"/>
              </a:lnSpc>
              <a:spcBef>
                <a:spcPct val="0"/>
              </a:spcBef>
              <a:spcAft>
                <a:spcPct val="35000"/>
              </a:spcAft>
            </a:pPr>
            <a:r>
              <a:rPr lang="ru-RU" sz="1400" b="1" i="1" dirty="0">
                <a:latin typeface="Arial Narrow" panose="020B0606020202030204" pitchFamily="34" charset="0"/>
              </a:rPr>
              <a:t>(разница между начальной (максимальной) ценой и ценой заключенного договора) </a:t>
            </a:r>
          </a:p>
        </p:txBody>
      </p:sp>
      <p:sp>
        <p:nvSpPr>
          <p:cNvPr id="35" name="Скругленный прямоугольник 34"/>
          <p:cNvSpPr/>
          <p:nvPr/>
        </p:nvSpPr>
        <p:spPr>
          <a:xfrm>
            <a:off x="5803720" y="5685225"/>
            <a:ext cx="1843530" cy="1545021"/>
          </a:xfrm>
          <a:prstGeom prst="roundRect">
            <a:avLst>
              <a:gd name="adj" fmla="val 0"/>
            </a:avLst>
          </a:prstGeom>
          <a:solidFill>
            <a:schemeClr val="accent1">
              <a:lumMod val="60000"/>
              <a:lumOff val="4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6" name="Скругленный прямоугольник 12"/>
          <p:cNvSpPr/>
          <p:nvPr/>
        </p:nvSpPr>
        <p:spPr>
          <a:xfrm>
            <a:off x="5636609" y="5447082"/>
            <a:ext cx="2152368" cy="20186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r>
              <a:rPr lang="ru-RU" b="1" dirty="0">
                <a:solidFill>
                  <a:schemeClr val="tx1"/>
                </a:solidFill>
                <a:latin typeface="Arial Narrow" panose="020B0606020202030204" pitchFamily="34" charset="0"/>
              </a:rPr>
              <a:t>Закупки </a:t>
            </a:r>
          </a:p>
          <a:p>
            <a:pPr algn="ctr" defTabSz="800100"/>
            <a:r>
              <a:rPr lang="ru-RU" b="1" dirty="0">
                <a:solidFill>
                  <a:schemeClr val="tx1"/>
                </a:solidFill>
                <a:latin typeface="Arial Narrow" panose="020B0606020202030204" pitchFamily="34" charset="0"/>
              </a:rPr>
              <a:t>у субъектов МСП</a:t>
            </a:r>
          </a:p>
          <a:p>
            <a:pPr algn="ctr" defTabSz="800100">
              <a:spcBef>
                <a:spcPts val="600"/>
              </a:spcBef>
            </a:pPr>
            <a:r>
              <a:rPr lang="ru-RU" dirty="0">
                <a:solidFill>
                  <a:srgbClr val="0070C0"/>
                </a:solidFill>
                <a:latin typeface="Arial Narrow" panose="020B0606020202030204" pitchFamily="34" charset="0"/>
              </a:rPr>
              <a:t> </a:t>
            </a:r>
            <a:r>
              <a:rPr lang="ru-RU" sz="2400" b="1" dirty="0">
                <a:solidFill>
                  <a:schemeClr val="accent1">
                    <a:lumMod val="50000"/>
                  </a:schemeClr>
                </a:solidFill>
                <a:latin typeface="Arial Narrow" panose="020B0606020202030204" pitchFamily="34" charset="0"/>
              </a:rPr>
              <a:t>17,83 %</a:t>
            </a:r>
          </a:p>
        </p:txBody>
      </p:sp>
      <p:sp>
        <p:nvSpPr>
          <p:cNvPr id="33" name="Скругленный прямоугольник 32"/>
          <p:cNvSpPr/>
          <p:nvPr/>
        </p:nvSpPr>
        <p:spPr>
          <a:xfrm>
            <a:off x="7716557" y="5874789"/>
            <a:ext cx="1839808" cy="1496740"/>
          </a:xfrm>
          <a:prstGeom prst="roundRect">
            <a:avLst>
              <a:gd name="adj" fmla="val 0"/>
            </a:avLst>
          </a:prstGeom>
          <a:solidFill>
            <a:schemeClr val="accent3">
              <a:lumMod val="20000"/>
              <a:lumOff val="8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4" name="Скругленный прямоугольник 14"/>
          <p:cNvSpPr/>
          <p:nvPr/>
        </p:nvSpPr>
        <p:spPr>
          <a:xfrm>
            <a:off x="7805905" y="6110385"/>
            <a:ext cx="1697001" cy="1040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pPr>
            <a:r>
              <a:rPr lang="ru-RU" dirty="0">
                <a:solidFill>
                  <a:schemeClr val="tx1"/>
                </a:solidFill>
                <a:latin typeface="Arial Narrow" panose="020B0606020202030204" pitchFamily="34" charset="0"/>
              </a:rPr>
              <a:t>Общая практика  </a:t>
            </a:r>
          </a:p>
          <a:p>
            <a:pPr algn="ctr" defTabSz="800100">
              <a:lnSpc>
                <a:spcPct val="90000"/>
              </a:lnSpc>
              <a:spcBef>
                <a:spcPct val="0"/>
              </a:spcBef>
            </a:pPr>
            <a:r>
              <a:rPr lang="ru-RU" b="1" dirty="0">
                <a:solidFill>
                  <a:schemeClr val="tx1"/>
                </a:solidFill>
                <a:latin typeface="Arial Narrow" panose="020B0606020202030204" pitchFamily="34" charset="0"/>
              </a:rPr>
              <a:t>по Закону </a:t>
            </a:r>
          </a:p>
          <a:p>
            <a:pPr algn="ctr" defTabSz="800100">
              <a:lnSpc>
                <a:spcPct val="90000"/>
              </a:lnSpc>
              <a:spcBef>
                <a:spcPct val="0"/>
              </a:spcBef>
            </a:pPr>
            <a:r>
              <a:rPr lang="ru-RU" b="1" dirty="0">
                <a:solidFill>
                  <a:schemeClr val="tx1"/>
                </a:solidFill>
                <a:latin typeface="Arial Narrow" panose="020B0606020202030204" pitchFamily="34" charset="0"/>
              </a:rPr>
              <a:t>№223-ФЗ**</a:t>
            </a:r>
          </a:p>
          <a:p>
            <a:pPr algn="ctr" defTabSz="800100">
              <a:lnSpc>
                <a:spcPct val="90000"/>
              </a:lnSpc>
              <a:spcBef>
                <a:spcPct val="0"/>
              </a:spcBef>
              <a:spcAft>
                <a:spcPct val="35000"/>
              </a:spcAft>
            </a:pPr>
            <a:r>
              <a:rPr lang="ru-RU" sz="2400" b="1" dirty="0">
                <a:solidFill>
                  <a:schemeClr val="accent1">
                    <a:lumMod val="50000"/>
                  </a:schemeClr>
                </a:solidFill>
                <a:latin typeface="Arial Narrow" panose="020B0606020202030204" pitchFamily="34" charset="0"/>
              </a:rPr>
              <a:t>1,6%</a:t>
            </a:r>
          </a:p>
        </p:txBody>
      </p:sp>
      <p:sp>
        <p:nvSpPr>
          <p:cNvPr id="31" name="Скругленный прямоугольник 30"/>
          <p:cNvSpPr/>
          <p:nvPr/>
        </p:nvSpPr>
        <p:spPr>
          <a:xfrm>
            <a:off x="9774149" y="4246775"/>
            <a:ext cx="3924333" cy="1560940"/>
          </a:xfrm>
          <a:prstGeom prst="roundRect">
            <a:avLst>
              <a:gd name="adj" fmla="val 0"/>
            </a:avLst>
          </a:prstGeom>
          <a:solidFill>
            <a:schemeClr val="accent1">
              <a:lumMod val="5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2" name="Скругленный прямоугольник 16"/>
          <p:cNvSpPr/>
          <p:nvPr/>
        </p:nvSpPr>
        <p:spPr>
          <a:xfrm>
            <a:off x="10076399" y="4067710"/>
            <a:ext cx="3355097" cy="18916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pPr>
            <a:r>
              <a:rPr lang="ru-RU" sz="2800" b="1" dirty="0">
                <a:solidFill>
                  <a:schemeClr val="accent2"/>
                </a:solidFill>
                <a:latin typeface="Arial Narrow" panose="020B0606020202030204" pitchFamily="34" charset="0"/>
              </a:rPr>
              <a:t>Закупки </a:t>
            </a:r>
          </a:p>
          <a:p>
            <a:pPr algn="ctr" defTabSz="1244600">
              <a:lnSpc>
                <a:spcPct val="90000"/>
              </a:lnSpc>
              <a:spcBef>
                <a:spcPct val="0"/>
              </a:spcBef>
            </a:pPr>
            <a:r>
              <a:rPr lang="ru-RU" sz="2800" b="1" dirty="0">
                <a:solidFill>
                  <a:schemeClr val="accent2"/>
                </a:solidFill>
                <a:latin typeface="Arial Narrow" panose="020B0606020202030204" pitchFamily="34" charset="0"/>
              </a:rPr>
              <a:t>у единственного поставщика</a:t>
            </a:r>
          </a:p>
        </p:txBody>
      </p:sp>
      <p:sp>
        <p:nvSpPr>
          <p:cNvPr id="28" name="Скругленный прямоугольник 27"/>
          <p:cNvSpPr/>
          <p:nvPr/>
        </p:nvSpPr>
        <p:spPr>
          <a:xfrm>
            <a:off x="9883290" y="5955843"/>
            <a:ext cx="1850199" cy="1518622"/>
          </a:xfrm>
          <a:prstGeom prst="roundRect">
            <a:avLst>
              <a:gd name="adj" fmla="val 10000"/>
            </a:avLst>
          </a:prstGeom>
          <a:no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9" name="Скругленный прямоугольник 18"/>
          <p:cNvSpPr/>
          <p:nvPr/>
        </p:nvSpPr>
        <p:spPr>
          <a:xfrm>
            <a:off x="9838700" y="5674716"/>
            <a:ext cx="2087707" cy="1570287"/>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r>
              <a:rPr lang="ru-RU" b="1" dirty="0">
                <a:solidFill>
                  <a:schemeClr val="tx1"/>
                </a:solidFill>
                <a:latin typeface="Arial Narrow" panose="020B0606020202030204" pitchFamily="34" charset="0"/>
              </a:rPr>
              <a:t>Закупки </a:t>
            </a:r>
          </a:p>
          <a:p>
            <a:pPr algn="ctr" defTabSz="800100"/>
            <a:r>
              <a:rPr lang="ru-RU" b="1" dirty="0">
                <a:solidFill>
                  <a:schemeClr val="tx1"/>
                </a:solidFill>
                <a:latin typeface="Arial Narrow" panose="020B0606020202030204" pitchFamily="34" charset="0"/>
              </a:rPr>
              <a:t>у субъектов МСП </a:t>
            </a:r>
          </a:p>
          <a:p>
            <a:pPr algn="ctr" defTabSz="800100">
              <a:spcBef>
                <a:spcPts val="600"/>
              </a:spcBef>
            </a:pPr>
            <a:r>
              <a:rPr lang="ru-RU" sz="2400" b="1" dirty="0">
                <a:solidFill>
                  <a:schemeClr val="accent1">
                    <a:lumMod val="50000"/>
                  </a:schemeClr>
                </a:solidFill>
                <a:latin typeface="Arial Narrow" panose="020B0606020202030204" pitchFamily="34" charset="0"/>
              </a:rPr>
              <a:t>24,6%</a:t>
            </a:r>
          </a:p>
        </p:txBody>
      </p:sp>
      <p:sp>
        <p:nvSpPr>
          <p:cNvPr id="26" name="Скругленный прямоугольник 25"/>
          <p:cNvSpPr/>
          <p:nvPr/>
        </p:nvSpPr>
        <p:spPr>
          <a:xfrm>
            <a:off x="11811401" y="5874789"/>
            <a:ext cx="1826297" cy="1496740"/>
          </a:xfrm>
          <a:prstGeom prst="roundRect">
            <a:avLst>
              <a:gd name="adj" fmla="val 0"/>
            </a:avLst>
          </a:prstGeom>
          <a:solidFill>
            <a:schemeClr val="accent3">
              <a:lumMod val="20000"/>
              <a:lumOff val="80000"/>
            </a:schemeClr>
          </a:solidFill>
          <a:ln>
            <a:noFill/>
          </a:ln>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7" name="Скругленный прямоугольник 20"/>
          <p:cNvSpPr/>
          <p:nvPr/>
        </p:nvSpPr>
        <p:spPr>
          <a:xfrm>
            <a:off x="11724838" y="5950114"/>
            <a:ext cx="2035703" cy="13326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pPr>
            <a:r>
              <a:rPr lang="ru-RU" b="1" dirty="0">
                <a:solidFill>
                  <a:schemeClr val="tx1"/>
                </a:solidFill>
                <a:latin typeface="Arial Narrow" panose="020B0606020202030204" pitchFamily="34" charset="0"/>
              </a:rPr>
              <a:t> </a:t>
            </a:r>
            <a:r>
              <a:rPr lang="ru-RU" dirty="0">
                <a:solidFill>
                  <a:schemeClr val="tx1"/>
                </a:solidFill>
                <a:latin typeface="Arial Narrow" panose="020B0606020202030204" pitchFamily="34" charset="0"/>
              </a:rPr>
              <a:t>Общая практика  </a:t>
            </a:r>
          </a:p>
          <a:p>
            <a:pPr algn="ctr" defTabSz="800100">
              <a:lnSpc>
                <a:spcPct val="90000"/>
              </a:lnSpc>
              <a:spcBef>
                <a:spcPct val="0"/>
              </a:spcBef>
            </a:pPr>
            <a:r>
              <a:rPr lang="ru-RU" b="1" dirty="0">
                <a:solidFill>
                  <a:schemeClr val="tx1"/>
                </a:solidFill>
                <a:latin typeface="Arial Narrow" panose="020B0606020202030204" pitchFamily="34" charset="0"/>
              </a:rPr>
              <a:t>по Закону </a:t>
            </a:r>
          </a:p>
          <a:p>
            <a:pPr algn="ctr" defTabSz="800100">
              <a:lnSpc>
                <a:spcPct val="90000"/>
              </a:lnSpc>
              <a:spcBef>
                <a:spcPct val="0"/>
              </a:spcBef>
            </a:pPr>
            <a:r>
              <a:rPr lang="ru-RU" b="1" dirty="0">
                <a:solidFill>
                  <a:schemeClr val="tx1"/>
                </a:solidFill>
                <a:latin typeface="Arial Narrow" panose="020B0606020202030204" pitchFamily="34" charset="0"/>
              </a:rPr>
              <a:t>№223-ФЗ**                  </a:t>
            </a:r>
            <a:r>
              <a:rPr lang="ru-RU" sz="2400" b="1" dirty="0">
                <a:solidFill>
                  <a:schemeClr val="accent1">
                    <a:lumMod val="50000"/>
                  </a:schemeClr>
                </a:solidFill>
                <a:latin typeface="Arial Narrow" panose="020B0606020202030204" pitchFamily="34" charset="0"/>
              </a:rPr>
              <a:t>63% </a:t>
            </a:r>
          </a:p>
        </p:txBody>
      </p:sp>
      <p:sp>
        <p:nvSpPr>
          <p:cNvPr id="69" name="Прямоугольник 68"/>
          <p:cNvSpPr/>
          <p:nvPr/>
        </p:nvSpPr>
        <p:spPr>
          <a:xfrm>
            <a:off x="13298107" y="8268937"/>
            <a:ext cx="591005" cy="240066"/>
          </a:xfrm>
          <a:prstGeom prst="rect">
            <a:avLst/>
          </a:prstGeom>
        </p:spPr>
        <p:txBody>
          <a:bodyPr wrap="square">
            <a:spAutoFit/>
          </a:bodyPr>
          <a:lstStyle/>
          <a:p>
            <a:pPr algn="r" defTabSz="889000">
              <a:lnSpc>
                <a:spcPct val="80000"/>
              </a:lnSpc>
              <a:spcBef>
                <a:spcPct val="0"/>
              </a:spcBef>
            </a:pPr>
            <a:r>
              <a:rPr lang="ru-RU" sz="1200" dirty="0">
                <a:latin typeface="Arial Narrow" panose="020B0606020202030204" pitchFamily="34" charset="0"/>
              </a:rPr>
              <a:t>4</a:t>
            </a:r>
          </a:p>
        </p:txBody>
      </p:sp>
      <p:sp>
        <p:nvSpPr>
          <p:cNvPr id="4" name="Прямоугольник 3"/>
          <p:cNvSpPr/>
          <p:nvPr/>
        </p:nvSpPr>
        <p:spPr>
          <a:xfrm>
            <a:off x="9838700" y="7594359"/>
            <a:ext cx="1795683" cy="369332"/>
          </a:xfrm>
          <a:prstGeom prst="rect">
            <a:avLst/>
          </a:prstGeom>
        </p:spPr>
        <p:txBody>
          <a:bodyPr wrap="none">
            <a:spAutoFit/>
          </a:bodyPr>
          <a:lstStyle/>
          <a:p>
            <a:pPr algn="ctr" defTabSz="800100">
              <a:spcBef>
                <a:spcPts val="600"/>
              </a:spcBef>
            </a:pPr>
            <a:r>
              <a:rPr lang="ru-RU" b="1" dirty="0">
                <a:solidFill>
                  <a:schemeClr val="accent1">
                    <a:lumMod val="50000"/>
                  </a:schemeClr>
                </a:solidFill>
                <a:latin typeface="Arial Narrow" panose="020B0606020202030204" pitchFamily="34" charset="0"/>
              </a:rPr>
              <a:t>(в 2,6 раза ниже) </a:t>
            </a:r>
          </a:p>
        </p:txBody>
      </p:sp>
      <p:cxnSp>
        <p:nvCxnSpPr>
          <p:cNvPr id="73" name="Прямая соединительная линия 72"/>
          <p:cNvCxnSpPr/>
          <p:nvPr/>
        </p:nvCxnSpPr>
        <p:spPr>
          <a:xfrm>
            <a:off x="1662907"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5679212" y="7581907"/>
            <a:ext cx="1968038" cy="369332"/>
          </a:xfrm>
          <a:prstGeom prst="rect">
            <a:avLst/>
          </a:prstGeom>
        </p:spPr>
        <p:txBody>
          <a:bodyPr wrap="none">
            <a:spAutoFit/>
          </a:bodyPr>
          <a:lstStyle/>
          <a:p>
            <a:pPr algn="ctr" defTabSz="800100">
              <a:spcBef>
                <a:spcPts val="600"/>
              </a:spcBef>
            </a:pPr>
            <a:r>
              <a:rPr lang="ru-RU" b="1" dirty="0">
                <a:solidFill>
                  <a:schemeClr val="accent1">
                    <a:lumMod val="50000"/>
                  </a:schemeClr>
                </a:solidFill>
                <a:latin typeface="Arial Narrow" panose="020B0606020202030204" pitchFamily="34" charset="0"/>
              </a:rPr>
              <a:t>(в 11,1 раза выше) </a:t>
            </a:r>
          </a:p>
        </p:txBody>
      </p:sp>
      <p:sp>
        <p:nvSpPr>
          <p:cNvPr id="6" name="Прямоугольник 5"/>
          <p:cNvSpPr/>
          <p:nvPr/>
        </p:nvSpPr>
        <p:spPr>
          <a:xfrm>
            <a:off x="1738583" y="7570765"/>
            <a:ext cx="1872628" cy="369332"/>
          </a:xfrm>
          <a:prstGeom prst="rect">
            <a:avLst/>
          </a:prstGeom>
          <a:ln>
            <a:noFill/>
          </a:ln>
        </p:spPr>
        <p:txBody>
          <a:bodyPr wrap="none">
            <a:spAutoFit/>
          </a:bodyPr>
          <a:lstStyle/>
          <a:p>
            <a:pPr algn="ctr" defTabSz="800100">
              <a:spcBef>
                <a:spcPts val="600"/>
              </a:spcBef>
            </a:pPr>
            <a:r>
              <a:rPr lang="ru-RU" b="1" dirty="0">
                <a:solidFill>
                  <a:schemeClr val="accent1">
                    <a:lumMod val="50000"/>
                  </a:schemeClr>
                </a:solidFill>
                <a:latin typeface="Arial Narrow" panose="020B0606020202030204" pitchFamily="34" charset="0"/>
              </a:rPr>
              <a:t>(в 1,7 раза выше) </a:t>
            </a:r>
          </a:p>
        </p:txBody>
      </p:sp>
      <p:cxnSp>
        <p:nvCxnSpPr>
          <p:cNvPr id="74" name="Прямая соединительная линия 73"/>
          <p:cNvCxnSpPr/>
          <p:nvPr/>
        </p:nvCxnSpPr>
        <p:spPr>
          <a:xfrm flipV="1">
            <a:off x="1663773" y="7548036"/>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flipV="1">
            <a:off x="5637810" y="7552997"/>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flipV="1">
            <a:off x="9829225" y="7548036"/>
            <a:ext cx="3863756" cy="1479"/>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L-Shape 10"/>
          <p:cNvSpPr/>
          <p:nvPr/>
        </p:nvSpPr>
        <p:spPr>
          <a:xfrm rot="18863415">
            <a:off x="2502648" y="7201824"/>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54" name="L-Shape 10"/>
          <p:cNvSpPr/>
          <p:nvPr/>
        </p:nvSpPr>
        <p:spPr>
          <a:xfrm rot="18863415">
            <a:off x="6594488" y="7197183"/>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58" name="L-Shape 10"/>
          <p:cNvSpPr/>
          <p:nvPr/>
        </p:nvSpPr>
        <p:spPr>
          <a:xfrm rot="18863415">
            <a:off x="10681754" y="7215221"/>
            <a:ext cx="209436" cy="197539"/>
          </a:xfrm>
          <a:prstGeom prst="corner">
            <a:avLst>
              <a:gd name="adj1" fmla="val 23334"/>
              <a:gd name="adj2" fmla="val 24129"/>
            </a:avLst>
          </a:prstGeom>
          <a:solidFill>
            <a:srgbClr val="E55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pic>
        <p:nvPicPr>
          <p:cNvPr id="59" name="Рисунок 58"/>
          <p:cNvPicPr>
            <a:picLocks noChangeAspect="1"/>
          </p:cNvPicPr>
          <p:nvPr/>
        </p:nvPicPr>
        <p:blipFill>
          <a:blip r:embed="rId4"/>
          <a:stretch>
            <a:fillRect/>
          </a:stretch>
        </p:blipFill>
        <p:spPr>
          <a:xfrm>
            <a:off x="12159610" y="50340"/>
            <a:ext cx="1525280" cy="790590"/>
          </a:xfrm>
          <a:prstGeom prst="rect">
            <a:avLst/>
          </a:prstGeom>
        </p:spPr>
      </p:pic>
      <p:sp>
        <p:nvSpPr>
          <p:cNvPr id="62" name="Скругленный прямоугольник 6"/>
          <p:cNvSpPr/>
          <p:nvPr/>
        </p:nvSpPr>
        <p:spPr>
          <a:xfrm>
            <a:off x="4488456" y="2193102"/>
            <a:ext cx="825587" cy="2904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36195" rIns="72390" bIns="36195" numCol="1" spcCol="1270" anchor="ctr" anchorCtr="0">
            <a:noAutofit/>
          </a:bodyPr>
          <a:lstStyle/>
          <a:p>
            <a:pPr algn="ctr" defTabSz="844550">
              <a:lnSpc>
                <a:spcPct val="90000"/>
              </a:lnSpc>
              <a:spcBef>
                <a:spcPct val="0"/>
              </a:spcBef>
              <a:spcAft>
                <a:spcPct val="35000"/>
              </a:spcAft>
            </a:pP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63" name="Стрелка вправо 8"/>
          <p:cNvSpPr/>
          <p:nvPr/>
        </p:nvSpPr>
        <p:spPr>
          <a:xfrm>
            <a:off x="5251733" y="1943474"/>
            <a:ext cx="8883260" cy="394777"/>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defTabSz="711200">
              <a:lnSpc>
                <a:spcPct val="90000"/>
              </a:lnSpc>
              <a:spcBef>
                <a:spcPct val="0"/>
              </a:spcBef>
              <a:spcAft>
                <a:spcPct val="15000"/>
              </a:spcAft>
            </a:pPr>
            <a:r>
              <a:rPr lang="ru-RU" sz="1600" dirty="0">
                <a:solidFill>
                  <a:schemeClr val="tx1"/>
                </a:solidFill>
                <a:latin typeface="Arial Narrow" panose="020B0606020202030204" pitchFamily="34" charset="0"/>
                <a:cs typeface="Arial" panose="020B0604020202020204" pitchFamily="34" charset="0"/>
              </a:rPr>
              <a:t>у </a:t>
            </a:r>
            <a:r>
              <a:rPr lang="ru-RU" sz="1600" b="1" dirty="0">
                <a:solidFill>
                  <a:schemeClr val="tx1"/>
                </a:solidFill>
                <a:latin typeface="Arial Narrow" panose="020B0606020202030204" pitchFamily="34" charset="0"/>
                <a:cs typeface="Arial" panose="020B0604020202020204" pitchFamily="34" charset="0"/>
              </a:rPr>
              <a:t>1 219 </a:t>
            </a:r>
            <a:r>
              <a:rPr lang="ru-RU" sz="1600" dirty="0">
                <a:solidFill>
                  <a:schemeClr val="tx1"/>
                </a:solidFill>
                <a:latin typeface="Arial Narrow" panose="020B0606020202030204" pitchFamily="34" charset="0"/>
                <a:cs typeface="Arial" panose="020B0604020202020204" pitchFamily="34" charset="0"/>
              </a:rPr>
              <a:t>субъектов МСП (</a:t>
            </a:r>
            <a:r>
              <a:rPr lang="ru-RU" sz="1600" b="1" dirty="0">
                <a:solidFill>
                  <a:schemeClr val="tx1"/>
                </a:solidFill>
                <a:latin typeface="Arial Narrow" panose="020B0606020202030204" pitchFamily="34" charset="0"/>
                <a:cs typeface="Arial" panose="020B0604020202020204" pitchFamily="34" charset="0"/>
              </a:rPr>
              <a:t>3,42%</a:t>
            </a:r>
            <a:r>
              <a:rPr lang="ru-RU" sz="1600" dirty="0">
                <a:solidFill>
                  <a:schemeClr val="tx1"/>
                </a:solidFill>
                <a:latin typeface="Arial Narrow" panose="020B0606020202030204" pitchFamily="34" charset="0"/>
                <a:cs typeface="Arial" panose="020B0604020202020204" pitchFamily="34" charset="0"/>
              </a:rPr>
              <a:t> от общего количества поставщиков) контактный телефон не является уникальным</a:t>
            </a:r>
          </a:p>
          <a:p>
            <a:pPr marL="0" lvl="1" defTabSz="711200">
              <a:lnSpc>
                <a:spcPct val="90000"/>
              </a:lnSpc>
              <a:spcBef>
                <a:spcPct val="0"/>
              </a:spcBef>
              <a:spcAft>
                <a:spcPct val="15000"/>
              </a:spcAft>
            </a:pPr>
            <a:r>
              <a:rPr lang="ru-RU" sz="1600" dirty="0">
                <a:solidFill>
                  <a:schemeClr val="tx1"/>
                </a:solidFill>
                <a:latin typeface="Arial Narrow" panose="020B0606020202030204" pitchFamily="34" charset="0"/>
                <a:cs typeface="Arial" panose="020B0604020202020204" pitchFamily="34" charset="0"/>
              </a:rPr>
              <a:t>у </a:t>
            </a:r>
            <a:r>
              <a:rPr lang="ru-RU" sz="1600" b="1" dirty="0">
                <a:solidFill>
                  <a:schemeClr val="tx1"/>
                </a:solidFill>
                <a:latin typeface="Arial Narrow" panose="020B0606020202030204" pitchFamily="34" charset="0"/>
                <a:cs typeface="Arial" panose="020B0604020202020204" pitchFamily="34" charset="0"/>
              </a:rPr>
              <a:t>3 655 </a:t>
            </a:r>
            <a:r>
              <a:rPr lang="ru-RU" sz="1600" dirty="0">
                <a:solidFill>
                  <a:schemeClr val="tx1"/>
                </a:solidFill>
                <a:latin typeface="Arial Narrow" panose="020B0606020202030204" pitchFamily="34" charset="0"/>
                <a:cs typeface="Arial" panose="020B0604020202020204" pitchFamily="34" charset="0"/>
              </a:rPr>
              <a:t>субъектов МСП (</a:t>
            </a:r>
            <a:r>
              <a:rPr lang="ru-RU" sz="1600" b="1" dirty="0">
                <a:solidFill>
                  <a:schemeClr val="tx1"/>
                </a:solidFill>
                <a:latin typeface="Arial Narrow" panose="020B0606020202030204" pitchFamily="34" charset="0"/>
                <a:cs typeface="Arial" panose="020B0604020202020204" pitchFamily="34" charset="0"/>
              </a:rPr>
              <a:t>10,2%</a:t>
            </a:r>
            <a:r>
              <a:rPr lang="ru-RU" sz="1600" dirty="0">
                <a:solidFill>
                  <a:schemeClr val="tx1"/>
                </a:solidFill>
                <a:latin typeface="Arial Narrow" panose="020B0606020202030204" pitchFamily="34" charset="0"/>
                <a:cs typeface="Arial" panose="020B0604020202020204" pitchFamily="34" charset="0"/>
              </a:rPr>
              <a:t>)  адрес не является уникальным</a:t>
            </a:r>
          </a:p>
        </p:txBody>
      </p:sp>
      <p:sp>
        <p:nvSpPr>
          <p:cNvPr id="67" name="Стрелка вправо 12"/>
          <p:cNvSpPr/>
          <p:nvPr/>
        </p:nvSpPr>
        <p:spPr>
          <a:xfrm>
            <a:off x="5255509" y="2704994"/>
            <a:ext cx="8382189" cy="5115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defTabSz="711200">
              <a:lnSpc>
                <a:spcPct val="90000"/>
              </a:lnSpc>
              <a:spcBef>
                <a:spcPct val="0"/>
              </a:spcBef>
              <a:spcAft>
                <a:spcPct val="15000"/>
              </a:spcAft>
            </a:pPr>
            <a:r>
              <a:rPr lang="ru-RU" sz="1600" dirty="0">
                <a:solidFill>
                  <a:schemeClr val="tx1"/>
                </a:solidFill>
                <a:latin typeface="Arial Narrow" panose="020B0606020202030204" pitchFamily="34" charset="0"/>
                <a:cs typeface="Arial" panose="020B0604020202020204" pitchFamily="34" charset="0"/>
              </a:rPr>
              <a:t>Наибольший объем закупок (217,65 млрд руб.) выявлен у субъектов МСП, созданных в </a:t>
            </a:r>
            <a:r>
              <a:rPr lang="ru-RU" sz="1600" b="1" dirty="0">
                <a:solidFill>
                  <a:schemeClr val="tx1"/>
                </a:solidFill>
                <a:latin typeface="Arial Narrow" panose="020B0606020202030204" pitchFamily="34" charset="0"/>
                <a:cs typeface="Arial" panose="020B0604020202020204" pitchFamily="34" charset="0"/>
              </a:rPr>
              <a:t>2008 </a:t>
            </a:r>
            <a:r>
              <a:rPr lang="ru-RU" sz="1600" dirty="0">
                <a:solidFill>
                  <a:schemeClr val="tx1"/>
                </a:solidFill>
                <a:latin typeface="Arial Narrow" panose="020B0606020202030204" pitchFamily="34" charset="0"/>
                <a:cs typeface="Arial" panose="020B0604020202020204" pitchFamily="34" charset="0"/>
              </a:rPr>
              <a:t>году</a:t>
            </a:r>
          </a:p>
          <a:p>
            <a:pPr marL="0" lvl="1" defTabSz="711200">
              <a:lnSpc>
                <a:spcPct val="90000"/>
              </a:lnSpc>
              <a:spcBef>
                <a:spcPct val="0"/>
              </a:spcBef>
              <a:spcAft>
                <a:spcPct val="15000"/>
              </a:spcAft>
            </a:pPr>
            <a:r>
              <a:rPr lang="ru-RU" sz="1600" dirty="0">
                <a:solidFill>
                  <a:schemeClr val="tx1"/>
                </a:solidFill>
                <a:latin typeface="Arial Narrow" panose="020B0606020202030204" pitchFamily="34" charset="0"/>
                <a:cs typeface="Arial" panose="020B0604020202020204" pitchFamily="34" charset="0"/>
              </a:rPr>
              <a:t>Наибольший объем закупок у единственного поставщика (50,6 млрд руб.) выявлен у субъектов МСП, созданных в </a:t>
            </a:r>
            <a:r>
              <a:rPr lang="ru-RU" sz="1600" b="1" dirty="0">
                <a:solidFill>
                  <a:schemeClr val="tx1"/>
                </a:solidFill>
                <a:latin typeface="Arial Narrow" panose="020B0606020202030204" pitchFamily="34" charset="0"/>
                <a:cs typeface="Arial" panose="020B0604020202020204" pitchFamily="34" charset="0"/>
              </a:rPr>
              <a:t>2012</a:t>
            </a:r>
            <a:r>
              <a:rPr lang="ru-RU" sz="1600" dirty="0">
                <a:solidFill>
                  <a:schemeClr val="tx1"/>
                </a:solidFill>
                <a:latin typeface="Arial Narrow" panose="020B0606020202030204" pitchFamily="34" charset="0"/>
                <a:cs typeface="Arial" panose="020B0604020202020204" pitchFamily="34" charset="0"/>
              </a:rPr>
              <a:t> году</a:t>
            </a:r>
          </a:p>
        </p:txBody>
      </p:sp>
      <p:sp>
        <p:nvSpPr>
          <p:cNvPr id="68" name="Стрелка вправо 16"/>
          <p:cNvSpPr/>
          <p:nvPr/>
        </p:nvSpPr>
        <p:spPr>
          <a:xfrm>
            <a:off x="5251733" y="3552101"/>
            <a:ext cx="8441248" cy="463551"/>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72000" rIns="72000" bIns="72000" numCol="1" spcCol="1270" anchor="ctr" anchorCtr="0">
            <a:noAutofit/>
          </a:bodyPr>
          <a:lstStyle/>
          <a:p>
            <a:pPr marL="0" lvl="1" defTabSz="800100">
              <a:lnSpc>
                <a:spcPct val="90000"/>
              </a:lnSpc>
              <a:spcBef>
                <a:spcPct val="0"/>
              </a:spcBef>
              <a:spcAft>
                <a:spcPct val="15000"/>
              </a:spcAft>
            </a:pPr>
            <a:r>
              <a:rPr lang="ru-RU" sz="1600" dirty="0">
                <a:solidFill>
                  <a:schemeClr val="tx1"/>
                </a:solidFill>
                <a:latin typeface="Arial Narrow" panose="020B0606020202030204" pitchFamily="34" charset="0"/>
                <a:cs typeface="Arial" panose="020B0604020202020204" pitchFamily="34" charset="0"/>
              </a:rPr>
              <a:t>У</a:t>
            </a:r>
            <a:r>
              <a:rPr lang="ru-RU" sz="1600" b="1" dirty="0">
                <a:solidFill>
                  <a:schemeClr val="tx1"/>
                </a:solidFill>
                <a:latin typeface="Arial Narrow" panose="020B0606020202030204" pitchFamily="34" charset="0"/>
                <a:cs typeface="Arial" panose="020B0604020202020204" pitchFamily="34" charset="0"/>
              </a:rPr>
              <a:t> 19 732 </a:t>
            </a:r>
            <a:r>
              <a:rPr lang="ru-RU" sz="1600" dirty="0">
                <a:solidFill>
                  <a:schemeClr val="tx1"/>
                </a:solidFill>
                <a:latin typeface="Arial Narrow" panose="020B0606020202030204" pitchFamily="34" charset="0"/>
                <a:cs typeface="Arial" panose="020B0604020202020204" pitchFamily="34" charset="0"/>
              </a:rPr>
              <a:t>субъектов МСП  (</a:t>
            </a:r>
            <a:r>
              <a:rPr lang="ru-RU" sz="1600" b="1" dirty="0">
                <a:solidFill>
                  <a:schemeClr val="tx1"/>
                </a:solidFill>
                <a:latin typeface="Arial Narrow" panose="020B0606020202030204" pitchFamily="34" charset="0"/>
                <a:cs typeface="Arial" panose="020B0604020202020204" pitchFamily="34" charset="0"/>
              </a:rPr>
              <a:t>55,4% </a:t>
            </a:r>
            <a:r>
              <a:rPr lang="ru-RU" sz="1600" dirty="0">
                <a:solidFill>
                  <a:schemeClr val="tx1"/>
                </a:solidFill>
                <a:latin typeface="Arial Narrow" panose="020B0606020202030204" pitchFamily="34" charset="0"/>
                <a:cs typeface="Arial" panose="020B0604020202020204" pitchFamily="34" charset="0"/>
              </a:rPr>
              <a:t>от общего количества поставщиков) заключен 1 договор по результатам закупок крупнейших заказчиков. </a:t>
            </a:r>
          </a:p>
        </p:txBody>
      </p:sp>
      <p:grpSp>
        <p:nvGrpSpPr>
          <p:cNvPr id="72" name="Группа 71"/>
          <p:cNvGrpSpPr/>
          <p:nvPr/>
        </p:nvGrpSpPr>
        <p:grpSpPr>
          <a:xfrm>
            <a:off x="1662906" y="1020796"/>
            <a:ext cx="3459108" cy="690210"/>
            <a:chOff x="704616" y="8937308"/>
            <a:chExt cx="1483863" cy="425360"/>
          </a:xfrm>
        </p:grpSpPr>
        <p:sp>
          <p:nvSpPr>
            <p:cNvPr id="77"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algn="ctr" defTabSz="914400">
                <a:defRPr/>
              </a:pPr>
              <a:endParaRPr lang="ru-RU" sz="1200" b="1" kern="0" dirty="0">
                <a:solidFill>
                  <a:prstClr val="black"/>
                </a:solidFill>
                <a:latin typeface="Arial Narrow" panose="020B0606020202030204" pitchFamily="34" charset="0"/>
              </a:endParaRPr>
            </a:p>
          </p:txBody>
        </p:sp>
        <p:sp>
          <p:nvSpPr>
            <p:cNvPr id="78" name="Pentagon 37"/>
            <p:cNvSpPr/>
            <p:nvPr/>
          </p:nvSpPr>
          <p:spPr>
            <a:xfrm>
              <a:off x="704616" y="8937308"/>
              <a:ext cx="1434268"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algn="ctr" defTabSz="622300">
                <a:spcBef>
                  <a:spcPct val="0"/>
                </a:spcBef>
              </a:pPr>
              <a:r>
                <a:rPr lang="ru-RU" sz="1400" b="1" dirty="0">
                  <a:latin typeface="Arial Narrow" panose="020B0606020202030204" pitchFamily="34" charset="0"/>
                  <a:cs typeface="Arial" panose="020B0604020202020204" pitchFamily="34" charset="0"/>
                </a:rPr>
                <a:t>Участие заказчика </a:t>
              </a:r>
            </a:p>
            <a:p>
              <a:pPr algn="ctr" defTabSz="622300">
                <a:spcBef>
                  <a:spcPct val="0"/>
                </a:spcBef>
              </a:pPr>
              <a:r>
                <a:rPr lang="ru-RU" sz="1400" b="1" dirty="0">
                  <a:latin typeface="Arial Narrow" panose="020B0606020202030204" pitchFamily="34" charset="0"/>
                  <a:cs typeface="Arial" panose="020B0604020202020204" pitchFamily="34" charset="0"/>
                </a:rPr>
                <a:t>в уставном капитале субъекта МСП</a:t>
              </a:r>
            </a:p>
          </p:txBody>
        </p:sp>
      </p:grpSp>
      <p:sp>
        <p:nvSpPr>
          <p:cNvPr id="79" name="Прямоугольник 78"/>
          <p:cNvSpPr/>
          <p:nvPr/>
        </p:nvSpPr>
        <p:spPr>
          <a:xfrm>
            <a:off x="5238285" y="1145205"/>
            <a:ext cx="8648949" cy="535531"/>
          </a:xfrm>
          <a:prstGeom prst="rect">
            <a:avLst/>
          </a:prstGeom>
        </p:spPr>
        <p:txBody>
          <a:bodyPr wrap="square">
            <a:spAutoFit/>
          </a:bodyPr>
          <a:lstStyle/>
          <a:p>
            <a:pPr marL="0" lvl="1" defTabSz="800100">
              <a:lnSpc>
                <a:spcPct val="90000"/>
              </a:lnSpc>
              <a:spcBef>
                <a:spcPct val="0"/>
              </a:spcBef>
              <a:spcAft>
                <a:spcPct val="15000"/>
              </a:spcAft>
            </a:pPr>
            <a:r>
              <a:rPr lang="ru-RU" sz="1600" b="1" dirty="0">
                <a:latin typeface="Arial Narrow" panose="020B0606020202030204" pitchFamily="34" charset="0"/>
                <a:cs typeface="Arial" panose="020B0604020202020204" pitchFamily="34" charset="0"/>
              </a:rPr>
              <a:t>184</a:t>
            </a:r>
            <a:r>
              <a:rPr lang="ru-RU" sz="1600" dirty="0">
                <a:latin typeface="Arial Narrow" panose="020B0606020202030204" pitchFamily="34" charset="0"/>
                <a:cs typeface="Arial" panose="020B0604020202020204" pitchFamily="34" charset="0"/>
              </a:rPr>
              <a:t> поставщика (</a:t>
            </a:r>
            <a:r>
              <a:rPr lang="ru-RU" sz="1600" b="1" dirty="0">
                <a:latin typeface="Arial Narrow" panose="020B0606020202030204" pitchFamily="34" charset="0"/>
                <a:cs typeface="Arial" panose="020B0604020202020204" pitchFamily="34" charset="0"/>
              </a:rPr>
              <a:t>0,9% </a:t>
            </a:r>
            <a:r>
              <a:rPr lang="ru-RU" sz="1600" dirty="0">
                <a:latin typeface="Arial Narrow" panose="020B0606020202030204" pitchFamily="34" charset="0"/>
                <a:cs typeface="Arial" panose="020B0604020202020204" pitchFamily="34" charset="0"/>
              </a:rPr>
              <a:t>от общего количества поставщиков) в рамках осуществления внутригрупповых закупок между основным и дочерними хозяйственными обществами</a:t>
            </a:r>
          </a:p>
        </p:txBody>
      </p:sp>
      <p:grpSp>
        <p:nvGrpSpPr>
          <p:cNvPr id="80" name="Группа 79"/>
          <p:cNvGrpSpPr/>
          <p:nvPr/>
        </p:nvGrpSpPr>
        <p:grpSpPr>
          <a:xfrm>
            <a:off x="1678676" y="1814329"/>
            <a:ext cx="3459108" cy="690210"/>
            <a:chOff x="704616" y="8937308"/>
            <a:chExt cx="1483863" cy="425360"/>
          </a:xfrm>
        </p:grpSpPr>
        <p:sp>
          <p:nvSpPr>
            <p:cNvPr id="81"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algn="ctr" defTabSz="914400">
                <a:defRPr/>
              </a:pPr>
              <a:endParaRPr lang="ru-RU" sz="1200" b="1" kern="0" dirty="0">
                <a:solidFill>
                  <a:prstClr val="black"/>
                </a:solidFill>
                <a:latin typeface="Arial Narrow" panose="020B0606020202030204" pitchFamily="34" charset="0"/>
              </a:endParaRPr>
            </a:p>
          </p:txBody>
        </p:sp>
        <p:sp>
          <p:nvSpPr>
            <p:cNvPr id="82" name="Pentagon 37"/>
            <p:cNvSpPr/>
            <p:nvPr/>
          </p:nvSpPr>
          <p:spPr>
            <a:xfrm>
              <a:off x="704616" y="8937308"/>
              <a:ext cx="1432011"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algn="ctr" defTabSz="622300">
                <a:spcBef>
                  <a:spcPct val="0"/>
                </a:spcBef>
              </a:pPr>
              <a:r>
                <a:rPr lang="ru-RU" sz="1400" b="1" dirty="0">
                  <a:latin typeface="Arial Narrow" panose="020B0606020202030204" pitchFamily="34" charset="0"/>
                  <a:cs typeface="Arial" panose="020B0604020202020204" pitchFamily="34" charset="0"/>
                </a:rPr>
                <a:t>Совпадение юридических адресов </a:t>
              </a:r>
            </a:p>
            <a:p>
              <a:pPr algn="ctr" defTabSz="622300">
                <a:spcBef>
                  <a:spcPct val="0"/>
                </a:spcBef>
              </a:pPr>
              <a:r>
                <a:rPr lang="ru-RU" sz="1400" b="1" dirty="0">
                  <a:latin typeface="Arial Narrow" panose="020B0606020202030204" pitchFamily="34" charset="0"/>
                  <a:cs typeface="Arial" panose="020B0604020202020204" pitchFamily="34" charset="0"/>
                </a:rPr>
                <a:t>и телефонов поставщиков</a:t>
              </a:r>
            </a:p>
          </p:txBody>
        </p:sp>
      </p:grpSp>
      <p:grpSp>
        <p:nvGrpSpPr>
          <p:cNvPr id="83" name="Группа 82"/>
          <p:cNvGrpSpPr/>
          <p:nvPr/>
        </p:nvGrpSpPr>
        <p:grpSpPr>
          <a:xfrm>
            <a:off x="1683935" y="2586835"/>
            <a:ext cx="3459108" cy="690210"/>
            <a:chOff x="704616" y="8937308"/>
            <a:chExt cx="1483863" cy="425360"/>
          </a:xfrm>
        </p:grpSpPr>
        <p:sp>
          <p:nvSpPr>
            <p:cNvPr id="84"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algn="ctr" defTabSz="914400">
                <a:defRPr/>
              </a:pPr>
              <a:endParaRPr lang="ru-RU" sz="1200" b="1" kern="0" dirty="0">
                <a:solidFill>
                  <a:prstClr val="black"/>
                </a:solidFill>
                <a:latin typeface="Arial Narrow" panose="020B0606020202030204" pitchFamily="34" charset="0"/>
              </a:endParaRPr>
            </a:p>
          </p:txBody>
        </p:sp>
        <p:sp>
          <p:nvSpPr>
            <p:cNvPr id="85" name="Pentagon 37"/>
            <p:cNvSpPr/>
            <p:nvPr/>
          </p:nvSpPr>
          <p:spPr>
            <a:xfrm>
              <a:off x="704616" y="8937308"/>
              <a:ext cx="1429755"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algn="ctr" defTabSz="622300">
                <a:spcBef>
                  <a:spcPct val="0"/>
                </a:spcBef>
              </a:pPr>
              <a:r>
                <a:rPr lang="ru-RU" sz="1400" b="1" dirty="0">
                  <a:latin typeface="Arial Narrow" panose="020B0606020202030204" pitchFamily="34" charset="0"/>
                  <a:cs typeface="Arial" panose="020B0604020202020204" pitchFamily="34" charset="0"/>
                </a:rPr>
                <a:t>Дата создания (регистрации) </a:t>
              </a:r>
            </a:p>
            <a:p>
              <a:pPr algn="ctr" defTabSz="622300">
                <a:spcBef>
                  <a:spcPct val="0"/>
                </a:spcBef>
              </a:pPr>
              <a:r>
                <a:rPr lang="ru-RU" sz="1400" b="1" dirty="0">
                  <a:latin typeface="Arial Narrow" panose="020B0606020202030204" pitchFamily="34" charset="0"/>
                  <a:cs typeface="Arial" panose="020B0604020202020204" pitchFamily="34" charset="0"/>
                </a:rPr>
                <a:t>субъекта МСП - поставщика</a:t>
              </a:r>
            </a:p>
          </p:txBody>
        </p:sp>
      </p:grpSp>
      <p:grpSp>
        <p:nvGrpSpPr>
          <p:cNvPr id="86" name="Группа 85"/>
          <p:cNvGrpSpPr/>
          <p:nvPr/>
        </p:nvGrpSpPr>
        <p:grpSpPr>
          <a:xfrm>
            <a:off x="1689195" y="3411888"/>
            <a:ext cx="3459108" cy="690210"/>
            <a:chOff x="704616" y="8937308"/>
            <a:chExt cx="1483863" cy="425360"/>
          </a:xfrm>
        </p:grpSpPr>
        <p:sp>
          <p:nvSpPr>
            <p:cNvPr id="87" name="Pentagon 35"/>
            <p:cNvSpPr/>
            <p:nvPr/>
          </p:nvSpPr>
          <p:spPr>
            <a:xfrm>
              <a:off x="785545" y="8937308"/>
              <a:ext cx="1402934" cy="425360"/>
            </a:xfrm>
            <a:prstGeom prst="homePlate">
              <a:avLst>
                <a:gd name="adj" fmla="val 22714"/>
              </a:avLst>
            </a:prstGeom>
            <a:solidFill>
              <a:schemeClr val="accent2"/>
            </a:solidFill>
            <a:ln w="9525">
              <a:noFill/>
              <a:miter lim="800000"/>
              <a:headEnd/>
              <a:tailEnd/>
            </a:ln>
            <a:effectLst/>
          </p:spPr>
          <p:txBody>
            <a:bodyPr lIns="67500" tIns="35100" rIns="67500" bIns="35100" anchor="ctr"/>
            <a:lstStyle/>
            <a:p>
              <a:pPr algn="ctr" defTabSz="914400">
                <a:defRPr/>
              </a:pPr>
              <a:endParaRPr lang="ru-RU" sz="1200" b="1" kern="0" dirty="0">
                <a:solidFill>
                  <a:prstClr val="black"/>
                </a:solidFill>
                <a:latin typeface="Arial Narrow" panose="020B0606020202030204" pitchFamily="34" charset="0"/>
              </a:endParaRPr>
            </a:p>
          </p:txBody>
        </p:sp>
        <p:sp>
          <p:nvSpPr>
            <p:cNvPr id="88" name="Pentagon 37"/>
            <p:cNvSpPr/>
            <p:nvPr/>
          </p:nvSpPr>
          <p:spPr>
            <a:xfrm>
              <a:off x="704616" y="8937308"/>
              <a:ext cx="1436516" cy="425360"/>
            </a:xfrm>
            <a:prstGeom prst="homePlate">
              <a:avLst>
                <a:gd name="adj" fmla="val 22714"/>
              </a:avLst>
            </a:prstGeom>
            <a:solidFill>
              <a:schemeClr val="accent1">
                <a:lumMod val="60000"/>
                <a:lumOff val="40000"/>
              </a:schemeClr>
            </a:solidFill>
            <a:ln w="9525">
              <a:noFill/>
              <a:miter lim="800000"/>
              <a:headEnd/>
              <a:tailEnd/>
            </a:ln>
            <a:effectLst/>
          </p:spPr>
          <p:txBody>
            <a:bodyPr lIns="67500" tIns="35100" rIns="67500" bIns="35100" anchor="ctr"/>
            <a:lstStyle/>
            <a:p>
              <a:pPr algn="ctr" defTabSz="622300">
                <a:spcBef>
                  <a:spcPct val="0"/>
                </a:spcBef>
              </a:pPr>
              <a:r>
                <a:rPr lang="ru-RU" sz="1400" b="1" dirty="0">
                  <a:latin typeface="Arial Narrow" panose="020B0606020202030204" pitchFamily="34" charset="0"/>
                  <a:cs typeface="Arial" panose="020B0604020202020204" pitchFamily="34" charset="0"/>
                </a:rPr>
                <a:t>Количество договоров, </a:t>
              </a:r>
            </a:p>
            <a:p>
              <a:pPr algn="ctr" defTabSz="622300">
                <a:spcBef>
                  <a:spcPct val="0"/>
                </a:spcBef>
              </a:pPr>
              <a:r>
                <a:rPr lang="ru-RU" sz="1400" b="1" dirty="0">
                  <a:latin typeface="Arial Narrow" panose="020B0606020202030204" pitchFamily="34" charset="0"/>
                  <a:cs typeface="Arial" panose="020B0604020202020204" pitchFamily="34" charset="0"/>
                </a:rPr>
                <a:t>заключенных с субъектами МСП </a:t>
              </a:r>
            </a:p>
            <a:p>
              <a:pPr algn="ctr" defTabSz="622300">
                <a:spcBef>
                  <a:spcPct val="0"/>
                </a:spcBef>
              </a:pPr>
              <a:r>
                <a:rPr lang="ru-RU" sz="1400" b="1" dirty="0">
                  <a:latin typeface="Arial Narrow" panose="020B0606020202030204" pitchFamily="34" charset="0"/>
                  <a:cs typeface="Arial" panose="020B0604020202020204" pitchFamily="34" charset="0"/>
                </a:rPr>
                <a:t>с одним или несколькими заказчиками</a:t>
              </a:r>
            </a:p>
          </p:txBody>
        </p:sp>
      </p:grpSp>
    </p:spTree>
    <p:extLst>
      <p:ext uri="{BB962C8B-B14F-4D97-AF65-F5344CB8AC3E}">
        <p14:creationId xmlns:p14="http://schemas.microsoft.com/office/powerpoint/2010/main" val="2190391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11553875" y="8203577"/>
            <a:ext cx="2325483" cy="309541"/>
          </a:xfrm>
        </p:spPr>
        <p:txBody>
          <a:bodyPr/>
          <a:lstStyle/>
          <a:p>
            <a:pPr defTabSz="375041"/>
            <a:fld id="{9005E221-E10C-40C7-8143-48F6241B2838}" type="slidenum">
              <a:rPr lang="ru-RU">
                <a:solidFill>
                  <a:prstClr val="black">
                    <a:tint val="75000"/>
                  </a:prstClr>
                </a:solidFill>
                <a:latin typeface="Calibri" panose="020F0502020204030204"/>
              </a:rPr>
              <a:pPr defTabSz="375041"/>
              <a:t>5</a:t>
            </a:fld>
            <a:endParaRPr lang="ru-RU" dirty="0">
              <a:solidFill>
                <a:prstClr val="black">
                  <a:tint val="75000"/>
                </a:prstClr>
              </a:solidFill>
              <a:latin typeface="Calibri" panose="020F0502020204030204"/>
            </a:endParaRPr>
          </a:p>
        </p:txBody>
      </p:sp>
      <p:sp>
        <p:nvSpPr>
          <p:cNvPr id="3" name="TextBox 2"/>
          <p:cNvSpPr txBox="1"/>
          <p:nvPr/>
        </p:nvSpPr>
        <p:spPr>
          <a:xfrm>
            <a:off x="4125798" y="276179"/>
            <a:ext cx="8130514" cy="626171"/>
          </a:xfrm>
          <a:prstGeom prst="rect">
            <a:avLst/>
          </a:prstGeom>
          <a:noFill/>
        </p:spPr>
        <p:txBody>
          <a:bodyPr wrap="square" lIns="48446" tIns="24223" rIns="0" bIns="24223" rtlCol="0">
            <a:noAutofit/>
          </a:bodyPr>
          <a:lstStyle/>
          <a:p>
            <a:pPr>
              <a:defRPr/>
            </a:pPr>
            <a:r>
              <a:rPr lang="ru-RU" altLang="ru-RU" sz="2000" b="1" dirty="0">
                <a:solidFill>
                  <a:schemeClr val="accent5">
                    <a:lumMod val="75000"/>
                  </a:schemeClr>
                </a:solidFill>
                <a:latin typeface="Arial Narrow" panose="020B0606020202030204" pitchFamily="34" charset="0"/>
                <a:cs typeface="Times New Roman" panose="02020603050405020304" pitchFamily="18" charset="0"/>
              </a:rPr>
              <a:t>ВЗАИМОДЕЙСТВИЕ АО «КОРПОРАЦИЯ «МСП» И </a:t>
            </a:r>
            <a:br>
              <a:rPr lang="ru-RU" altLang="ru-RU" sz="2000" b="1" dirty="0">
                <a:solidFill>
                  <a:schemeClr val="accent5">
                    <a:lumMod val="75000"/>
                  </a:schemeClr>
                </a:solidFill>
                <a:latin typeface="Arial Narrow" panose="020B0606020202030204" pitchFamily="34" charset="0"/>
                <a:cs typeface="Times New Roman" panose="02020603050405020304" pitchFamily="18" charset="0"/>
              </a:rPr>
            </a:br>
            <a:r>
              <a:rPr lang="ru-RU" altLang="ru-RU" sz="2000" b="1" dirty="0">
                <a:solidFill>
                  <a:schemeClr val="accent5">
                    <a:lumMod val="75000"/>
                  </a:schemeClr>
                </a:solidFill>
                <a:latin typeface="Arial Narrow" panose="020B0606020202030204" pitchFamily="34" charset="0"/>
                <a:cs typeface="Times New Roman" panose="02020603050405020304" pitchFamily="18" charset="0"/>
              </a:rPr>
              <a:t>ГОСУДАРСТВЕННОЙ КОМПАНИИ «АВТОДОР»</a:t>
            </a:r>
          </a:p>
        </p:txBody>
      </p:sp>
      <p:sp>
        <p:nvSpPr>
          <p:cNvPr id="26" name="Скругленный прямоугольник 4"/>
          <p:cNvSpPr txBox="1"/>
          <p:nvPr/>
        </p:nvSpPr>
        <p:spPr>
          <a:xfrm>
            <a:off x="11420154" y="3069552"/>
            <a:ext cx="2501147" cy="1956077"/>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51271" tIns="51271" rIns="51271" bIns="51271" numCol="1" spcCol="1270" anchor="t" anchorCtr="0">
            <a:noAutofit/>
          </a:bodyPr>
          <a:lstStyle/>
          <a:p>
            <a:pPr algn="ctr" defTabSz="375041"/>
            <a:r>
              <a:rPr lang="ru-RU" sz="1212" b="1" dirty="0">
                <a:solidFill>
                  <a:srgbClr val="4472C4">
                    <a:lumMod val="50000"/>
                  </a:srgbClr>
                </a:solidFill>
                <a:latin typeface="Calibri Light" panose="020F0302020204030204"/>
              </a:rPr>
              <a:t>ДОЛЯ</a:t>
            </a:r>
          </a:p>
          <a:p>
            <a:pPr algn="ctr" defTabSz="375041"/>
            <a:r>
              <a:rPr lang="ru-RU" sz="1212" b="1" dirty="0">
                <a:solidFill>
                  <a:srgbClr val="4472C4">
                    <a:lumMod val="50000"/>
                  </a:srgbClr>
                </a:solidFill>
                <a:latin typeface="Calibri Light" panose="020F0302020204030204"/>
              </a:rPr>
              <a:t>планируемых прямых закупок     («</a:t>
            </a:r>
            <a:r>
              <a:rPr lang="ru-RU" sz="1212" b="1" dirty="0" err="1">
                <a:solidFill>
                  <a:srgbClr val="4472C4">
                    <a:lumMod val="50000"/>
                  </a:srgbClr>
                </a:solidFill>
                <a:latin typeface="Calibri Light" panose="020F0302020204030204"/>
              </a:rPr>
              <a:t>спецторги</a:t>
            </a:r>
            <a:r>
              <a:rPr lang="ru-RU" sz="1212" b="1" dirty="0">
                <a:solidFill>
                  <a:srgbClr val="4472C4">
                    <a:lumMod val="50000"/>
                  </a:srgbClr>
                </a:solidFill>
                <a:latin typeface="Calibri Light" panose="020F0302020204030204"/>
              </a:rPr>
              <a:t>», квота 10%)</a:t>
            </a:r>
          </a:p>
          <a:p>
            <a:pPr algn="ctr" defTabSz="598218">
              <a:lnSpc>
                <a:spcPct val="90000"/>
              </a:lnSpc>
              <a:spcBef>
                <a:spcPct val="0"/>
              </a:spcBef>
            </a:pPr>
            <a:endParaRPr lang="ru-RU" sz="1076" b="1" dirty="0">
              <a:solidFill>
                <a:srgbClr val="00B0F0"/>
              </a:solidFill>
              <a:latin typeface="Calibri Light" panose="020F0302020204030204"/>
            </a:endParaRPr>
          </a:p>
          <a:p>
            <a:pPr algn="ctr" defTabSz="598218">
              <a:lnSpc>
                <a:spcPct val="90000"/>
              </a:lnSpc>
              <a:spcBef>
                <a:spcPct val="0"/>
              </a:spcBef>
            </a:pPr>
            <a:r>
              <a:rPr lang="ru-RU" sz="2153" b="1" dirty="0">
                <a:solidFill>
                  <a:schemeClr val="accent2">
                    <a:lumMod val="75000"/>
                  </a:schemeClr>
                </a:solidFill>
                <a:latin typeface="Calibri" panose="020F0502020204030204"/>
              </a:rPr>
              <a:t>10,08%</a:t>
            </a:r>
          </a:p>
          <a:p>
            <a:pPr algn="ctr" defTabSz="598218">
              <a:lnSpc>
                <a:spcPct val="90000"/>
              </a:lnSpc>
              <a:spcBef>
                <a:spcPct val="0"/>
              </a:spcBef>
            </a:pPr>
            <a:endParaRPr lang="ru-RU" sz="1212" b="1" i="1" dirty="0">
              <a:solidFill>
                <a:srgbClr val="4472C4">
                  <a:lumMod val="50000"/>
                </a:srgbClr>
              </a:solidFill>
              <a:latin typeface="Calibri Light" panose="020F0302020204030204"/>
            </a:endParaRPr>
          </a:p>
          <a:p>
            <a:pPr algn="ctr" defTabSz="598218">
              <a:lnSpc>
                <a:spcPct val="90000"/>
              </a:lnSpc>
              <a:spcBef>
                <a:spcPct val="0"/>
              </a:spcBef>
            </a:pPr>
            <a:endParaRPr lang="ru-RU" sz="2691" b="1" dirty="0">
              <a:solidFill>
                <a:srgbClr val="00B0F0"/>
              </a:solidFill>
              <a:latin typeface="Calibri Light" panose="020F0302020204030204"/>
            </a:endParaRPr>
          </a:p>
          <a:p>
            <a:pPr algn="ctr" defTabSz="598218">
              <a:lnSpc>
                <a:spcPct val="90000"/>
              </a:lnSpc>
              <a:spcBef>
                <a:spcPct val="0"/>
              </a:spcBef>
            </a:pPr>
            <a:endParaRPr lang="ru-RU" sz="942" b="1" dirty="0">
              <a:solidFill>
                <a:srgbClr val="0070C0"/>
              </a:solidFill>
              <a:latin typeface="Calibri Light" panose="020F0302020204030204"/>
            </a:endParaRPr>
          </a:p>
        </p:txBody>
      </p:sp>
      <p:pic>
        <p:nvPicPr>
          <p:cNvPr id="28" name="Рисунок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9423" y="118382"/>
            <a:ext cx="1804872" cy="774431"/>
          </a:xfrm>
          <a:prstGeom prst="rect">
            <a:avLst/>
          </a:prstGeom>
        </p:spPr>
      </p:pic>
      <p:sp>
        <p:nvSpPr>
          <p:cNvPr id="21" name="Скругленный прямоугольник 20"/>
          <p:cNvSpPr/>
          <p:nvPr/>
        </p:nvSpPr>
        <p:spPr>
          <a:xfrm>
            <a:off x="1648282" y="981681"/>
            <a:ext cx="7269724" cy="369186"/>
          </a:xfrm>
          <a:prstGeom prst="roundRect">
            <a:avLst/>
          </a:prstGeom>
          <a:solidFill>
            <a:srgbClr val="A2C9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5041"/>
            <a:r>
              <a:rPr lang="ru-RU" b="1" dirty="0">
                <a:solidFill>
                  <a:schemeClr val="accent1">
                    <a:lumMod val="50000"/>
                  </a:schemeClr>
                </a:solidFill>
                <a:latin typeface="Arial Narrow" panose="020B0606020202030204" pitchFamily="34" charset="0"/>
                <a:cs typeface="Times New Roman" panose="02020603050405020304" pitchFamily="18" charset="0"/>
              </a:rPr>
              <a:t>Соглашение о взаимодействии от 01.03.2016 № ДКП-2016-116/С-44</a:t>
            </a:r>
          </a:p>
        </p:txBody>
      </p:sp>
      <p:sp>
        <p:nvSpPr>
          <p:cNvPr id="23" name="Скругленный прямоугольник 10"/>
          <p:cNvSpPr txBox="1"/>
          <p:nvPr/>
        </p:nvSpPr>
        <p:spPr>
          <a:xfrm>
            <a:off x="8402271" y="3083534"/>
            <a:ext cx="2919029" cy="455528"/>
          </a:xfrm>
          <a:prstGeom prst="rect">
            <a:avLst/>
          </a:prstGeom>
          <a:solidFill>
            <a:srgbClr val="A2C9F4"/>
          </a:solidFill>
        </p:spPr>
        <p:style>
          <a:lnRef idx="0">
            <a:scrgbClr r="0" g="0" b="0"/>
          </a:lnRef>
          <a:fillRef idx="0">
            <a:scrgbClr r="0" g="0" b="0"/>
          </a:fillRef>
          <a:effectRef idx="0">
            <a:scrgbClr r="0" g="0" b="0"/>
          </a:effectRef>
          <a:fontRef idx="minor">
            <a:schemeClr val="lt1"/>
          </a:fontRef>
        </p:style>
        <p:txBody>
          <a:bodyPr spcFirstLastPara="0" vert="horz" wrap="square" lIns="24223" tIns="24223" rIns="24223" bIns="24223" numCol="1" spcCol="1270" anchor="ctr" anchorCtr="0">
            <a:noAutofit/>
          </a:bodyPr>
          <a:lstStyle/>
          <a:p>
            <a:pPr algn="ctr" defTabSz="375041"/>
            <a:r>
              <a:rPr lang="ru-RU" sz="1300" b="1" dirty="0">
                <a:solidFill>
                  <a:schemeClr val="accent2"/>
                </a:solidFill>
                <a:latin typeface="Arial Narrow" panose="020B0606020202030204" pitchFamily="34" charset="0"/>
              </a:rPr>
              <a:t>ОБЪЕМ ПЛАНИРУЕМЫХ</a:t>
            </a:r>
          </a:p>
          <a:p>
            <a:pPr algn="ctr" defTabSz="375041"/>
            <a:r>
              <a:rPr lang="ru-RU" sz="1300" b="1" dirty="0">
                <a:solidFill>
                  <a:schemeClr val="accent2"/>
                </a:solidFill>
                <a:latin typeface="Arial Narrow" panose="020B0606020202030204" pitchFamily="34" charset="0"/>
              </a:rPr>
              <a:t> ЗАКУПОК</a:t>
            </a:r>
          </a:p>
        </p:txBody>
      </p:sp>
      <p:sp>
        <p:nvSpPr>
          <p:cNvPr id="36" name="Скругленный прямоугольник 10"/>
          <p:cNvSpPr txBox="1"/>
          <p:nvPr/>
        </p:nvSpPr>
        <p:spPr>
          <a:xfrm>
            <a:off x="5347901" y="3083534"/>
            <a:ext cx="2942706" cy="455528"/>
          </a:xfrm>
          <a:prstGeom prst="rect">
            <a:avLst/>
          </a:prstGeom>
          <a:solidFill>
            <a:srgbClr val="A2C9F4"/>
          </a:solidFill>
        </p:spPr>
        <p:style>
          <a:lnRef idx="0">
            <a:scrgbClr r="0" g="0" b="0"/>
          </a:lnRef>
          <a:fillRef idx="0">
            <a:scrgbClr r="0" g="0" b="0"/>
          </a:fillRef>
          <a:effectRef idx="0">
            <a:scrgbClr r="0" g="0" b="0"/>
          </a:effectRef>
          <a:fontRef idx="minor">
            <a:schemeClr val="lt1"/>
          </a:fontRef>
        </p:style>
        <p:txBody>
          <a:bodyPr spcFirstLastPara="0" vert="horz" wrap="square" lIns="24223" tIns="24223" rIns="24223" bIns="24223" numCol="1" spcCol="1270" anchor="ctr" anchorCtr="0">
            <a:noAutofit/>
          </a:bodyPr>
          <a:lstStyle>
            <a:defPPr>
              <a:defRPr lang="en-US"/>
            </a:defPPr>
            <a:lvl1pPr lvl="0" algn="ctr">
              <a:defRPr sz="2000" b="1">
                <a:solidFill>
                  <a:schemeClr val="bg1"/>
                </a:solidFill>
                <a:latin typeface="Arial Narrow" panose="020B0606020202030204" pitchFamily="34" charset="0"/>
                <a:cs typeface="Times New Roman" panose="02020603050405020304" pitchFamily="18" charset="0"/>
              </a:defRPr>
            </a:lvl1pPr>
          </a:lstStyle>
          <a:p>
            <a:r>
              <a:rPr lang="ru-RU" sz="1300" dirty="0">
                <a:solidFill>
                  <a:schemeClr val="accent2"/>
                </a:solidFill>
                <a:cs typeface="+mn-cs"/>
              </a:rPr>
              <a:t>ОБЪЕМ ОСУЩЕСТВЛЕННЫХ ЗАКУПОК</a:t>
            </a:r>
          </a:p>
        </p:txBody>
      </p:sp>
      <p:sp>
        <p:nvSpPr>
          <p:cNvPr id="45" name="Скругленный прямоугольник 4"/>
          <p:cNvSpPr txBox="1"/>
          <p:nvPr/>
        </p:nvSpPr>
        <p:spPr>
          <a:xfrm>
            <a:off x="11329371" y="5805982"/>
            <a:ext cx="2682712" cy="1593290"/>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spcFirstLastPara="0" vert="horz" wrap="square" lIns="51271" tIns="51271" rIns="51271" bIns="51271" numCol="1" spcCol="1270" anchor="t" anchorCtr="0">
            <a:noAutofit/>
          </a:bodyPr>
          <a:lstStyle/>
          <a:p>
            <a:pPr algn="ctr" defTabSz="598218">
              <a:lnSpc>
                <a:spcPct val="90000"/>
              </a:lnSpc>
              <a:spcBef>
                <a:spcPct val="0"/>
              </a:spcBef>
            </a:pPr>
            <a:r>
              <a:rPr lang="ru-RU" sz="1212" b="1" dirty="0">
                <a:solidFill>
                  <a:srgbClr val="4472C4">
                    <a:lumMod val="50000"/>
                  </a:srgbClr>
                </a:solidFill>
                <a:latin typeface="Calibri Light" panose="020F0302020204030204"/>
              </a:rPr>
              <a:t>УВЕЛИЧЕНИЕ ГОДОВОГО ОБЪЕМА ПЛАНИРУЕМЫХ ЗАКУПОК</a:t>
            </a:r>
          </a:p>
          <a:p>
            <a:pPr algn="ctr" defTabSz="598218">
              <a:lnSpc>
                <a:spcPct val="90000"/>
              </a:lnSpc>
              <a:spcBef>
                <a:spcPct val="0"/>
              </a:spcBef>
            </a:pPr>
            <a:r>
              <a:rPr lang="ru-RU" sz="1212" dirty="0">
                <a:solidFill>
                  <a:srgbClr val="4472C4">
                    <a:lumMod val="50000"/>
                  </a:srgbClr>
                </a:solidFill>
                <a:latin typeface="Calibri" panose="020F0502020204030204"/>
              </a:rPr>
              <a:t>инновационной, высокотехнологичной продукции</a:t>
            </a:r>
          </a:p>
          <a:p>
            <a:pPr algn="ctr" defTabSz="598218">
              <a:lnSpc>
                <a:spcPct val="90000"/>
              </a:lnSpc>
              <a:spcBef>
                <a:spcPct val="0"/>
              </a:spcBef>
            </a:pPr>
            <a:endParaRPr lang="ru-RU" sz="807" b="1" dirty="0">
              <a:solidFill>
                <a:srgbClr val="4472C4">
                  <a:lumMod val="50000"/>
                </a:srgbClr>
              </a:solidFill>
              <a:latin typeface="Calibri" panose="020F0502020204030204"/>
            </a:endParaRPr>
          </a:p>
          <a:p>
            <a:pPr algn="ctr" defTabSz="598218">
              <a:lnSpc>
                <a:spcPct val="90000"/>
              </a:lnSpc>
              <a:spcBef>
                <a:spcPct val="0"/>
              </a:spcBef>
            </a:pPr>
            <a:r>
              <a:rPr lang="ru-RU" sz="1884" b="1" dirty="0">
                <a:solidFill>
                  <a:schemeClr val="accent2">
                    <a:lumMod val="75000"/>
                  </a:schemeClr>
                </a:solidFill>
                <a:latin typeface="Calibri" panose="020F0502020204030204"/>
              </a:rPr>
              <a:t>на </a:t>
            </a:r>
            <a:r>
              <a:rPr lang="ru-RU" sz="2153" b="1" dirty="0">
                <a:solidFill>
                  <a:schemeClr val="accent2">
                    <a:lumMod val="75000"/>
                  </a:schemeClr>
                </a:solidFill>
                <a:latin typeface="Calibri" panose="020F0502020204030204"/>
              </a:rPr>
              <a:t>523,25%</a:t>
            </a:r>
          </a:p>
          <a:p>
            <a:pPr algn="ctr" defTabSz="598218">
              <a:lnSpc>
                <a:spcPct val="90000"/>
              </a:lnSpc>
              <a:spcBef>
                <a:spcPct val="0"/>
              </a:spcBef>
            </a:pPr>
            <a:endParaRPr lang="ru-RU" sz="2691" b="1" dirty="0">
              <a:solidFill>
                <a:srgbClr val="00B0F0"/>
              </a:solidFill>
              <a:latin typeface="Calibri Light" panose="020F0302020204030204"/>
            </a:endParaRPr>
          </a:p>
        </p:txBody>
      </p:sp>
      <p:sp>
        <p:nvSpPr>
          <p:cNvPr id="46" name="Скругленный прямоугольник 10"/>
          <p:cNvSpPr txBox="1"/>
          <p:nvPr/>
        </p:nvSpPr>
        <p:spPr>
          <a:xfrm>
            <a:off x="8313106" y="5836089"/>
            <a:ext cx="3008194" cy="504540"/>
          </a:xfrm>
          <a:prstGeom prst="rect">
            <a:avLst/>
          </a:prstGeom>
          <a:solidFill>
            <a:srgbClr val="A2C9F4"/>
          </a:solidFill>
        </p:spPr>
        <p:style>
          <a:lnRef idx="0">
            <a:scrgbClr r="0" g="0" b="0"/>
          </a:lnRef>
          <a:fillRef idx="0">
            <a:scrgbClr r="0" g="0" b="0"/>
          </a:fillRef>
          <a:effectRef idx="0">
            <a:scrgbClr r="0" g="0" b="0"/>
          </a:effectRef>
          <a:fontRef idx="minor">
            <a:schemeClr val="lt1"/>
          </a:fontRef>
        </p:style>
        <p:txBody>
          <a:bodyPr spcFirstLastPara="0" vert="horz" wrap="square" lIns="24223" tIns="24223" rIns="24223" bIns="24223" numCol="1" spcCol="1270" anchor="ctr" anchorCtr="0">
            <a:noAutofit/>
          </a:bodyPr>
          <a:lstStyle>
            <a:defPPr>
              <a:defRPr lang="en-US"/>
            </a:defPPr>
            <a:lvl1pPr lvl="0" algn="ctr">
              <a:defRPr sz="2000" b="1">
                <a:solidFill>
                  <a:schemeClr val="bg1"/>
                </a:solidFill>
                <a:latin typeface="Arial Narrow" panose="020B0606020202030204" pitchFamily="34" charset="0"/>
                <a:cs typeface="Times New Roman" panose="02020603050405020304" pitchFamily="18" charset="0"/>
              </a:defRPr>
            </a:lvl1pPr>
          </a:lstStyle>
          <a:p>
            <a:pPr defTabSz="375041"/>
            <a:r>
              <a:rPr lang="ru-RU" sz="1300" dirty="0">
                <a:solidFill>
                  <a:schemeClr val="accent2"/>
                </a:solidFill>
                <a:cs typeface="+mn-cs"/>
              </a:rPr>
              <a:t>ОБЪЕМ ПЛАНИРУЕМЫХ</a:t>
            </a:r>
          </a:p>
          <a:p>
            <a:pPr defTabSz="375041"/>
            <a:r>
              <a:rPr lang="ru-RU" sz="1300" dirty="0">
                <a:solidFill>
                  <a:schemeClr val="accent2"/>
                </a:solidFill>
                <a:cs typeface="+mn-cs"/>
              </a:rPr>
              <a:t> ЗАКУПОК</a:t>
            </a:r>
          </a:p>
        </p:txBody>
      </p:sp>
      <p:sp>
        <p:nvSpPr>
          <p:cNvPr id="47" name="Скругленный прямоугольник 10"/>
          <p:cNvSpPr txBox="1"/>
          <p:nvPr/>
        </p:nvSpPr>
        <p:spPr>
          <a:xfrm>
            <a:off x="5347902" y="5836090"/>
            <a:ext cx="2829864" cy="504540"/>
          </a:xfrm>
          <a:prstGeom prst="rect">
            <a:avLst/>
          </a:prstGeom>
          <a:solidFill>
            <a:srgbClr val="A2C9F4"/>
          </a:solidFill>
        </p:spPr>
        <p:style>
          <a:lnRef idx="0">
            <a:scrgbClr r="0" g="0" b="0"/>
          </a:lnRef>
          <a:fillRef idx="0">
            <a:scrgbClr r="0" g="0" b="0"/>
          </a:fillRef>
          <a:effectRef idx="0">
            <a:scrgbClr r="0" g="0" b="0"/>
          </a:effectRef>
          <a:fontRef idx="minor">
            <a:schemeClr val="lt1"/>
          </a:fontRef>
        </p:style>
        <p:txBody>
          <a:bodyPr spcFirstLastPara="0" vert="horz" wrap="square" lIns="24223" tIns="24223" rIns="24223" bIns="24223" numCol="1" spcCol="1270" anchor="ctr" anchorCtr="0">
            <a:noAutofit/>
          </a:bodyPr>
          <a:lstStyle>
            <a:defPPr>
              <a:defRPr lang="en-US"/>
            </a:defPPr>
            <a:lvl1pPr lvl="0" algn="ctr">
              <a:defRPr sz="2000" b="1">
                <a:solidFill>
                  <a:schemeClr val="bg1"/>
                </a:solidFill>
                <a:latin typeface="Arial Narrow" panose="020B0606020202030204" pitchFamily="34" charset="0"/>
                <a:cs typeface="Times New Roman" panose="02020603050405020304" pitchFamily="18" charset="0"/>
              </a:defRPr>
            </a:lvl1pPr>
          </a:lstStyle>
          <a:p>
            <a:pPr defTabSz="375041"/>
            <a:r>
              <a:rPr lang="ru-RU" sz="1300" dirty="0">
                <a:solidFill>
                  <a:schemeClr val="accent2"/>
                </a:solidFill>
                <a:cs typeface="+mn-cs"/>
              </a:rPr>
              <a:t>ОБЪЕМ ОСУЩЕСТВЛЕННЫХ ЗАКУПОК</a:t>
            </a:r>
          </a:p>
        </p:txBody>
      </p:sp>
      <p:sp>
        <p:nvSpPr>
          <p:cNvPr id="4" name="Прямоугольник 3"/>
          <p:cNvSpPr/>
          <p:nvPr/>
        </p:nvSpPr>
        <p:spPr>
          <a:xfrm>
            <a:off x="1662907" y="1408167"/>
            <a:ext cx="9997943" cy="1169551"/>
          </a:xfrm>
          <a:prstGeom prst="rect">
            <a:avLst/>
          </a:prstGeom>
        </p:spPr>
        <p:txBody>
          <a:bodyPr wrap="square">
            <a:spAutoFit/>
          </a:bodyPr>
          <a:lstStyle/>
          <a:p>
            <a:pPr defTabSz="375041"/>
            <a:r>
              <a:rPr lang="ru-RU" sz="1400" b="1" u="sng" dirty="0">
                <a:solidFill>
                  <a:srgbClr val="002060"/>
                </a:solidFill>
                <a:latin typeface="Arial Narrow" panose="020B0606020202030204" pitchFamily="34" charset="0"/>
              </a:rPr>
              <a:t>Основные направления взаимодействия сторон:</a:t>
            </a:r>
          </a:p>
          <a:p>
            <a:pPr marL="192284" indent="-192284" defTabSz="375041">
              <a:buFont typeface="Arial" panose="020B0604020202020204" pitchFamily="34" charset="0"/>
              <a:buChar char="•"/>
            </a:pPr>
            <a:r>
              <a:rPr lang="ru-RU" sz="1400" dirty="0">
                <a:solidFill>
                  <a:srgbClr val="002060"/>
                </a:solidFill>
                <a:latin typeface="Arial Narrow" panose="020B0606020202030204" pitchFamily="34" charset="0"/>
              </a:rPr>
              <a:t>создание условий для увеличения доли закупок Государственной компании «</a:t>
            </a:r>
            <a:r>
              <a:rPr lang="ru-RU" sz="1400" dirty="0" err="1">
                <a:solidFill>
                  <a:srgbClr val="002060"/>
                </a:solidFill>
                <a:latin typeface="Arial Narrow" panose="020B0606020202030204" pitchFamily="34" charset="0"/>
              </a:rPr>
              <a:t>Автодор</a:t>
            </a:r>
            <a:r>
              <a:rPr lang="ru-RU" sz="1400" dirty="0">
                <a:solidFill>
                  <a:srgbClr val="002060"/>
                </a:solidFill>
                <a:latin typeface="Arial Narrow" panose="020B0606020202030204" pitchFamily="34" charset="0"/>
              </a:rPr>
              <a:t>» у субъектов МСП</a:t>
            </a:r>
          </a:p>
          <a:p>
            <a:pPr marL="192284" indent="-192284" defTabSz="375041">
              <a:buFont typeface="Arial" panose="020B0604020202020204" pitchFamily="34" charset="0"/>
              <a:buChar char="•"/>
            </a:pPr>
            <a:r>
              <a:rPr lang="ru-RU" sz="1400" dirty="0">
                <a:solidFill>
                  <a:srgbClr val="002060"/>
                </a:solidFill>
                <a:latin typeface="Arial Narrow" panose="020B0606020202030204" pitchFamily="34" charset="0"/>
              </a:rPr>
              <a:t>организация мероприятий, направленных на формирование сети квалифицированных и ответственных поставщиков из числа субъектов МСП</a:t>
            </a:r>
          </a:p>
          <a:p>
            <a:pPr marL="192284" indent="-192284" defTabSz="375041">
              <a:buFont typeface="Arial" panose="020B0604020202020204" pitchFamily="34" charset="0"/>
              <a:buChar char="•"/>
            </a:pPr>
            <a:r>
              <a:rPr lang="ru-RU" sz="1400" dirty="0">
                <a:solidFill>
                  <a:srgbClr val="002060"/>
                </a:solidFill>
                <a:latin typeface="Arial Narrow" panose="020B0606020202030204" pitchFamily="34" charset="0"/>
              </a:rPr>
              <a:t>методическая поддержка субъектов МСП по вопросам участия субъектов МСП в закупках Государственной компании «</a:t>
            </a:r>
            <a:r>
              <a:rPr lang="ru-RU" sz="1400" dirty="0" err="1">
                <a:solidFill>
                  <a:srgbClr val="002060"/>
                </a:solidFill>
                <a:latin typeface="Arial Narrow" panose="020B0606020202030204" pitchFamily="34" charset="0"/>
              </a:rPr>
              <a:t>Автодор</a:t>
            </a:r>
            <a:r>
              <a:rPr lang="ru-RU" sz="1400" dirty="0">
                <a:solidFill>
                  <a:srgbClr val="002060"/>
                </a:solidFill>
                <a:latin typeface="Arial Narrow" panose="020B0606020202030204" pitchFamily="34" charset="0"/>
              </a:rPr>
              <a:t>»</a:t>
            </a:r>
            <a:endParaRPr lang="ru-RU" sz="1400" dirty="0">
              <a:solidFill>
                <a:prstClr val="black"/>
              </a:solidFill>
              <a:latin typeface="Calibri" panose="020F0502020204030204"/>
            </a:endParaRPr>
          </a:p>
        </p:txBody>
      </p:sp>
      <p:sp>
        <p:nvSpPr>
          <p:cNvPr id="30" name="Скругленный прямоугольник 29"/>
          <p:cNvSpPr/>
          <p:nvPr/>
        </p:nvSpPr>
        <p:spPr>
          <a:xfrm>
            <a:off x="1662906" y="2604037"/>
            <a:ext cx="9786234" cy="370638"/>
          </a:xfrm>
          <a:prstGeom prst="roundRect">
            <a:avLst/>
          </a:prstGeom>
          <a:solidFill>
            <a:srgbClr val="A2C9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75041"/>
            <a:r>
              <a:rPr lang="ru-RU" sz="2400" b="1" dirty="0">
                <a:solidFill>
                  <a:schemeClr val="accent1">
                    <a:lumMod val="50000"/>
                  </a:schemeClr>
                </a:solidFill>
                <a:latin typeface="Arial Narrow" panose="020B0606020202030204" pitchFamily="34" charset="0"/>
                <a:cs typeface="Times New Roman" panose="02020603050405020304" pitchFamily="18" charset="0"/>
              </a:rPr>
              <a:t>Основные результаты:</a:t>
            </a:r>
          </a:p>
        </p:txBody>
      </p:sp>
      <p:sp>
        <p:nvSpPr>
          <p:cNvPr id="6" name="Пятиугольник 5"/>
          <p:cNvSpPr/>
          <p:nvPr/>
        </p:nvSpPr>
        <p:spPr>
          <a:xfrm>
            <a:off x="1677531" y="3849529"/>
            <a:ext cx="2987591" cy="1263646"/>
          </a:xfrm>
          <a:prstGeom prst="homePlate">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6145" tIns="23072" rIns="46145" bIns="23072" numCol="1" spcCol="1270" anchor="ctr" anchorCtr="0">
            <a:noAutofit/>
          </a:bodyPr>
          <a:lstStyle/>
          <a:p>
            <a:pPr algn="ctr" defTabSz="538396">
              <a:lnSpc>
                <a:spcPct val="90000"/>
              </a:lnSpc>
              <a:spcBef>
                <a:spcPct val="0"/>
              </a:spcBef>
              <a:spcAft>
                <a:spcPct val="35000"/>
              </a:spcAft>
            </a:pPr>
            <a:endParaRPr lang="ru-RU" sz="1346" b="1" dirty="0">
              <a:solidFill>
                <a:srgbClr val="FF0000"/>
              </a:solidFill>
              <a:latin typeface="Calibri" panose="020F0502020204030204"/>
            </a:endParaRPr>
          </a:p>
          <a:p>
            <a:pPr algn="ctr" defTabSz="375041">
              <a:lnSpc>
                <a:spcPct val="90000"/>
              </a:lnSpc>
              <a:spcBef>
                <a:spcPct val="0"/>
              </a:spcBef>
              <a:spcAft>
                <a:spcPct val="35000"/>
              </a:spcAft>
            </a:pPr>
            <a:r>
              <a:rPr lang="ru-RU" sz="2000" b="1" dirty="0">
                <a:solidFill>
                  <a:schemeClr val="accent2"/>
                </a:solidFill>
                <a:latin typeface="Arial Narrow" panose="020B0606020202030204" pitchFamily="34" charset="0"/>
              </a:rPr>
              <a:t>Объем закупок товаров, работ, услуг</a:t>
            </a:r>
          </a:p>
          <a:p>
            <a:pPr algn="ctr" defTabSz="538396">
              <a:lnSpc>
                <a:spcPct val="90000"/>
              </a:lnSpc>
              <a:spcBef>
                <a:spcPct val="0"/>
              </a:spcBef>
              <a:spcAft>
                <a:spcPct val="35000"/>
              </a:spcAft>
            </a:pPr>
            <a:endParaRPr lang="ru-RU" sz="1346" b="1" dirty="0">
              <a:solidFill>
                <a:prstClr val="white"/>
              </a:solidFill>
              <a:latin typeface="Calibri" panose="020F0502020204030204"/>
            </a:endParaRPr>
          </a:p>
        </p:txBody>
      </p:sp>
      <p:sp>
        <p:nvSpPr>
          <p:cNvPr id="32" name="Пятиугольник 31"/>
          <p:cNvSpPr/>
          <p:nvPr/>
        </p:nvSpPr>
        <p:spPr>
          <a:xfrm>
            <a:off x="1813188" y="6687746"/>
            <a:ext cx="3002215" cy="1423052"/>
          </a:xfrm>
          <a:prstGeom prst="homePlate">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46145" tIns="23072" rIns="46145" bIns="23072" numCol="1" spcCol="1270" anchor="ctr" anchorCtr="0">
            <a:noAutofit/>
          </a:bodyPr>
          <a:lstStyle/>
          <a:p>
            <a:pPr algn="ctr" defTabSz="375041">
              <a:lnSpc>
                <a:spcPct val="90000"/>
              </a:lnSpc>
              <a:spcBef>
                <a:spcPct val="0"/>
              </a:spcBef>
              <a:spcAft>
                <a:spcPct val="35000"/>
              </a:spcAft>
            </a:pPr>
            <a:r>
              <a:rPr lang="ru-RU" sz="2000" b="1" dirty="0">
                <a:solidFill>
                  <a:schemeClr val="accent2"/>
                </a:solidFill>
                <a:latin typeface="Arial Narrow" panose="020B0606020202030204" pitchFamily="34" charset="0"/>
              </a:rPr>
              <a:t>Объем закупок инновационной, высокотехнологичной продукции</a:t>
            </a:r>
          </a:p>
        </p:txBody>
      </p:sp>
      <p:pic>
        <p:nvPicPr>
          <p:cNvPr id="22" name="Рисунок 21"/>
          <p:cNvPicPr>
            <a:picLocks noChangeAspect="1"/>
          </p:cNvPicPr>
          <p:nvPr/>
        </p:nvPicPr>
        <p:blipFill>
          <a:blip r:embed="rId3"/>
          <a:stretch>
            <a:fillRect/>
          </a:stretch>
        </p:blipFill>
        <p:spPr>
          <a:xfrm>
            <a:off x="12560703" y="118382"/>
            <a:ext cx="1251152" cy="648503"/>
          </a:xfrm>
          <a:prstGeom prst="rect">
            <a:avLst/>
          </a:prstGeom>
        </p:spPr>
      </p:pic>
      <p:cxnSp>
        <p:nvCxnSpPr>
          <p:cNvPr id="29" name="Прямая соединительная линия 28"/>
          <p:cNvCxnSpPr/>
          <p:nvPr/>
        </p:nvCxnSpPr>
        <p:spPr>
          <a:xfrm>
            <a:off x="1662907"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Скругленный прямоугольник 30"/>
          <p:cNvSpPr/>
          <p:nvPr/>
        </p:nvSpPr>
        <p:spPr>
          <a:xfrm>
            <a:off x="5347901" y="3647921"/>
            <a:ext cx="2942706" cy="1973152"/>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pPr algn="ctr" defTabSz="598218">
              <a:lnSpc>
                <a:spcPct val="90000"/>
              </a:lnSpc>
              <a:spcBef>
                <a:spcPct val="0"/>
              </a:spcBef>
            </a:pPr>
            <a:endParaRPr lang="ru-RU" b="1" dirty="0">
              <a:solidFill>
                <a:schemeClr val="bg1"/>
              </a:solidFill>
            </a:endParaRPr>
          </a:p>
          <a:p>
            <a:pPr algn="ctr" defTabSz="598218">
              <a:lnSpc>
                <a:spcPct val="90000"/>
              </a:lnSpc>
              <a:spcBef>
                <a:spcPct val="0"/>
              </a:spcBef>
            </a:pPr>
            <a:r>
              <a:rPr lang="ru-RU" b="1" dirty="0">
                <a:solidFill>
                  <a:schemeClr val="bg1"/>
                </a:solidFill>
              </a:rPr>
              <a:t>В 2016 году</a:t>
            </a:r>
          </a:p>
          <a:p>
            <a:pPr algn="ctr" defTabSz="598218">
              <a:lnSpc>
                <a:spcPct val="90000"/>
              </a:lnSpc>
              <a:spcBef>
                <a:spcPct val="0"/>
              </a:spcBef>
            </a:pPr>
            <a:endParaRPr lang="ru-RU" b="1" dirty="0">
              <a:solidFill>
                <a:schemeClr val="bg1"/>
              </a:solidFill>
            </a:endParaRPr>
          </a:p>
          <a:p>
            <a:pPr algn="ctr" defTabSz="598218">
              <a:lnSpc>
                <a:spcPct val="90000"/>
              </a:lnSpc>
              <a:spcBef>
                <a:spcPct val="0"/>
              </a:spcBef>
            </a:pPr>
            <a:r>
              <a:rPr lang="ru-RU" sz="4000" b="1" dirty="0">
                <a:solidFill>
                  <a:schemeClr val="bg1"/>
                </a:solidFill>
              </a:rPr>
              <a:t> </a:t>
            </a:r>
            <a:r>
              <a:rPr lang="ru-RU" sz="4400" b="1" dirty="0">
                <a:solidFill>
                  <a:schemeClr val="bg1"/>
                </a:solidFill>
              </a:rPr>
              <a:t>2,9</a:t>
            </a:r>
          </a:p>
          <a:p>
            <a:pPr algn="ctr" defTabSz="598218">
              <a:lnSpc>
                <a:spcPct val="90000"/>
              </a:lnSpc>
              <a:spcBef>
                <a:spcPct val="0"/>
              </a:spcBef>
            </a:pPr>
            <a:r>
              <a:rPr lang="ru-RU" b="1" dirty="0">
                <a:solidFill>
                  <a:schemeClr val="bg1"/>
                </a:solidFill>
              </a:rPr>
              <a:t>млрд рублей </a:t>
            </a:r>
          </a:p>
          <a:p>
            <a:endParaRPr lang="ru-RU" dirty="0"/>
          </a:p>
        </p:txBody>
      </p:sp>
      <p:sp>
        <p:nvSpPr>
          <p:cNvPr id="33" name="Скругленный прямоугольник 32"/>
          <p:cNvSpPr/>
          <p:nvPr/>
        </p:nvSpPr>
        <p:spPr>
          <a:xfrm>
            <a:off x="8402271" y="3647921"/>
            <a:ext cx="2927100" cy="1973152"/>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pPr algn="ctr" defTabSz="598218">
              <a:lnSpc>
                <a:spcPct val="90000"/>
              </a:lnSpc>
              <a:spcBef>
                <a:spcPct val="0"/>
              </a:spcBef>
            </a:pPr>
            <a:endParaRPr lang="ru-RU" b="1" dirty="0">
              <a:solidFill>
                <a:schemeClr val="bg1"/>
              </a:solidFill>
            </a:endParaRPr>
          </a:p>
          <a:p>
            <a:pPr algn="ctr" defTabSz="598218">
              <a:lnSpc>
                <a:spcPct val="90000"/>
              </a:lnSpc>
              <a:spcBef>
                <a:spcPct val="0"/>
              </a:spcBef>
            </a:pPr>
            <a:r>
              <a:rPr lang="ru-RU" b="1" dirty="0">
                <a:solidFill>
                  <a:schemeClr val="bg1"/>
                </a:solidFill>
              </a:rPr>
              <a:t>В 2017 году</a:t>
            </a:r>
          </a:p>
          <a:p>
            <a:pPr algn="ctr" defTabSz="598218">
              <a:lnSpc>
                <a:spcPct val="90000"/>
              </a:lnSpc>
              <a:spcBef>
                <a:spcPct val="0"/>
              </a:spcBef>
            </a:pPr>
            <a:endParaRPr lang="ru-RU" b="1" dirty="0">
              <a:solidFill>
                <a:schemeClr val="bg1"/>
              </a:solidFill>
            </a:endParaRPr>
          </a:p>
          <a:p>
            <a:pPr algn="ctr" defTabSz="598218">
              <a:lnSpc>
                <a:spcPct val="90000"/>
              </a:lnSpc>
              <a:spcBef>
                <a:spcPct val="0"/>
              </a:spcBef>
            </a:pPr>
            <a:r>
              <a:rPr lang="ru-RU" sz="4800" b="1" dirty="0">
                <a:solidFill>
                  <a:schemeClr val="bg1"/>
                </a:solidFill>
              </a:rPr>
              <a:t>6,61 </a:t>
            </a:r>
          </a:p>
          <a:p>
            <a:pPr algn="ctr" defTabSz="598218">
              <a:lnSpc>
                <a:spcPct val="90000"/>
              </a:lnSpc>
              <a:spcBef>
                <a:spcPct val="0"/>
              </a:spcBef>
            </a:pPr>
            <a:r>
              <a:rPr lang="ru-RU" b="1" dirty="0">
                <a:solidFill>
                  <a:schemeClr val="bg1"/>
                </a:solidFill>
              </a:rPr>
              <a:t>млрд рублей </a:t>
            </a:r>
          </a:p>
          <a:p>
            <a:endParaRPr lang="ru-RU" dirty="0"/>
          </a:p>
        </p:txBody>
      </p:sp>
      <p:sp>
        <p:nvSpPr>
          <p:cNvPr id="34" name="Скругленный прямоугольник 33"/>
          <p:cNvSpPr/>
          <p:nvPr/>
        </p:nvSpPr>
        <p:spPr>
          <a:xfrm>
            <a:off x="5347901" y="6539965"/>
            <a:ext cx="2829864" cy="1973152"/>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pPr algn="ctr" defTabSz="598218">
              <a:lnSpc>
                <a:spcPct val="90000"/>
              </a:lnSpc>
              <a:spcBef>
                <a:spcPct val="0"/>
              </a:spcBef>
            </a:pPr>
            <a:endParaRPr lang="ru-RU" b="1" dirty="0">
              <a:solidFill>
                <a:schemeClr val="bg1"/>
              </a:solidFill>
            </a:endParaRPr>
          </a:p>
          <a:p>
            <a:pPr algn="ctr" defTabSz="598218">
              <a:lnSpc>
                <a:spcPct val="90000"/>
              </a:lnSpc>
              <a:spcBef>
                <a:spcPct val="0"/>
              </a:spcBef>
            </a:pPr>
            <a:r>
              <a:rPr lang="ru-RU" b="1" dirty="0">
                <a:solidFill>
                  <a:schemeClr val="bg1"/>
                </a:solidFill>
              </a:rPr>
              <a:t>В 2016 году</a:t>
            </a:r>
          </a:p>
          <a:p>
            <a:pPr algn="ctr" defTabSz="598218">
              <a:lnSpc>
                <a:spcPct val="90000"/>
              </a:lnSpc>
              <a:spcBef>
                <a:spcPct val="0"/>
              </a:spcBef>
            </a:pPr>
            <a:endParaRPr lang="ru-RU" b="1" dirty="0">
              <a:solidFill>
                <a:schemeClr val="bg1"/>
              </a:solidFill>
            </a:endParaRPr>
          </a:p>
          <a:p>
            <a:pPr algn="ctr" defTabSz="598218">
              <a:lnSpc>
                <a:spcPct val="90000"/>
              </a:lnSpc>
              <a:spcBef>
                <a:spcPct val="0"/>
              </a:spcBef>
            </a:pPr>
            <a:r>
              <a:rPr lang="ru-RU" sz="4000" b="1" dirty="0">
                <a:solidFill>
                  <a:schemeClr val="bg1"/>
                </a:solidFill>
              </a:rPr>
              <a:t> </a:t>
            </a:r>
            <a:r>
              <a:rPr lang="ru-RU" sz="4400" b="1" dirty="0">
                <a:solidFill>
                  <a:schemeClr val="bg1"/>
                </a:solidFill>
              </a:rPr>
              <a:t>0,484 </a:t>
            </a:r>
            <a:br>
              <a:rPr lang="ru-RU" sz="4400" b="1" dirty="0">
                <a:solidFill>
                  <a:schemeClr val="bg1"/>
                </a:solidFill>
              </a:rPr>
            </a:br>
            <a:r>
              <a:rPr lang="ru-RU" b="1" dirty="0">
                <a:solidFill>
                  <a:schemeClr val="bg1"/>
                </a:solidFill>
              </a:rPr>
              <a:t>млрд рублей </a:t>
            </a:r>
          </a:p>
          <a:p>
            <a:endParaRPr lang="ru-RU" dirty="0"/>
          </a:p>
        </p:txBody>
      </p:sp>
      <p:sp>
        <p:nvSpPr>
          <p:cNvPr id="35" name="Скругленный прямоугольник 34"/>
          <p:cNvSpPr/>
          <p:nvPr/>
        </p:nvSpPr>
        <p:spPr>
          <a:xfrm>
            <a:off x="8402271" y="6555645"/>
            <a:ext cx="2927099" cy="1973152"/>
          </a:xfrm>
          <a:prstGeom prst="roundRect">
            <a:avLst>
              <a:gd name="adj" fmla="val 0"/>
            </a:avLst>
          </a:prstGeom>
          <a:solidFill>
            <a:schemeClr val="accent1">
              <a:lumMod val="50000"/>
            </a:schemeClr>
          </a:solid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pPr algn="ctr" defTabSz="598218">
              <a:lnSpc>
                <a:spcPct val="90000"/>
              </a:lnSpc>
              <a:spcBef>
                <a:spcPct val="0"/>
              </a:spcBef>
            </a:pPr>
            <a:endParaRPr lang="ru-RU" b="1" dirty="0">
              <a:solidFill>
                <a:schemeClr val="bg1"/>
              </a:solidFill>
            </a:endParaRPr>
          </a:p>
          <a:p>
            <a:pPr algn="ctr" defTabSz="598218">
              <a:lnSpc>
                <a:spcPct val="90000"/>
              </a:lnSpc>
              <a:spcBef>
                <a:spcPct val="0"/>
              </a:spcBef>
            </a:pPr>
            <a:r>
              <a:rPr lang="ru-RU" b="1" dirty="0">
                <a:solidFill>
                  <a:schemeClr val="bg1"/>
                </a:solidFill>
              </a:rPr>
              <a:t>В 2017 году</a:t>
            </a:r>
          </a:p>
          <a:p>
            <a:pPr algn="ctr" defTabSz="598218">
              <a:lnSpc>
                <a:spcPct val="90000"/>
              </a:lnSpc>
              <a:spcBef>
                <a:spcPct val="0"/>
              </a:spcBef>
            </a:pPr>
            <a:endParaRPr lang="ru-RU" b="1" dirty="0">
              <a:solidFill>
                <a:schemeClr val="bg1"/>
              </a:solidFill>
            </a:endParaRPr>
          </a:p>
          <a:p>
            <a:pPr algn="ctr" defTabSz="598218">
              <a:lnSpc>
                <a:spcPct val="90000"/>
              </a:lnSpc>
              <a:spcBef>
                <a:spcPct val="0"/>
              </a:spcBef>
            </a:pPr>
            <a:r>
              <a:rPr lang="ru-RU" sz="4400" b="1" dirty="0">
                <a:solidFill>
                  <a:schemeClr val="bg1"/>
                </a:solidFill>
              </a:rPr>
              <a:t>3,02</a:t>
            </a:r>
            <a:r>
              <a:rPr lang="ru-RU" sz="4000" b="1" dirty="0">
                <a:solidFill>
                  <a:schemeClr val="bg1"/>
                </a:solidFill>
              </a:rPr>
              <a:t> </a:t>
            </a:r>
          </a:p>
          <a:p>
            <a:pPr algn="ctr" defTabSz="598218">
              <a:lnSpc>
                <a:spcPct val="90000"/>
              </a:lnSpc>
              <a:spcBef>
                <a:spcPct val="0"/>
              </a:spcBef>
            </a:pPr>
            <a:r>
              <a:rPr lang="ru-RU" b="1" dirty="0">
                <a:solidFill>
                  <a:schemeClr val="bg1"/>
                </a:solidFill>
              </a:rPr>
              <a:t>млрд рублей </a:t>
            </a:r>
          </a:p>
          <a:p>
            <a:endParaRPr lang="ru-RU" dirty="0"/>
          </a:p>
        </p:txBody>
      </p:sp>
    </p:spTree>
    <p:extLst>
      <p:ext uri="{BB962C8B-B14F-4D97-AF65-F5344CB8AC3E}">
        <p14:creationId xmlns:p14="http://schemas.microsoft.com/office/powerpoint/2010/main" val="341753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Прямая соединительная линия 53"/>
          <p:cNvCxnSpPr/>
          <p:nvPr/>
        </p:nvCxnSpPr>
        <p:spPr>
          <a:xfrm flipV="1">
            <a:off x="7934571" y="2771811"/>
            <a:ext cx="0" cy="971364"/>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Полилиния 48"/>
          <p:cNvSpPr/>
          <p:nvPr/>
        </p:nvSpPr>
        <p:spPr>
          <a:xfrm>
            <a:off x="1681640" y="1017140"/>
            <a:ext cx="3500129" cy="6133672"/>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39" name="Полилиния 38"/>
          <p:cNvSpPr/>
          <p:nvPr/>
        </p:nvSpPr>
        <p:spPr>
          <a:xfrm>
            <a:off x="10446038" y="1017142"/>
            <a:ext cx="3231109" cy="6143946"/>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37" name="Полилиния 36"/>
          <p:cNvSpPr/>
          <p:nvPr/>
        </p:nvSpPr>
        <p:spPr>
          <a:xfrm>
            <a:off x="5438623" y="3708971"/>
            <a:ext cx="4705564" cy="4582274"/>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rgbClr val="A2C9F4">
              <a:alpha val="90000"/>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endParaRPr lang="ru-RU" sz="1100" dirty="0">
              <a:latin typeface="Arial Narrow" panose="020B0606020202030204" pitchFamily="34" charset="0"/>
            </a:endParaRPr>
          </a:p>
        </p:txBody>
      </p:sp>
      <p:sp>
        <p:nvSpPr>
          <p:cNvPr id="15" name="TextBox 14"/>
          <p:cNvSpPr txBox="1"/>
          <p:nvPr/>
        </p:nvSpPr>
        <p:spPr>
          <a:xfrm>
            <a:off x="5241555" y="58548"/>
            <a:ext cx="8442156" cy="666162"/>
          </a:xfrm>
          <a:prstGeom prst="rect">
            <a:avLst/>
          </a:prstGeom>
          <a:noFill/>
        </p:spPr>
        <p:txBody>
          <a:bodyPr wrap="none" lIns="72000" tIns="36000" rIns="0" bIns="36000" rtlCol="0" anchor="ctr">
            <a:noAutofit/>
          </a:bodyPr>
          <a:lstStyle/>
          <a:p>
            <a:r>
              <a:rPr lang="ru-RU" sz="2000" b="1" dirty="0">
                <a:solidFill>
                  <a:schemeClr val="accent5">
                    <a:lumMod val="75000"/>
                  </a:schemeClr>
                </a:solidFill>
                <a:latin typeface="Arial Narrow" panose="020B0606020202030204" pitchFamily="34" charset="0"/>
                <a:cs typeface="Times New Roman" panose="02020603050405020304" pitchFamily="18" charset="0"/>
              </a:rPr>
              <a:t>Интеграция информационных систем </a:t>
            </a:r>
          </a:p>
          <a:p>
            <a:r>
              <a:rPr lang="ru-RU" sz="2000" b="1" dirty="0">
                <a:solidFill>
                  <a:schemeClr val="accent5">
                    <a:lumMod val="75000"/>
                  </a:schemeClr>
                </a:solidFill>
                <a:latin typeface="Arial Narrow" panose="020B0606020202030204" pitchFamily="34" charset="0"/>
                <a:cs typeface="Times New Roman" panose="02020603050405020304" pitchFamily="18" charset="0"/>
              </a:rPr>
              <a:t>для оказания поддержки субъектам МСП</a:t>
            </a:r>
          </a:p>
        </p:txBody>
      </p:sp>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249" y="-38838"/>
            <a:ext cx="2163618" cy="984251"/>
          </a:xfrm>
          <a:prstGeom prst="rect">
            <a:avLst/>
          </a:prstGeom>
        </p:spPr>
      </p:pic>
      <p:pic>
        <p:nvPicPr>
          <p:cNvPr id="32" name="Рисунок 31"/>
          <p:cNvPicPr>
            <a:picLocks noChangeAspect="1"/>
          </p:cNvPicPr>
          <p:nvPr/>
        </p:nvPicPr>
        <p:blipFill>
          <a:blip r:embed="rId4"/>
          <a:stretch>
            <a:fillRect/>
          </a:stretch>
        </p:blipFill>
        <p:spPr>
          <a:xfrm>
            <a:off x="10512882" y="1102045"/>
            <a:ext cx="3098910" cy="1318650"/>
          </a:xfrm>
          <a:prstGeom prst="rect">
            <a:avLst/>
          </a:prstGeom>
          <a:ln>
            <a:solidFill>
              <a:schemeClr val="bg2"/>
            </a:solidFill>
          </a:ln>
          <a:effectLst/>
        </p:spPr>
      </p:pic>
      <p:pic>
        <p:nvPicPr>
          <p:cNvPr id="33" name="Рисунок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249" y="-38838"/>
            <a:ext cx="2163618" cy="984251"/>
          </a:xfrm>
          <a:prstGeom prst="rect">
            <a:avLst/>
          </a:prstGeom>
        </p:spPr>
      </p:pic>
      <p:sp>
        <p:nvSpPr>
          <p:cNvPr id="40" name="Прямоугольник 39"/>
          <p:cNvSpPr/>
          <p:nvPr/>
        </p:nvSpPr>
        <p:spPr>
          <a:xfrm>
            <a:off x="13298107" y="8268937"/>
            <a:ext cx="591005" cy="240066"/>
          </a:xfrm>
          <a:prstGeom prst="rect">
            <a:avLst/>
          </a:prstGeom>
        </p:spPr>
        <p:txBody>
          <a:bodyPr wrap="square">
            <a:spAutoFit/>
          </a:bodyPr>
          <a:lstStyle/>
          <a:p>
            <a:pPr algn="r" defTabSz="889000">
              <a:lnSpc>
                <a:spcPct val="80000"/>
              </a:lnSpc>
              <a:spcBef>
                <a:spcPct val="0"/>
              </a:spcBef>
            </a:pPr>
            <a:r>
              <a:rPr lang="ru-RU" sz="1200" dirty="0">
                <a:latin typeface="Arial Narrow" panose="020B0606020202030204" pitchFamily="34" charset="0"/>
              </a:rPr>
              <a:t>6</a:t>
            </a:r>
          </a:p>
        </p:txBody>
      </p:sp>
      <p:cxnSp>
        <p:nvCxnSpPr>
          <p:cNvPr id="17" name="Прямая соединительная линия 16"/>
          <p:cNvCxnSpPr/>
          <p:nvPr/>
        </p:nvCxnSpPr>
        <p:spPr>
          <a:xfrm>
            <a:off x="1662907" y="900113"/>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5"/>
          <a:stretch>
            <a:fillRect/>
          </a:stretch>
        </p:blipFill>
        <p:spPr>
          <a:xfrm>
            <a:off x="6513948" y="1292186"/>
            <a:ext cx="2827434" cy="1182842"/>
          </a:xfrm>
          <a:prstGeom prst="rect">
            <a:avLst/>
          </a:prstGeom>
          <a:ln>
            <a:solidFill>
              <a:srgbClr val="E7F5FE"/>
            </a:solidFill>
          </a:ln>
          <a:effectLst/>
        </p:spPr>
      </p:pic>
      <p:sp>
        <p:nvSpPr>
          <p:cNvPr id="36" name="Полилиния 35"/>
          <p:cNvSpPr/>
          <p:nvPr/>
        </p:nvSpPr>
        <p:spPr>
          <a:xfrm>
            <a:off x="10500038" y="2767257"/>
            <a:ext cx="3121027" cy="941713"/>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b="1" dirty="0">
                <a:latin typeface="Arial Narrow" panose="020B0606020202030204" pitchFamily="34" charset="0"/>
              </a:rPr>
              <a:t>о категории </a:t>
            </a:r>
            <a:r>
              <a:rPr lang="ru-RU" sz="1100" dirty="0">
                <a:latin typeface="Arial Narrow" panose="020B0606020202030204" pitchFamily="34" charset="0"/>
              </a:rPr>
              <a:t>субъекта МСП (микропредприятие, малое предприятие или среднее предприятие);</a:t>
            </a:r>
          </a:p>
          <a:p>
            <a:pPr marL="171450" lvl="1" indent="-171450" algn="just" defTabSz="711200">
              <a:spcBef>
                <a:spcPts val="200"/>
              </a:spcBef>
              <a:buFont typeface="Wingdings" panose="05000000000000000000" pitchFamily="2" charset="2"/>
              <a:buChar char="§"/>
            </a:pPr>
            <a:r>
              <a:rPr lang="ru-RU" sz="1100" b="1" dirty="0">
                <a:latin typeface="Arial Narrow" panose="020B0606020202030204" pitchFamily="34" charset="0"/>
              </a:rPr>
              <a:t>о лицензиях</a:t>
            </a:r>
            <a:r>
              <a:rPr lang="ru-RU" sz="1100" dirty="0">
                <a:latin typeface="Arial Narrow" panose="020B0606020202030204" pitchFamily="34" charset="0"/>
              </a:rPr>
              <a:t>, полученных юридическим лицом, индивидуальным предпринимателем.</a:t>
            </a:r>
            <a:endParaRPr lang="ru-RU" sz="1100" b="1" dirty="0">
              <a:latin typeface="Arial Narrow" panose="020B0606020202030204" pitchFamily="34" charset="0"/>
            </a:endParaRPr>
          </a:p>
        </p:txBody>
      </p:sp>
      <p:sp>
        <p:nvSpPr>
          <p:cNvPr id="38" name="Полилиния 37"/>
          <p:cNvSpPr/>
          <p:nvPr/>
        </p:nvSpPr>
        <p:spPr>
          <a:xfrm>
            <a:off x="10512883" y="3940605"/>
            <a:ext cx="3098910" cy="2213618"/>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r>
              <a:rPr lang="ru-RU" sz="1100" b="1" dirty="0">
                <a:latin typeface="Arial Narrow" panose="020B0606020202030204" pitchFamily="34" charset="0"/>
              </a:rPr>
              <a:t>о производимой </a:t>
            </a:r>
            <a:r>
              <a:rPr lang="ru-RU" sz="1100" dirty="0">
                <a:latin typeface="Arial Narrow" panose="020B0606020202030204" pitchFamily="34" charset="0"/>
              </a:rPr>
              <a:t>юридическим лицом, индивидуальным предпринимателем </a:t>
            </a:r>
            <a:r>
              <a:rPr lang="ru-RU" sz="1100" b="1" dirty="0">
                <a:latin typeface="Arial Narrow" panose="020B0606020202030204" pitchFamily="34" charset="0"/>
              </a:rPr>
              <a:t>продукции</a:t>
            </a:r>
            <a:r>
              <a:rPr lang="ru-RU" sz="1100" dirty="0">
                <a:latin typeface="Arial Narrow" panose="020B0606020202030204" pitchFamily="34" charset="0"/>
              </a:rPr>
              <a:t> (в соответствии с ОКВЭД-2 и ОКПД-2) </a:t>
            </a:r>
            <a:r>
              <a:rPr lang="ru-RU" sz="1100" b="1" dirty="0">
                <a:latin typeface="Arial Narrow" panose="020B0606020202030204" pitchFamily="34" charset="0"/>
              </a:rPr>
              <a:t>с указанием на соответствие такой продукции критериям отнесения к инновационной продукции, высокотехнологичной продукции;</a:t>
            </a:r>
          </a:p>
          <a:p>
            <a:pPr marL="171450" lvl="1" indent="-171450" algn="just" defTabSz="711200">
              <a:spcBef>
                <a:spcPts val="200"/>
              </a:spcBef>
              <a:buFont typeface="Wingdings" panose="05000000000000000000" pitchFamily="2" charset="2"/>
              <a:buChar char="§"/>
            </a:pPr>
            <a:r>
              <a:rPr lang="ru-RU" sz="1100" dirty="0">
                <a:latin typeface="Arial Narrow" panose="020B0606020202030204" pitchFamily="34" charset="0"/>
              </a:rPr>
              <a:t>об участии в</a:t>
            </a:r>
            <a:r>
              <a:rPr lang="ru-RU" sz="1100" b="1" dirty="0">
                <a:latin typeface="Arial Narrow" panose="020B0606020202030204" pitchFamily="34" charset="0"/>
              </a:rPr>
              <a:t> программах партнерства;</a:t>
            </a:r>
          </a:p>
          <a:p>
            <a:pPr marL="171450" lvl="1" indent="-171450" algn="just" defTabSz="711200">
              <a:spcBef>
                <a:spcPts val="200"/>
              </a:spcBef>
              <a:buFont typeface="Wingdings" panose="05000000000000000000" pitchFamily="2" charset="2"/>
              <a:buChar char="§"/>
            </a:pPr>
            <a:r>
              <a:rPr lang="ru-RU" sz="1100" b="1" dirty="0">
                <a:latin typeface="Arial Narrow" panose="020B0606020202030204" pitchFamily="34" charset="0"/>
              </a:rPr>
              <a:t>о контрактах</a:t>
            </a:r>
            <a:r>
              <a:rPr lang="ru-RU" sz="1100" dirty="0">
                <a:latin typeface="Arial Narrow" panose="020B0606020202030204" pitchFamily="34" charset="0"/>
              </a:rPr>
              <a:t>, заключенных в соответствии </a:t>
            </a:r>
            <a:r>
              <a:rPr lang="ru-RU" sz="1100" b="1" dirty="0">
                <a:latin typeface="Arial Narrow" panose="020B0606020202030204" pitchFamily="34" charset="0"/>
              </a:rPr>
              <a:t>с Законом №44-ФЗ, и (или) договорах</a:t>
            </a:r>
            <a:r>
              <a:rPr lang="ru-RU" sz="1100" dirty="0">
                <a:latin typeface="Arial Narrow" panose="020B0606020202030204" pitchFamily="34" charset="0"/>
              </a:rPr>
              <a:t>, заключенных в соответствии с </a:t>
            </a:r>
            <a:r>
              <a:rPr lang="ru-RU" sz="1100" b="1" dirty="0">
                <a:latin typeface="Arial Narrow" panose="020B0606020202030204" pitchFamily="34" charset="0"/>
              </a:rPr>
              <a:t>Законом №223-ФЗ.</a:t>
            </a:r>
          </a:p>
        </p:txBody>
      </p:sp>
      <p:sp>
        <p:nvSpPr>
          <p:cNvPr id="2" name="Прямоугольник 1"/>
          <p:cNvSpPr/>
          <p:nvPr/>
        </p:nvSpPr>
        <p:spPr>
          <a:xfrm>
            <a:off x="10500038" y="2473064"/>
            <a:ext cx="3125774" cy="424732"/>
          </a:xfrm>
          <a:prstGeom prst="rect">
            <a:avLst/>
          </a:prstGeom>
          <a:solidFill>
            <a:schemeClr val="accent1">
              <a:lumMod val="50000"/>
            </a:schemeClr>
          </a:solidFill>
        </p:spPr>
        <p:txBody>
          <a:bodyPr wrap="square">
            <a:spAutoFit/>
          </a:bodyPr>
          <a:lstStyle/>
          <a:p>
            <a:pPr defTabSz="711200">
              <a:lnSpc>
                <a:spcPct val="90000"/>
              </a:lnSpc>
              <a:spcBef>
                <a:spcPct val="0"/>
              </a:spcBef>
              <a:spcAft>
                <a:spcPct val="35000"/>
              </a:spcAft>
            </a:pPr>
            <a:r>
              <a:rPr lang="ru-RU" sz="1200" b="1" dirty="0">
                <a:solidFill>
                  <a:schemeClr val="lt1"/>
                </a:solidFill>
                <a:latin typeface="Arial Narrow" panose="020B0606020202030204" pitchFamily="34" charset="0"/>
                <a:cs typeface="Times New Roman" panose="02020603050405020304" pitchFamily="18" charset="0"/>
              </a:rPr>
              <a:t>Общие сведения, получаемые из ЕГРЮЛ, ЕГРИП:</a:t>
            </a:r>
            <a:endParaRPr lang="ru-RU" sz="1200" dirty="0">
              <a:latin typeface="Arial Narrow" panose="020B0606020202030204" pitchFamily="34" charset="0"/>
            </a:endParaRPr>
          </a:p>
        </p:txBody>
      </p:sp>
      <p:sp>
        <p:nvSpPr>
          <p:cNvPr id="4" name="Прямоугольник 3"/>
          <p:cNvSpPr/>
          <p:nvPr/>
        </p:nvSpPr>
        <p:spPr>
          <a:xfrm>
            <a:off x="10500038" y="3666726"/>
            <a:ext cx="3125775" cy="424732"/>
          </a:xfrm>
          <a:prstGeom prst="rect">
            <a:avLst/>
          </a:prstGeom>
          <a:solidFill>
            <a:schemeClr val="accent1">
              <a:lumMod val="50000"/>
            </a:schemeClr>
          </a:solidFill>
        </p:spPr>
        <p:txBody>
          <a:bodyPr wrap="square">
            <a:spAutoFit/>
          </a:bodyPr>
          <a:lstStyle/>
          <a:p>
            <a:pPr indent="-36000" defTabSz="711200">
              <a:lnSpc>
                <a:spcPct val="90000"/>
              </a:lnSpc>
              <a:spcBef>
                <a:spcPct val="0"/>
              </a:spcBef>
            </a:pPr>
            <a:r>
              <a:rPr lang="ru-RU" sz="1200" b="1" dirty="0">
                <a:solidFill>
                  <a:schemeClr val="bg1"/>
                </a:solidFill>
                <a:latin typeface="Arial Narrow" panose="020B0606020202030204" pitchFamily="34" charset="0"/>
              </a:rPr>
              <a:t>Сведения, предоставляемые субъектами МСП </a:t>
            </a:r>
          </a:p>
          <a:p>
            <a:pPr indent="-36000" defTabSz="711200">
              <a:lnSpc>
                <a:spcPct val="90000"/>
              </a:lnSpc>
              <a:spcBef>
                <a:spcPct val="0"/>
              </a:spcBef>
            </a:pPr>
            <a:r>
              <a:rPr lang="ru-RU" sz="1200" b="1" dirty="0">
                <a:solidFill>
                  <a:schemeClr val="bg1"/>
                </a:solidFill>
                <a:latin typeface="Arial Narrow" panose="020B0606020202030204" pitchFamily="34" charset="0"/>
              </a:rPr>
              <a:t>в заявительном порядке:</a:t>
            </a:r>
          </a:p>
        </p:txBody>
      </p:sp>
      <p:pic>
        <p:nvPicPr>
          <p:cNvPr id="5" name="Рисунок 4"/>
          <p:cNvPicPr>
            <a:picLocks noChangeAspect="1"/>
          </p:cNvPicPr>
          <p:nvPr/>
        </p:nvPicPr>
        <p:blipFill>
          <a:blip r:embed="rId6"/>
          <a:stretch>
            <a:fillRect/>
          </a:stretch>
        </p:blipFill>
        <p:spPr>
          <a:xfrm>
            <a:off x="1758680" y="1100020"/>
            <a:ext cx="3365894" cy="1328200"/>
          </a:xfrm>
          <a:prstGeom prst="rect">
            <a:avLst/>
          </a:prstGeom>
          <a:effectLst/>
        </p:spPr>
      </p:pic>
      <p:sp>
        <p:nvSpPr>
          <p:cNvPr id="31" name="Полилиния 30"/>
          <p:cNvSpPr/>
          <p:nvPr/>
        </p:nvSpPr>
        <p:spPr>
          <a:xfrm>
            <a:off x="1742264" y="2642381"/>
            <a:ext cx="3366658" cy="1738526"/>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a:effectLst/>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endParaRPr lang="ru-RU" sz="1100" b="1" dirty="0">
              <a:latin typeface="Arial Narrow" panose="020B0606020202030204" pitchFamily="34" charset="0"/>
            </a:endParaRPr>
          </a:p>
          <a:p>
            <a:pPr marL="171450" lvl="1" indent="-171450" algn="just" defTabSz="711200">
              <a:spcBef>
                <a:spcPts val="200"/>
              </a:spcBef>
              <a:buFont typeface="Wingdings" panose="05000000000000000000" pitchFamily="2" charset="2"/>
              <a:buChar char="§"/>
            </a:pPr>
            <a:r>
              <a:rPr lang="ru-RU" sz="1100" dirty="0">
                <a:latin typeface="Arial Narrow" panose="020B0606020202030204" pitchFamily="34" charset="0"/>
              </a:rPr>
              <a:t>официальный сайт единой информационной системы в сфере закупок в информационно-телекоммуникационной сети Интернет предназначен </a:t>
            </a:r>
            <a:r>
              <a:rPr lang="ru-RU" sz="1100" b="1" dirty="0">
                <a:latin typeface="Arial Narrow" panose="020B0606020202030204" pitchFamily="34" charset="0"/>
              </a:rPr>
              <a:t>для обеспечения свободного и безвозмездного доступа к полной и достоверной информации о контрактной системе в сфере закупок и закупках товаров, работ, услуг</a:t>
            </a:r>
            <a:r>
              <a:rPr lang="ru-RU" sz="1100" dirty="0">
                <a:latin typeface="Arial Narrow" panose="020B0606020202030204" pitchFamily="34" charset="0"/>
              </a:rPr>
              <a:t>, отдельными видами юридических лиц, а также </a:t>
            </a:r>
            <a:r>
              <a:rPr lang="ru-RU" sz="1100" b="1" dirty="0">
                <a:latin typeface="Arial Narrow" panose="020B0606020202030204" pitchFamily="34" charset="0"/>
              </a:rPr>
              <a:t>для формирования, обработки и хранения такой информации</a:t>
            </a:r>
            <a:r>
              <a:rPr lang="ru-RU" sz="1100" dirty="0">
                <a:latin typeface="Arial Narrow" panose="020B0606020202030204" pitchFamily="34" charset="0"/>
              </a:rPr>
              <a:t>.</a:t>
            </a:r>
            <a:endParaRPr lang="ru-RU" sz="1100" b="1" dirty="0">
              <a:latin typeface="Arial Narrow" panose="020B0606020202030204" pitchFamily="34" charset="0"/>
            </a:endParaRPr>
          </a:p>
        </p:txBody>
      </p:sp>
      <p:sp>
        <p:nvSpPr>
          <p:cNvPr id="34" name="Полилиния 33"/>
          <p:cNvSpPr/>
          <p:nvPr/>
        </p:nvSpPr>
        <p:spPr>
          <a:xfrm>
            <a:off x="1737263" y="4468689"/>
            <a:ext cx="3371659" cy="1675261"/>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b" anchorCtr="0">
            <a:noAutofit/>
          </a:bodyPr>
          <a:lstStyle/>
          <a:p>
            <a:pPr marL="171450" indent="-171450" algn="just">
              <a:spcBef>
                <a:spcPts val="200"/>
              </a:spcBef>
              <a:buFont typeface="Wingdings" panose="05000000000000000000" pitchFamily="2" charset="2"/>
              <a:buChar char="§"/>
            </a:pPr>
            <a:r>
              <a:rPr lang="ru-RU" sz="1100" dirty="0">
                <a:latin typeface="Arial Narrow" panose="020B0606020202030204" pitchFamily="34" charset="0"/>
              </a:rPr>
              <a:t>регламентируется </a:t>
            </a:r>
            <a:r>
              <a:rPr lang="ru-RU" sz="1100" b="1" dirty="0">
                <a:latin typeface="Arial Narrow" panose="020B0606020202030204" pitchFamily="34" charset="0"/>
              </a:rPr>
              <a:t>Федеральным законом от 05.04.2013 №44-ФЗ </a:t>
            </a:r>
            <a:r>
              <a:rPr lang="ru-RU" sz="1100" dirty="0">
                <a:latin typeface="Arial Narrow" panose="020B0606020202030204" pitchFamily="34" charset="0"/>
              </a:rPr>
              <a:t>«О контрактной системе в сфере закупок товаров, работ, услуг для обеспечения государственных и муниципальных нужд» и </a:t>
            </a:r>
            <a:r>
              <a:rPr lang="ru-RU" sz="1100" b="1" dirty="0">
                <a:latin typeface="Arial Narrow" panose="020B0606020202030204" pitchFamily="34" charset="0"/>
              </a:rPr>
              <a:t>Федеральным законом от 18.07.2011 №223-ФЗ </a:t>
            </a:r>
            <a:r>
              <a:rPr lang="ru-RU" sz="1100" dirty="0">
                <a:latin typeface="Arial Narrow" panose="020B0606020202030204" pitchFamily="34" charset="0"/>
              </a:rPr>
              <a:t>«О закупках товаров, работ, услуг отдельными видами юридических лиц», а также соответствующими подзаконными актами.</a:t>
            </a:r>
          </a:p>
        </p:txBody>
      </p:sp>
      <p:sp>
        <p:nvSpPr>
          <p:cNvPr id="35" name="Прямоугольник 34"/>
          <p:cNvSpPr/>
          <p:nvPr/>
        </p:nvSpPr>
        <p:spPr>
          <a:xfrm>
            <a:off x="1738684" y="2457905"/>
            <a:ext cx="3370238" cy="258532"/>
          </a:xfrm>
          <a:prstGeom prst="rect">
            <a:avLst/>
          </a:prstGeom>
          <a:solidFill>
            <a:schemeClr val="accent1">
              <a:lumMod val="50000"/>
            </a:schemeClr>
          </a:solidFill>
        </p:spPr>
        <p:txBody>
          <a:bodyPr wrap="square">
            <a:spAutoFit/>
          </a:bodyPr>
          <a:lstStyle/>
          <a:p>
            <a:pPr defTabSz="711200">
              <a:lnSpc>
                <a:spcPct val="90000"/>
              </a:lnSpc>
              <a:spcBef>
                <a:spcPct val="0"/>
              </a:spcBef>
              <a:spcAft>
                <a:spcPct val="35000"/>
              </a:spcAft>
            </a:pPr>
            <a:r>
              <a:rPr lang="ru-RU" sz="1200" b="1" dirty="0">
                <a:solidFill>
                  <a:schemeClr val="lt1"/>
                </a:solidFill>
                <a:latin typeface="Arial Narrow" panose="020B0606020202030204" pitchFamily="34" charset="0"/>
                <a:cs typeface="Times New Roman" panose="02020603050405020304" pitchFamily="18" charset="0"/>
              </a:rPr>
              <a:t>Назначение:</a:t>
            </a:r>
            <a:endParaRPr lang="ru-RU" sz="1200" dirty="0">
              <a:latin typeface="Arial Narrow" panose="020B0606020202030204" pitchFamily="34" charset="0"/>
            </a:endParaRPr>
          </a:p>
        </p:txBody>
      </p:sp>
      <p:sp>
        <p:nvSpPr>
          <p:cNvPr id="41" name="Прямоугольник 40"/>
          <p:cNvSpPr/>
          <p:nvPr/>
        </p:nvSpPr>
        <p:spPr>
          <a:xfrm>
            <a:off x="1738684" y="4381451"/>
            <a:ext cx="3370239" cy="258532"/>
          </a:xfrm>
          <a:prstGeom prst="rect">
            <a:avLst/>
          </a:prstGeom>
          <a:solidFill>
            <a:schemeClr val="accent1">
              <a:lumMod val="50000"/>
            </a:schemeClr>
          </a:solidFill>
        </p:spPr>
        <p:txBody>
          <a:bodyPr wrap="square">
            <a:spAutoFit/>
          </a:bodyPr>
          <a:lstStyle/>
          <a:p>
            <a:pPr indent="-36000" defTabSz="711200">
              <a:lnSpc>
                <a:spcPct val="90000"/>
              </a:lnSpc>
              <a:spcBef>
                <a:spcPct val="0"/>
              </a:spcBef>
            </a:pPr>
            <a:r>
              <a:rPr lang="ru-RU" sz="1200" b="1" dirty="0">
                <a:solidFill>
                  <a:schemeClr val="bg1"/>
                </a:solidFill>
                <a:latin typeface="Arial Narrow" panose="020B0606020202030204" pitchFamily="34" charset="0"/>
              </a:rPr>
              <a:t>Порядок размещения:</a:t>
            </a:r>
          </a:p>
        </p:txBody>
      </p:sp>
      <p:sp>
        <p:nvSpPr>
          <p:cNvPr id="42" name="Полилиния 41"/>
          <p:cNvSpPr/>
          <p:nvPr/>
        </p:nvSpPr>
        <p:spPr>
          <a:xfrm>
            <a:off x="5516143" y="5406177"/>
            <a:ext cx="2201488" cy="2407607"/>
          </a:xfrm>
          <a:custGeom>
            <a:avLst/>
            <a:gdLst>
              <a:gd name="connsiteX0" fmla="*/ 0 w 7800975"/>
              <a:gd name="connsiteY0" fmla="*/ 0 h 1311975"/>
              <a:gd name="connsiteX1" fmla="*/ 7800975 w 7800975"/>
              <a:gd name="connsiteY1" fmla="*/ 0 h 1311975"/>
              <a:gd name="connsiteX2" fmla="*/ 7800975 w 7800975"/>
              <a:gd name="connsiteY2" fmla="*/ 1311975 h 1311975"/>
              <a:gd name="connsiteX3" fmla="*/ 0 w 7800975"/>
              <a:gd name="connsiteY3" fmla="*/ 1311975 h 1311975"/>
              <a:gd name="connsiteX4" fmla="*/ 0 w 7800975"/>
              <a:gd name="connsiteY4" fmla="*/ 0 h 131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311975">
                <a:moveTo>
                  <a:pt x="0" y="0"/>
                </a:moveTo>
                <a:lnTo>
                  <a:pt x="7800975" y="0"/>
                </a:lnTo>
                <a:lnTo>
                  <a:pt x="7800975" y="1311975"/>
                </a:lnTo>
                <a:lnTo>
                  <a:pt x="0" y="1311975"/>
                </a:lnTo>
                <a:lnTo>
                  <a:pt x="0" y="0"/>
                </a:lnTo>
                <a:close/>
              </a:path>
            </a:pathLst>
          </a:custGeom>
          <a:solidFill>
            <a:schemeClr val="accent3">
              <a:lumMod val="20000"/>
              <a:lumOff val="80000"/>
              <a:alpha val="90000"/>
            </a:scheme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r>
              <a:rPr lang="ru-RU" sz="1100" dirty="0">
                <a:latin typeface="Arial Narrow" panose="020B0606020202030204" pitchFamily="34" charset="0"/>
              </a:rPr>
              <a:t>ЕПГУ (Единый портал государственных и муниципальных услуг) – федеральная государственная информационная система. </a:t>
            </a:r>
          </a:p>
          <a:p>
            <a:pPr marL="171450" indent="-171450" algn="just">
              <a:spcBef>
                <a:spcPts val="200"/>
              </a:spcBef>
              <a:buFont typeface="Wingdings" panose="05000000000000000000" pitchFamily="2" charset="2"/>
              <a:buChar char="§"/>
            </a:pPr>
            <a:r>
              <a:rPr lang="ru-RU" sz="1100" b="1" dirty="0">
                <a:latin typeface="Arial Narrow" panose="020B0606020202030204" pitchFamily="34" charset="0"/>
              </a:rPr>
              <a:t>Обеспечивает доступ физических и юридических лиц к сведениям о государственных и муниципальных учреждениях и организациях </a:t>
            </a:r>
            <a:r>
              <a:rPr lang="ru-RU" sz="1100" dirty="0">
                <a:latin typeface="Arial Narrow" panose="020B0606020202030204" pitchFamily="34" charset="0"/>
              </a:rPr>
              <a:t>и оказываемых ими услугах в электронном виде. </a:t>
            </a:r>
          </a:p>
        </p:txBody>
      </p:sp>
      <p:sp>
        <p:nvSpPr>
          <p:cNvPr id="43" name="Полилиния 42"/>
          <p:cNvSpPr/>
          <p:nvPr/>
        </p:nvSpPr>
        <p:spPr>
          <a:xfrm>
            <a:off x="7770858" y="5343383"/>
            <a:ext cx="2311684" cy="2453090"/>
          </a:xfrm>
          <a:custGeom>
            <a:avLst/>
            <a:gdLst>
              <a:gd name="connsiteX0" fmla="*/ 0 w 7800975"/>
              <a:gd name="connsiteY0" fmla="*/ 0 h 1981350"/>
              <a:gd name="connsiteX1" fmla="*/ 7800975 w 7800975"/>
              <a:gd name="connsiteY1" fmla="*/ 0 h 1981350"/>
              <a:gd name="connsiteX2" fmla="*/ 7800975 w 7800975"/>
              <a:gd name="connsiteY2" fmla="*/ 1981350 h 1981350"/>
              <a:gd name="connsiteX3" fmla="*/ 0 w 7800975"/>
              <a:gd name="connsiteY3" fmla="*/ 1981350 h 1981350"/>
              <a:gd name="connsiteX4" fmla="*/ 0 w 7800975"/>
              <a:gd name="connsiteY4" fmla="*/ 0 h 19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0975" h="1981350">
                <a:moveTo>
                  <a:pt x="0" y="0"/>
                </a:moveTo>
                <a:lnTo>
                  <a:pt x="7800975" y="0"/>
                </a:lnTo>
                <a:lnTo>
                  <a:pt x="7800975" y="1981350"/>
                </a:lnTo>
                <a:lnTo>
                  <a:pt x="0" y="1981350"/>
                </a:lnTo>
                <a:lnTo>
                  <a:pt x="0" y="0"/>
                </a:lnTo>
                <a:close/>
              </a:path>
            </a:pathLst>
          </a:custGeom>
          <a:solidFill>
            <a:schemeClr val="accent3">
              <a:lumMod val="20000"/>
              <a:lumOff val="80000"/>
              <a:alpha val="90000"/>
            </a:schemeClr>
          </a:solidFill>
          <a:ln w="3175">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8000" tIns="108000" rIns="108000" bIns="108000" numCol="1" spcCol="1270" anchor="t" anchorCtr="0">
            <a:noAutofit/>
          </a:bodyPr>
          <a:lstStyle/>
          <a:p>
            <a:pPr marL="171450" indent="-171450" algn="just">
              <a:spcBef>
                <a:spcPts val="200"/>
              </a:spcBef>
              <a:buFont typeface="Wingdings" panose="05000000000000000000" pitchFamily="2" charset="2"/>
              <a:buChar char="§"/>
            </a:pPr>
            <a:r>
              <a:rPr lang="ru-RU" sz="1100" dirty="0">
                <a:latin typeface="Arial Narrow" panose="020B0606020202030204" pitchFamily="34" charset="0"/>
              </a:rPr>
              <a:t>На портале «</a:t>
            </a:r>
            <a:r>
              <a:rPr lang="ru-RU" sz="1100" dirty="0" err="1">
                <a:latin typeface="Arial Narrow" panose="020B0606020202030204" pitchFamily="34" charset="0"/>
              </a:rPr>
              <a:t>Госуслуги</a:t>
            </a:r>
            <a:r>
              <a:rPr lang="ru-RU" sz="1100" dirty="0">
                <a:latin typeface="Arial Narrow" panose="020B0606020202030204" pitchFamily="34" charset="0"/>
              </a:rPr>
              <a:t>»  размещена </a:t>
            </a:r>
            <a:r>
              <a:rPr lang="ru-RU" sz="1100" b="1" dirty="0">
                <a:latin typeface="Arial Narrow" panose="020B0606020202030204" pitchFamily="34" charset="0"/>
              </a:rPr>
              <a:t>справочная информация</a:t>
            </a:r>
            <a:r>
              <a:rPr lang="ru-RU" sz="1100" dirty="0">
                <a:latin typeface="Arial Narrow" panose="020B0606020202030204" pitchFamily="34" charset="0"/>
              </a:rPr>
              <a:t> для физических и юридических лиц о </a:t>
            </a:r>
            <a:r>
              <a:rPr lang="ru-RU" sz="1100" b="1" dirty="0">
                <a:latin typeface="Arial Narrow" panose="020B0606020202030204" pitchFamily="34" charset="0"/>
              </a:rPr>
              <a:t>порядке оказания </a:t>
            </a:r>
            <a:r>
              <a:rPr lang="ru-RU" sz="1100" b="1" dirty="0" err="1">
                <a:latin typeface="Arial Narrow" panose="020B0606020202030204" pitchFamily="34" charset="0"/>
              </a:rPr>
              <a:t>госуслуг</a:t>
            </a:r>
            <a:r>
              <a:rPr lang="ru-RU" sz="1100" dirty="0">
                <a:latin typeface="Arial Narrow" panose="020B0606020202030204" pitchFamily="34" charset="0"/>
              </a:rPr>
              <a:t>, в том числе — в электронном виде,</a:t>
            </a:r>
          </a:p>
          <a:p>
            <a:pPr marL="171450" indent="-171450" algn="just">
              <a:spcBef>
                <a:spcPts val="200"/>
              </a:spcBef>
              <a:buFont typeface="Wingdings" panose="05000000000000000000" pitchFamily="2" charset="2"/>
              <a:buChar char="§"/>
            </a:pPr>
            <a:r>
              <a:rPr lang="ru-RU" sz="1100" b="1" dirty="0">
                <a:latin typeface="Arial Narrow" panose="020B0606020202030204" pitchFamily="34" charset="0"/>
              </a:rPr>
              <a:t>организован поиск </a:t>
            </a:r>
            <a:r>
              <a:rPr lang="ru-RU" sz="1100" dirty="0">
                <a:latin typeface="Arial Narrow" panose="020B0606020202030204" pitchFamily="34" charset="0"/>
              </a:rPr>
              <a:t>по тематике, ведомству, жизненной ситуации, </a:t>
            </a:r>
          </a:p>
          <a:p>
            <a:pPr marL="171450" indent="-171450" algn="just">
              <a:spcBef>
                <a:spcPts val="200"/>
              </a:spcBef>
              <a:buFont typeface="Wingdings" panose="05000000000000000000" pitchFamily="2" charset="2"/>
              <a:buChar char="§"/>
            </a:pPr>
            <a:r>
              <a:rPr lang="ru-RU" sz="1100" b="1" dirty="0">
                <a:latin typeface="Arial Narrow" panose="020B0606020202030204" pitchFamily="34" charset="0"/>
              </a:rPr>
              <a:t>представлены образцы документов</a:t>
            </a:r>
            <a:r>
              <a:rPr lang="ru-RU" sz="1100" dirty="0">
                <a:latin typeface="Arial Narrow" panose="020B0606020202030204" pitchFamily="34" charset="0"/>
              </a:rPr>
              <a:t>, </a:t>
            </a:r>
          </a:p>
          <a:p>
            <a:pPr marL="171450" indent="-171450" algn="just">
              <a:spcBef>
                <a:spcPts val="200"/>
              </a:spcBef>
              <a:buFont typeface="Wingdings" panose="05000000000000000000" pitchFamily="2" charset="2"/>
              <a:buChar char="§"/>
            </a:pPr>
            <a:r>
              <a:rPr lang="ru-RU" sz="1100" b="1" dirty="0">
                <a:latin typeface="Arial Narrow" panose="020B0606020202030204" pitchFamily="34" charset="0"/>
              </a:rPr>
              <a:t>представлены ссылки на сервисы </a:t>
            </a:r>
            <a:r>
              <a:rPr lang="ru-RU" sz="1100" dirty="0">
                <a:latin typeface="Arial Narrow" panose="020B0606020202030204" pitchFamily="34" charset="0"/>
              </a:rPr>
              <a:t>госучреждений и ведомств.</a:t>
            </a:r>
          </a:p>
        </p:txBody>
      </p:sp>
      <p:pic>
        <p:nvPicPr>
          <p:cNvPr id="6" name="Рисунок 5"/>
          <p:cNvPicPr>
            <a:picLocks noChangeAspect="1"/>
          </p:cNvPicPr>
          <p:nvPr/>
        </p:nvPicPr>
        <p:blipFill>
          <a:blip r:embed="rId7"/>
          <a:stretch>
            <a:fillRect/>
          </a:stretch>
        </p:blipFill>
        <p:spPr>
          <a:xfrm>
            <a:off x="6100465" y="4030674"/>
            <a:ext cx="3375408" cy="1351756"/>
          </a:xfrm>
          <a:prstGeom prst="rect">
            <a:avLst/>
          </a:prstGeom>
          <a:effectLst/>
        </p:spPr>
      </p:pic>
      <p:sp>
        <p:nvSpPr>
          <p:cNvPr id="46" name="Прямоугольник 45"/>
          <p:cNvSpPr/>
          <p:nvPr/>
        </p:nvSpPr>
        <p:spPr>
          <a:xfrm>
            <a:off x="5516142" y="7729343"/>
            <a:ext cx="4566400" cy="511836"/>
          </a:xfrm>
          <a:prstGeom prst="rect">
            <a:avLst/>
          </a:prstGeom>
          <a:solidFill>
            <a:schemeClr val="accent1">
              <a:lumMod val="50000"/>
            </a:schemeClr>
          </a:solidFill>
          <a:ln w="25400">
            <a:noFill/>
          </a:ln>
        </p:spPr>
        <p:txBody>
          <a:bodyPr wrap="square" lIns="36000" tIns="36000" rIns="36000" bIns="36000">
            <a:noAutofit/>
          </a:bodyPr>
          <a:lstStyle/>
          <a:p>
            <a:pPr algn="ctr"/>
            <a:r>
              <a:rPr lang="ru-RU" sz="1300" b="1" dirty="0">
                <a:solidFill>
                  <a:schemeClr val="accent2"/>
                </a:solidFill>
                <a:latin typeface="Arial Narrow" panose="020B0606020202030204" pitchFamily="34" charset="0"/>
              </a:rPr>
              <a:t>В 2017 году на Портале будут доступны услуги Корпорации МСП, включая доступ к сервисам Портала Бизнес-навигатора МСП</a:t>
            </a:r>
            <a:endParaRPr lang="ru-RU" sz="1300" dirty="0">
              <a:solidFill>
                <a:schemeClr val="accent2"/>
              </a:solidFill>
              <a:latin typeface="Arial Narrow" panose="020B0606020202030204" pitchFamily="34" charset="0"/>
            </a:endParaRPr>
          </a:p>
        </p:txBody>
      </p:sp>
      <p:sp>
        <p:nvSpPr>
          <p:cNvPr id="47" name="Прямоугольник 46"/>
          <p:cNvSpPr/>
          <p:nvPr/>
        </p:nvSpPr>
        <p:spPr>
          <a:xfrm>
            <a:off x="1737263" y="6112133"/>
            <a:ext cx="3371659" cy="960997"/>
          </a:xfrm>
          <a:prstGeom prst="rect">
            <a:avLst/>
          </a:prstGeom>
          <a:solidFill>
            <a:schemeClr val="accent1">
              <a:lumMod val="50000"/>
            </a:schemeClr>
          </a:solidFill>
          <a:ln w="25400">
            <a:noFill/>
          </a:ln>
        </p:spPr>
        <p:txBody>
          <a:bodyPr wrap="square" tIns="36000" bIns="36000">
            <a:noAutofit/>
          </a:bodyPr>
          <a:lstStyle/>
          <a:p>
            <a:pPr algn="ctr"/>
            <a:r>
              <a:rPr lang="ru-RU" sz="1300" b="1" dirty="0">
                <a:solidFill>
                  <a:schemeClr val="accent2"/>
                </a:solidFill>
                <a:latin typeface="Arial Narrow" panose="020B0606020202030204" pitchFamily="34" charset="0"/>
              </a:rPr>
              <a:t>Данные о планах закупок </a:t>
            </a:r>
          </a:p>
          <a:p>
            <a:pPr algn="ctr"/>
            <a:r>
              <a:rPr lang="ru-RU" sz="1300" b="1" dirty="0">
                <a:solidFill>
                  <a:schemeClr val="accent2"/>
                </a:solidFill>
                <a:latin typeface="Arial Narrow" panose="020B0606020202030204" pitchFamily="34" charset="0"/>
              </a:rPr>
              <a:t>крупнейших заказчиков </a:t>
            </a:r>
          </a:p>
          <a:p>
            <a:pPr algn="ctr"/>
            <a:r>
              <a:rPr lang="ru-RU" sz="1300" b="1" dirty="0">
                <a:solidFill>
                  <a:schemeClr val="accent2"/>
                </a:solidFill>
                <a:latin typeface="Arial Narrow" panose="020B0606020202030204" pitchFamily="34" charset="0"/>
              </a:rPr>
              <a:t>с государственным участием доступны </a:t>
            </a:r>
          </a:p>
          <a:p>
            <a:pPr algn="ctr"/>
            <a:r>
              <a:rPr lang="ru-RU" sz="1300" b="1" dirty="0">
                <a:solidFill>
                  <a:schemeClr val="accent2"/>
                </a:solidFill>
                <a:latin typeface="Arial Narrow" panose="020B0606020202030204" pitchFamily="34" charset="0"/>
              </a:rPr>
              <a:t>на Портале Бизнес-навигатора МСП</a:t>
            </a:r>
            <a:endParaRPr lang="ru-RU" sz="1300" dirty="0">
              <a:solidFill>
                <a:schemeClr val="accent2"/>
              </a:solidFill>
              <a:latin typeface="Arial Narrow" panose="020B0606020202030204" pitchFamily="34" charset="0"/>
            </a:endParaRPr>
          </a:p>
        </p:txBody>
      </p:sp>
      <p:sp>
        <p:nvSpPr>
          <p:cNvPr id="48" name="Прямоугольник 47"/>
          <p:cNvSpPr/>
          <p:nvPr/>
        </p:nvSpPr>
        <p:spPr>
          <a:xfrm>
            <a:off x="10500038" y="6075549"/>
            <a:ext cx="3133535" cy="1007855"/>
          </a:xfrm>
          <a:prstGeom prst="rect">
            <a:avLst/>
          </a:prstGeom>
          <a:solidFill>
            <a:schemeClr val="accent1">
              <a:lumMod val="50000"/>
            </a:schemeClr>
          </a:solidFill>
          <a:ln w="25400">
            <a:noFill/>
          </a:ln>
        </p:spPr>
        <p:txBody>
          <a:bodyPr wrap="square" tIns="36000" bIns="36000" anchor="ctr" anchorCtr="0">
            <a:noAutofit/>
          </a:bodyPr>
          <a:lstStyle/>
          <a:p>
            <a:pPr indent="-36000" algn="ctr" defTabSz="711200">
              <a:lnSpc>
                <a:spcPct val="90000"/>
              </a:lnSpc>
              <a:spcBef>
                <a:spcPct val="0"/>
              </a:spcBef>
            </a:pPr>
            <a:r>
              <a:rPr lang="ru-RU" sz="1300" b="1" dirty="0">
                <a:solidFill>
                  <a:schemeClr val="accent2"/>
                </a:solidFill>
                <a:latin typeface="Arial Narrow" panose="020B0606020202030204" pitchFamily="34" charset="0"/>
              </a:rPr>
              <a:t>В дальнейшем планируется </a:t>
            </a:r>
          </a:p>
          <a:p>
            <a:pPr indent="-36000" algn="ctr" defTabSz="711200">
              <a:lnSpc>
                <a:spcPct val="90000"/>
              </a:lnSpc>
              <a:spcBef>
                <a:spcPct val="0"/>
              </a:spcBef>
            </a:pPr>
            <a:r>
              <a:rPr lang="ru-RU" sz="1300" b="1" dirty="0">
                <a:solidFill>
                  <a:schemeClr val="accent2"/>
                </a:solidFill>
                <a:latin typeface="Arial Narrow" panose="020B0606020202030204" pitchFamily="34" charset="0"/>
              </a:rPr>
              <a:t>ПОЭТАПНОЕ РАСШИРЕНИЕ </a:t>
            </a:r>
          </a:p>
          <a:p>
            <a:pPr indent="-36000" algn="ctr" defTabSz="711200">
              <a:lnSpc>
                <a:spcPct val="90000"/>
              </a:lnSpc>
              <a:spcBef>
                <a:spcPct val="0"/>
              </a:spcBef>
            </a:pPr>
            <a:r>
              <a:rPr lang="ru-RU" sz="1300" b="1" dirty="0">
                <a:solidFill>
                  <a:schemeClr val="accent2"/>
                </a:solidFill>
                <a:latin typeface="Arial Narrow" panose="020B0606020202030204" pitchFamily="34" charset="0"/>
              </a:rPr>
              <a:t>состава сведений Единого реестра субъектов МСП</a:t>
            </a:r>
          </a:p>
        </p:txBody>
      </p:sp>
      <p:pic>
        <p:nvPicPr>
          <p:cNvPr id="7" name="Рисунок 6"/>
          <p:cNvPicPr>
            <a:picLocks noChangeAspect="1"/>
          </p:cNvPicPr>
          <p:nvPr/>
        </p:nvPicPr>
        <p:blipFill>
          <a:blip r:embed="rId8"/>
          <a:stretch>
            <a:fillRect/>
          </a:stretch>
        </p:blipFill>
        <p:spPr>
          <a:xfrm>
            <a:off x="12941166" y="26987"/>
            <a:ext cx="819150" cy="866775"/>
          </a:xfrm>
          <a:prstGeom prst="rect">
            <a:avLst/>
          </a:prstGeom>
        </p:spPr>
      </p:pic>
      <p:sp>
        <p:nvSpPr>
          <p:cNvPr id="8" name="Овал 7"/>
          <p:cNvSpPr/>
          <p:nvPr/>
        </p:nvSpPr>
        <p:spPr>
          <a:xfrm>
            <a:off x="6183683" y="1041623"/>
            <a:ext cx="3482726" cy="1724730"/>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1745496" y="2019300"/>
            <a:ext cx="3379078" cy="408536"/>
          </a:xfrm>
          <a:prstGeom prst="rect">
            <a:avLst/>
          </a:prstGeom>
          <a:solidFill>
            <a:schemeClr val="accent2"/>
          </a:solidFill>
        </p:spPr>
        <p:txBody>
          <a:bodyPr wrap="square" anchor="ctr" anchorCtr="0">
            <a:noAutofit/>
          </a:bodyPr>
          <a:lstStyle/>
          <a:p>
            <a:pPr algn="ctr" defTabSz="711200">
              <a:lnSpc>
                <a:spcPct val="90000"/>
              </a:lnSpc>
              <a:spcBef>
                <a:spcPct val="0"/>
              </a:spcBef>
              <a:spcAft>
                <a:spcPct val="35000"/>
              </a:spcAft>
            </a:pPr>
            <a:r>
              <a:rPr lang="ru-RU" b="1" dirty="0">
                <a:solidFill>
                  <a:schemeClr val="lt1"/>
                </a:solidFill>
                <a:latin typeface="Arial Narrow" panose="020B0606020202030204" pitchFamily="34" charset="0"/>
                <a:cs typeface="Times New Roman" panose="02020603050405020304" pitchFamily="18" charset="0"/>
              </a:rPr>
              <a:t>ЕИС в сфере закупок</a:t>
            </a:r>
            <a:endParaRPr lang="ru-RU" dirty="0">
              <a:latin typeface="Arial Narrow" panose="020B0606020202030204" pitchFamily="34" charset="0"/>
            </a:endParaRPr>
          </a:p>
        </p:txBody>
      </p:sp>
      <p:sp>
        <p:nvSpPr>
          <p:cNvPr id="51" name="Прямоугольник 50"/>
          <p:cNvSpPr/>
          <p:nvPr/>
        </p:nvSpPr>
        <p:spPr>
          <a:xfrm>
            <a:off x="10500037" y="2019300"/>
            <a:ext cx="3124940" cy="408536"/>
          </a:xfrm>
          <a:prstGeom prst="rect">
            <a:avLst/>
          </a:prstGeom>
          <a:solidFill>
            <a:schemeClr val="accent2"/>
          </a:solidFill>
        </p:spPr>
        <p:txBody>
          <a:bodyPr wrap="square" lIns="36000" rIns="36000" anchor="ctr" anchorCtr="0">
            <a:noAutofit/>
          </a:bodyPr>
          <a:lstStyle/>
          <a:p>
            <a:pPr algn="ctr" defTabSz="711200">
              <a:lnSpc>
                <a:spcPct val="90000"/>
              </a:lnSpc>
              <a:spcBef>
                <a:spcPct val="0"/>
              </a:spcBef>
              <a:spcAft>
                <a:spcPct val="35000"/>
              </a:spcAft>
            </a:pPr>
            <a:r>
              <a:rPr lang="ru-RU" b="1" dirty="0">
                <a:solidFill>
                  <a:schemeClr val="lt1"/>
                </a:solidFill>
                <a:latin typeface="Arial Narrow" panose="020B0606020202030204" pitchFamily="34" charset="0"/>
                <a:cs typeface="Times New Roman" panose="02020603050405020304" pitchFamily="18" charset="0"/>
              </a:rPr>
              <a:t>Единый реестр субъектов МСП</a:t>
            </a:r>
            <a:endParaRPr lang="ru-RU" dirty="0">
              <a:latin typeface="Arial Narrow" panose="020B0606020202030204" pitchFamily="34" charset="0"/>
            </a:endParaRPr>
          </a:p>
        </p:txBody>
      </p:sp>
      <p:sp>
        <p:nvSpPr>
          <p:cNvPr id="52" name="Прямоугольник 51"/>
          <p:cNvSpPr/>
          <p:nvPr/>
        </p:nvSpPr>
        <p:spPr>
          <a:xfrm>
            <a:off x="5438623" y="3416429"/>
            <a:ext cx="4705564" cy="599916"/>
          </a:xfrm>
          <a:prstGeom prst="rect">
            <a:avLst/>
          </a:prstGeom>
          <a:solidFill>
            <a:schemeClr val="accent2"/>
          </a:solidFill>
        </p:spPr>
        <p:txBody>
          <a:bodyPr wrap="square" lIns="36000" rIns="36000" anchor="ctr" anchorCtr="0">
            <a:noAutofit/>
          </a:bodyPr>
          <a:lstStyle/>
          <a:p>
            <a:pPr algn="ctr" defTabSz="711200">
              <a:lnSpc>
                <a:spcPct val="90000"/>
              </a:lnSpc>
              <a:spcBef>
                <a:spcPct val="0"/>
              </a:spcBef>
              <a:spcAft>
                <a:spcPct val="35000"/>
              </a:spcAft>
            </a:pPr>
            <a:r>
              <a:rPr lang="ru-RU" b="1" dirty="0">
                <a:solidFill>
                  <a:schemeClr val="lt1"/>
                </a:solidFill>
                <a:latin typeface="Arial Narrow" panose="020B0606020202030204" pitchFamily="34" charset="0"/>
                <a:cs typeface="Times New Roman" panose="02020603050405020304" pitchFamily="18" charset="0"/>
              </a:rPr>
              <a:t>Единый портал государственных </a:t>
            </a:r>
          </a:p>
          <a:p>
            <a:pPr algn="ctr" defTabSz="711200">
              <a:lnSpc>
                <a:spcPct val="90000"/>
              </a:lnSpc>
              <a:spcBef>
                <a:spcPct val="0"/>
              </a:spcBef>
              <a:spcAft>
                <a:spcPct val="35000"/>
              </a:spcAft>
            </a:pPr>
            <a:r>
              <a:rPr lang="ru-RU" b="1" dirty="0">
                <a:solidFill>
                  <a:schemeClr val="lt1"/>
                </a:solidFill>
                <a:latin typeface="Arial Narrow" panose="020B0606020202030204" pitchFamily="34" charset="0"/>
                <a:cs typeface="Times New Roman" panose="02020603050405020304" pitchFamily="18" charset="0"/>
              </a:rPr>
              <a:t>и муниципальных услуг</a:t>
            </a:r>
            <a:endParaRPr lang="ru-RU" dirty="0">
              <a:latin typeface="Arial Narrow" panose="020B0606020202030204" pitchFamily="34" charset="0"/>
            </a:endParaRPr>
          </a:p>
        </p:txBody>
      </p:sp>
      <p:sp>
        <p:nvSpPr>
          <p:cNvPr id="44" name="Прямоугольник 43"/>
          <p:cNvSpPr/>
          <p:nvPr/>
        </p:nvSpPr>
        <p:spPr>
          <a:xfrm>
            <a:off x="5516144" y="5150757"/>
            <a:ext cx="2210038" cy="258532"/>
          </a:xfrm>
          <a:prstGeom prst="rect">
            <a:avLst/>
          </a:prstGeom>
          <a:solidFill>
            <a:schemeClr val="accent1">
              <a:lumMod val="50000"/>
            </a:schemeClr>
          </a:solidFill>
        </p:spPr>
        <p:txBody>
          <a:bodyPr wrap="square">
            <a:spAutoFit/>
          </a:bodyPr>
          <a:lstStyle/>
          <a:p>
            <a:pPr defTabSz="711200">
              <a:lnSpc>
                <a:spcPct val="90000"/>
              </a:lnSpc>
              <a:spcBef>
                <a:spcPct val="0"/>
              </a:spcBef>
              <a:spcAft>
                <a:spcPct val="35000"/>
              </a:spcAft>
            </a:pPr>
            <a:r>
              <a:rPr lang="ru-RU" sz="1200" b="1" dirty="0">
                <a:solidFill>
                  <a:schemeClr val="lt1"/>
                </a:solidFill>
                <a:latin typeface="Arial Narrow" panose="020B0606020202030204" pitchFamily="34" charset="0"/>
                <a:cs typeface="Times New Roman" panose="02020603050405020304" pitchFamily="18" charset="0"/>
              </a:rPr>
              <a:t>Назначение:</a:t>
            </a:r>
            <a:endParaRPr lang="ru-RU" sz="1200" dirty="0">
              <a:latin typeface="Arial Narrow" panose="020B0606020202030204" pitchFamily="34" charset="0"/>
            </a:endParaRPr>
          </a:p>
        </p:txBody>
      </p:sp>
      <p:sp>
        <p:nvSpPr>
          <p:cNvPr id="45" name="Прямоугольник 44"/>
          <p:cNvSpPr/>
          <p:nvPr/>
        </p:nvSpPr>
        <p:spPr>
          <a:xfrm>
            <a:off x="7781132" y="5148589"/>
            <a:ext cx="2311883" cy="258532"/>
          </a:xfrm>
          <a:prstGeom prst="rect">
            <a:avLst/>
          </a:prstGeom>
          <a:solidFill>
            <a:schemeClr val="accent1">
              <a:lumMod val="50000"/>
            </a:schemeClr>
          </a:solidFill>
        </p:spPr>
        <p:txBody>
          <a:bodyPr wrap="square">
            <a:spAutoFit/>
          </a:bodyPr>
          <a:lstStyle/>
          <a:p>
            <a:pPr indent="-36000" defTabSz="711200">
              <a:lnSpc>
                <a:spcPct val="90000"/>
              </a:lnSpc>
              <a:spcBef>
                <a:spcPct val="0"/>
              </a:spcBef>
            </a:pPr>
            <a:r>
              <a:rPr lang="ru-RU" sz="1200" b="1" dirty="0">
                <a:solidFill>
                  <a:schemeClr val="bg1"/>
                </a:solidFill>
                <a:latin typeface="Arial Narrow" panose="020B0606020202030204" pitchFamily="34" charset="0"/>
              </a:rPr>
              <a:t>Функционал:</a:t>
            </a:r>
          </a:p>
        </p:txBody>
      </p:sp>
      <p:cxnSp>
        <p:nvCxnSpPr>
          <p:cNvPr id="10" name="Прямая соединительная линия 9"/>
          <p:cNvCxnSpPr>
            <a:stCxn id="50" idx="3"/>
            <a:endCxn id="8" idx="2"/>
          </p:cNvCxnSpPr>
          <p:nvPr/>
        </p:nvCxnSpPr>
        <p:spPr>
          <a:xfrm flipV="1">
            <a:off x="5124575" y="1903988"/>
            <a:ext cx="1059109" cy="319580"/>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a:endCxn id="51" idx="1"/>
          </p:cNvCxnSpPr>
          <p:nvPr/>
        </p:nvCxnSpPr>
        <p:spPr>
          <a:xfrm>
            <a:off x="9643233" y="1947454"/>
            <a:ext cx="856805" cy="276114"/>
          </a:xfrm>
          <a:prstGeom prst="line">
            <a:avLst/>
          </a:prstGeom>
          <a:ln w="476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503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4701205" y="937009"/>
            <a:ext cx="5325306" cy="6133554"/>
          </a:xfrm>
          <a:prstGeom prst="rect">
            <a:avLst/>
          </a:prstGeom>
        </p:spPr>
      </p:pic>
      <p:sp>
        <p:nvSpPr>
          <p:cNvPr id="50" name="TextBox 49"/>
          <p:cNvSpPr txBox="1"/>
          <p:nvPr/>
        </p:nvSpPr>
        <p:spPr>
          <a:xfrm>
            <a:off x="5250001" y="61163"/>
            <a:ext cx="8891713" cy="699029"/>
          </a:xfrm>
          <a:prstGeom prst="rect">
            <a:avLst/>
          </a:prstGeom>
          <a:noFill/>
        </p:spPr>
        <p:txBody>
          <a:bodyPr wrap="square" lIns="72000" tIns="36000" rIns="0" bIns="36000" rtlCol="0" anchor="ctr">
            <a:noAutofit/>
          </a:bodyPr>
          <a:lstStyle/>
          <a:p>
            <a:r>
              <a:rPr lang="ru-RU" sz="2000" b="1" dirty="0">
                <a:solidFill>
                  <a:schemeClr val="accent5">
                    <a:lumMod val="75000"/>
                  </a:schemeClr>
                </a:solidFill>
                <a:latin typeface="Arial Narrow" panose="020B0606020202030204" pitchFamily="34" charset="0"/>
              </a:rPr>
              <a:t>Бизнес навигация для МСП</a:t>
            </a:r>
          </a:p>
        </p:txBody>
      </p:sp>
      <p:sp>
        <p:nvSpPr>
          <p:cNvPr id="30" name="TextBox 5"/>
          <p:cNvSpPr txBox="1">
            <a:spLocks noChangeArrowheads="1"/>
          </p:cNvSpPr>
          <p:nvPr/>
        </p:nvSpPr>
        <p:spPr bwMode="auto">
          <a:xfrm>
            <a:off x="1679611" y="7023489"/>
            <a:ext cx="12019720" cy="1260087"/>
          </a:xfrm>
          <a:prstGeom prst="rect">
            <a:avLst/>
          </a:prstGeom>
          <a:solidFill>
            <a:schemeClr val="bg2"/>
          </a:solidFill>
          <a:ln w="3175">
            <a:noFill/>
            <a:headEnd/>
            <a:tailEnd/>
          </a:ln>
        </p:spPr>
        <p:style>
          <a:lnRef idx="2">
            <a:schemeClr val="accent5"/>
          </a:lnRef>
          <a:fillRef idx="1">
            <a:schemeClr val="lt1"/>
          </a:fillRef>
          <a:effectRef idx="0">
            <a:schemeClr val="accent5"/>
          </a:effectRef>
          <a:fontRef idx="minor">
            <a:schemeClr val="dk1"/>
          </a:fontRef>
        </p:style>
        <p:txBody>
          <a:bodyPr wrap="square" lIns="144000" tIns="72000" rIns="144000" bIns="72000" anchor="ctr" anchorCtr="0">
            <a:noAutofit/>
          </a:bodyPr>
          <a:lstStyle/>
          <a:p>
            <a:pPr algn="just"/>
            <a:r>
              <a:rPr lang="ru-RU" dirty="0">
                <a:solidFill>
                  <a:schemeClr val="tx1"/>
                </a:solidFill>
                <a:latin typeface="Arial Narrow" panose="020B0606020202030204" pitchFamily="34" charset="0"/>
              </a:rPr>
              <a:t>Работы по</a:t>
            </a:r>
            <a:r>
              <a:rPr lang="ru-RU" b="1" dirty="0">
                <a:solidFill>
                  <a:schemeClr val="tx1"/>
                </a:solidFill>
                <a:latin typeface="Arial Narrow" panose="020B0606020202030204" pitchFamily="34" charset="0"/>
              </a:rPr>
              <a:t> развитию и наполнению Бизнес-навигатора МСП в отношении 169 </a:t>
            </a:r>
            <a:r>
              <a:rPr lang="ru-RU" dirty="0">
                <a:solidFill>
                  <a:schemeClr val="tx1"/>
                </a:solidFill>
                <a:latin typeface="Arial Narrow" panose="020B0606020202030204" pitchFamily="34" charset="0"/>
              </a:rPr>
              <a:t>городов с населением более 100 тыс. человек Корпорация МСП будет проводить </a:t>
            </a:r>
            <a:r>
              <a:rPr lang="ru-RU" b="1" dirty="0">
                <a:solidFill>
                  <a:schemeClr val="tx1"/>
                </a:solidFill>
                <a:latin typeface="Arial Narrow" panose="020B0606020202030204" pitchFamily="34" charset="0"/>
              </a:rPr>
              <a:t>своими силами и за счет собственных средств.  </a:t>
            </a:r>
            <a:r>
              <a:rPr lang="ru-RU" dirty="0">
                <a:solidFill>
                  <a:schemeClr val="tx1"/>
                </a:solidFill>
                <a:latin typeface="Arial Narrow" panose="020B0606020202030204" pitchFamily="34" charset="0"/>
              </a:rPr>
              <a:t>С 2017 года сбор информации </a:t>
            </a:r>
            <a:r>
              <a:rPr lang="ru-RU" b="1" dirty="0">
                <a:solidFill>
                  <a:schemeClr val="tx1"/>
                </a:solidFill>
                <a:latin typeface="Arial Narrow" panose="020B0606020202030204" pitchFamily="34" charset="0"/>
              </a:rPr>
              <a:t>для расширения географии (свыше 169 городов) может осуществляться органами государственной власти субъектов РФ и местного самоуправления самостоятельно </a:t>
            </a:r>
            <a:r>
              <a:rPr lang="ru-RU" dirty="0">
                <a:solidFill>
                  <a:schemeClr val="tx1"/>
                </a:solidFill>
                <a:latin typeface="Arial Narrow" panose="020B0606020202030204" pitchFamily="34" charset="0"/>
              </a:rPr>
              <a:t>согласно их приоритетам.</a:t>
            </a:r>
          </a:p>
        </p:txBody>
      </p:sp>
      <p:sp>
        <p:nvSpPr>
          <p:cNvPr id="6" name="Прямоугольник 5"/>
          <p:cNvSpPr/>
          <p:nvPr/>
        </p:nvSpPr>
        <p:spPr>
          <a:xfrm>
            <a:off x="10069335" y="2106069"/>
            <a:ext cx="3624200" cy="4875302"/>
          </a:xfrm>
          <a:prstGeom prst="rect">
            <a:avLst/>
          </a:prstGeom>
          <a:solidFill>
            <a:schemeClr val="accent1">
              <a:lumMod val="50000"/>
            </a:schemeClr>
          </a:solidFill>
        </p:spPr>
        <p:txBody>
          <a:bodyPr wrap="square" lIns="72000" tIns="72000" rIns="72000" bIns="72000" anchor="ctr" anchorCtr="0">
            <a:noAutofit/>
          </a:bodyPr>
          <a:lstStyle/>
          <a:p>
            <a:pPr marL="285750" indent="-285750">
              <a:spcBef>
                <a:spcPts val="300"/>
              </a:spcBef>
              <a:buFont typeface="Wingdings" panose="05000000000000000000" pitchFamily="2" charset="2"/>
              <a:buChar char="§"/>
            </a:pPr>
            <a:r>
              <a:rPr lang="ru-RU" sz="1500" b="1" dirty="0">
                <a:solidFill>
                  <a:schemeClr val="bg1"/>
                </a:solidFill>
                <a:latin typeface="Arial Narrow" panose="020B0606020202030204" pitchFamily="34" charset="0"/>
              </a:rPr>
              <a:t>Рассчитать примерный бизнес-план для одного из 90 видов бизнеса в 169 городах с населением более 100 тысяч человек.</a:t>
            </a:r>
          </a:p>
          <a:p>
            <a:pPr marL="285750" indent="-285750">
              <a:spcBef>
                <a:spcPts val="300"/>
              </a:spcBef>
              <a:buFont typeface="Wingdings" panose="05000000000000000000" pitchFamily="2" charset="2"/>
              <a:buChar char="§"/>
            </a:pPr>
            <a:r>
              <a:rPr lang="ru-RU" sz="1500" b="1" dirty="0">
                <a:solidFill>
                  <a:schemeClr val="bg1"/>
                </a:solidFill>
                <a:latin typeface="Arial Narrow" panose="020B0606020202030204" pitchFamily="34" charset="0"/>
              </a:rPr>
              <a:t>Найти банк, где можно взять кредит под гарантии Корпорации МСП.</a:t>
            </a:r>
          </a:p>
          <a:p>
            <a:pPr marL="285750" indent="-285750">
              <a:spcBef>
                <a:spcPts val="300"/>
              </a:spcBef>
              <a:buFont typeface="Wingdings" panose="05000000000000000000" pitchFamily="2" charset="2"/>
              <a:buChar char="§"/>
            </a:pPr>
            <a:r>
              <a:rPr lang="ru-RU" sz="1500" b="1" dirty="0">
                <a:solidFill>
                  <a:schemeClr val="bg1"/>
                </a:solidFill>
                <a:latin typeface="Arial Narrow" panose="020B0606020202030204" pitchFamily="34" charset="0"/>
              </a:rPr>
              <a:t>Подобрать в аренду помещение для бизнеса. </a:t>
            </a:r>
          </a:p>
          <a:p>
            <a:pPr marL="285750" indent="-285750">
              <a:spcBef>
                <a:spcPts val="300"/>
              </a:spcBef>
              <a:buFont typeface="Wingdings" panose="05000000000000000000" pitchFamily="2" charset="2"/>
              <a:buChar char="§"/>
            </a:pPr>
            <a:r>
              <a:rPr lang="ru-RU" sz="1500" b="1" dirty="0">
                <a:solidFill>
                  <a:schemeClr val="bg1"/>
                </a:solidFill>
                <a:latin typeface="Arial Narrow" panose="020B0606020202030204" pitchFamily="34" charset="0"/>
              </a:rPr>
              <a:t>Узнать о доступности известных и надежных франшиз.</a:t>
            </a:r>
          </a:p>
          <a:p>
            <a:pPr marL="285750" indent="-285750">
              <a:spcBef>
                <a:spcPts val="300"/>
              </a:spcBef>
              <a:buFont typeface="Wingdings" panose="05000000000000000000" pitchFamily="2" charset="2"/>
              <a:buChar char="§"/>
            </a:pPr>
            <a:r>
              <a:rPr lang="ru-RU" sz="1500" b="1" dirty="0">
                <a:solidFill>
                  <a:schemeClr val="bg1"/>
                </a:solidFill>
                <a:latin typeface="Arial Narrow" panose="020B0606020202030204" pitchFamily="34" charset="0"/>
              </a:rPr>
              <a:t>Узнать о мерах поддержки малого и среднего бизнеса.</a:t>
            </a:r>
          </a:p>
          <a:p>
            <a:pPr marL="285750" indent="-285750">
              <a:spcBef>
                <a:spcPts val="300"/>
              </a:spcBef>
              <a:buFont typeface="Wingdings" panose="05000000000000000000" pitchFamily="2" charset="2"/>
              <a:buChar char="§"/>
            </a:pPr>
            <a:r>
              <a:rPr lang="ru-RU" sz="1500" b="1" dirty="0">
                <a:solidFill>
                  <a:schemeClr val="bg1"/>
                </a:solidFill>
                <a:latin typeface="Arial Narrow" panose="020B0606020202030204" pitchFamily="34" charset="0"/>
              </a:rPr>
              <a:t>Быть в курсе планов закупок и конкурсов крупных заказчиков.</a:t>
            </a:r>
          </a:p>
          <a:p>
            <a:pPr marL="285750" indent="-285750">
              <a:spcBef>
                <a:spcPts val="300"/>
              </a:spcBef>
              <a:buFont typeface="Wingdings" panose="05000000000000000000" pitchFamily="2" charset="2"/>
              <a:buChar char="§"/>
            </a:pPr>
            <a:r>
              <a:rPr lang="ru-RU" sz="1500" b="1" dirty="0">
                <a:solidFill>
                  <a:schemeClr val="bg1"/>
                </a:solidFill>
                <a:latin typeface="Arial Narrow" panose="020B0606020202030204" pitchFamily="34" charset="0"/>
              </a:rPr>
              <a:t>Найти и проверить контрагента.</a:t>
            </a:r>
          </a:p>
          <a:p>
            <a:pPr marL="285750" indent="-285750">
              <a:spcBef>
                <a:spcPts val="300"/>
              </a:spcBef>
              <a:buFont typeface="Wingdings" panose="05000000000000000000" pitchFamily="2" charset="2"/>
              <a:buChar char="§"/>
            </a:pPr>
            <a:r>
              <a:rPr lang="ru-RU" sz="1500" b="1" dirty="0">
                <a:solidFill>
                  <a:schemeClr val="bg1"/>
                </a:solidFill>
                <a:latin typeface="Arial Narrow" panose="020B0606020202030204" pitchFamily="34" charset="0"/>
              </a:rPr>
              <a:t>Разместить объявление о своем бизнесе.</a:t>
            </a:r>
          </a:p>
          <a:p>
            <a:pPr marL="285750" indent="-285750">
              <a:spcBef>
                <a:spcPts val="300"/>
              </a:spcBef>
              <a:buFont typeface="Wingdings" panose="05000000000000000000" pitchFamily="2" charset="2"/>
              <a:buChar char="§"/>
            </a:pPr>
            <a:r>
              <a:rPr lang="ru-RU" sz="1500" b="1" dirty="0">
                <a:solidFill>
                  <a:schemeClr val="bg1"/>
                </a:solidFill>
                <a:latin typeface="Arial Narrow" panose="020B0606020202030204" pitchFamily="34" charset="0"/>
              </a:rPr>
              <a:t>Получить доступ к новостным, аналитическим и иным материалам.</a:t>
            </a:r>
          </a:p>
        </p:txBody>
      </p:sp>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249" y="-38838"/>
            <a:ext cx="2163618" cy="984251"/>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249" y="-38838"/>
            <a:ext cx="2163618" cy="984251"/>
          </a:xfrm>
          <a:prstGeom prst="rect">
            <a:avLst/>
          </a:prstGeom>
        </p:spPr>
      </p:pic>
      <p:sp>
        <p:nvSpPr>
          <p:cNvPr id="13" name="Прямоугольник 12"/>
          <p:cNvSpPr/>
          <p:nvPr/>
        </p:nvSpPr>
        <p:spPr>
          <a:xfrm>
            <a:off x="13298107" y="8268937"/>
            <a:ext cx="591005" cy="240066"/>
          </a:xfrm>
          <a:prstGeom prst="rect">
            <a:avLst/>
          </a:prstGeom>
        </p:spPr>
        <p:txBody>
          <a:bodyPr wrap="square">
            <a:spAutoFit/>
          </a:bodyPr>
          <a:lstStyle/>
          <a:p>
            <a:pPr algn="r" defTabSz="889000">
              <a:lnSpc>
                <a:spcPct val="80000"/>
              </a:lnSpc>
              <a:spcBef>
                <a:spcPct val="0"/>
              </a:spcBef>
            </a:pPr>
            <a:r>
              <a:rPr lang="ru-RU" sz="1200" dirty="0">
                <a:latin typeface="Arial Narrow" panose="020B0606020202030204" pitchFamily="34" charset="0"/>
              </a:rPr>
              <a:t>7</a:t>
            </a:r>
          </a:p>
        </p:txBody>
      </p:sp>
      <p:grpSp>
        <p:nvGrpSpPr>
          <p:cNvPr id="14" name="Группа 13"/>
          <p:cNvGrpSpPr/>
          <p:nvPr/>
        </p:nvGrpSpPr>
        <p:grpSpPr>
          <a:xfrm>
            <a:off x="1938767" y="2097358"/>
            <a:ext cx="2983050" cy="1293542"/>
            <a:chOff x="-946714" y="6622048"/>
            <a:chExt cx="1589861" cy="630884"/>
          </a:xfrm>
        </p:grpSpPr>
        <p:sp>
          <p:nvSpPr>
            <p:cNvPr id="15" name="Pentagon 35"/>
            <p:cNvSpPr/>
            <p:nvPr/>
          </p:nvSpPr>
          <p:spPr>
            <a:xfrm>
              <a:off x="-759787" y="6622048"/>
              <a:ext cx="1402934" cy="630883"/>
            </a:xfrm>
            <a:prstGeom prst="homePlate">
              <a:avLst>
                <a:gd name="adj" fmla="val 22714"/>
              </a:avLst>
            </a:prstGeom>
            <a:solidFill>
              <a:schemeClr val="accent2"/>
            </a:solidFill>
            <a:ln w="9525">
              <a:noFill/>
              <a:miter lim="800000"/>
              <a:headEnd/>
              <a:tailEnd/>
            </a:ln>
            <a:effectLst/>
          </p:spPr>
          <p:txBody>
            <a:bodyPr lIns="252000" tIns="35100" rIns="67500" bIns="35100" anchor="ctr"/>
            <a:lstStyle/>
            <a:p>
              <a:pPr algn="ctr" defTabSz="914400">
                <a:defRPr/>
              </a:pPr>
              <a:endParaRPr lang="ru-RU" b="1" kern="0" dirty="0">
                <a:solidFill>
                  <a:prstClr val="black"/>
                </a:solidFill>
                <a:latin typeface="Arial Narrow" panose="020B0606020202030204" pitchFamily="34" charset="0"/>
              </a:endParaRPr>
            </a:p>
          </p:txBody>
        </p:sp>
        <p:sp>
          <p:nvSpPr>
            <p:cNvPr id="16" name="Pentagon 37"/>
            <p:cNvSpPr/>
            <p:nvPr/>
          </p:nvSpPr>
          <p:spPr>
            <a:xfrm>
              <a:off x="-946714" y="6622049"/>
              <a:ext cx="1522889" cy="630883"/>
            </a:xfrm>
            <a:prstGeom prst="homePlate">
              <a:avLst>
                <a:gd name="adj" fmla="val 22714"/>
              </a:avLst>
            </a:prstGeom>
            <a:solidFill>
              <a:schemeClr val="accent1">
                <a:lumMod val="60000"/>
                <a:lumOff val="40000"/>
              </a:schemeClr>
            </a:solidFill>
            <a:ln w="9525">
              <a:noFill/>
              <a:miter lim="800000"/>
              <a:headEnd/>
              <a:tailEnd/>
            </a:ln>
            <a:effectLst/>
          </p:spPr>
          <p:txBody>
            <a:bodyPr lIns="252000" tIns="35100" rIns="67500" bIns="35100" anchor="ctr"/>
            <a:lstStyle/>
            <a:p>
              <a:r>
                <a:rPr lang="ru-RU" b="1" dirty="0">
                  <a:latin typeface="Arial Narrow" panose="020B0606020202030204" pitchFamily="34" charset="0"/>
                </a:rPr>
                <a:t>Зайти на Портал </a:t>
              </a:r>
            </a:p>
            <a:p>
              <a:r>
                <a:rPr lang="ru-RU" b="1" dirty="0">
                  <a:latin typeface="Arial Narrow" panose="020B0606020202030204" pitchFamily="34" charset="0"/>
                </a:rPr>
                <a:t>Бизнес-навигатора МСП </a:t>
              </a:r>
            </a:p>
            <a:p>
              <a:r>
                <a:rPr lang="ru-RU" b="1" dirty="0">
                  <a:latin typeface="Arial Narrow" panose="020B0606020202030204" pitchFamily="34" charset="0"/>
                </a:rPr>
                <a:t>по адресу: </a:t>
              </a:r>
              <a:r>
                <a:rPr lang="ru-RU" b="1" u="sng" dirty="0">
                  <a:solidFill>
                    <a:schemeClr val="accent1">
                      <a:lumMod val="50000"/>
                    </a:schemeClr>
                  </a:solidFill>
                  <a:latin typeface="Arial Narrow" panose="020B0606020202030204" pitchFamily="34" charset="0"/>
                </a:rPr>
                <a:t>https://smbn.ru</a:t>
              </a:r>
            </a:p>
          </p:txBody>
        </p:sp>
      </p:grpSp>
      <p:grpSp>
        <p:nvGrpSpPr>
          <p:cNvPr id="17" name="Группа 16"/>
          <p:cNvGrpSpPr/>
          <p:nvPr/>
        </p:nvGrpSpPr>
        <p:grpSpPr>
          <a:xfrm>
            <a:off x="1938767" y="3459845"/>
            <a:ext cx="2983051" cy="2120899"/>
            <a:chOff x="-946714" y="6622048"/>
            <a:chExt cx="1589861" cy="630884"/>
          </a:xfrm>
        </p:grpSpPr>
        <p:sp>
          <p:nvSpPr>
            <p:cNvPr id="18" name="Pentagon 35"/>
            <p:cNvSpPr/>
            <p:nvPr/>
          </p:nvSpPr>
          <p:spPr>
            <a:xfrm>
              <a:off x="-759787" y="6622048"/>
              <a:ext cx="1402934" cy="630883"/>
            </a:xfrm>
            <a:prstGeom prst="homePlate">
              <a:avLst>
                <a:gd name="adj" fmla="val 12449"/>
              </a:avLst>
            </a:prstGeom>
            <a:solidFill>
              <a:schemeClr val="accent2"/>
            </a:solidFill>
            <a:ln w="9525">
              <a:noFill/>
              <a:miter lim="800000"/>
              <a:headEnd/>
              <a:tailEnd/>
            </a:ln>
            <a:effectLst/>
          </p:spPr>
          <p:txBody>
            <a:bodyPr lIns="252000" tIns="35100" rIns="67500" bIns="35100" anchor="ctr"/>
            <a:lstStyle/>
            <a:p>
              <a:pPr algn="ctr" defTabSz="914400">
                <a:defRPr/>
              </a:pPr>
              <a:endParaRPr lang="ru-RU" b="1" kern="0" dirty="0">
                <a:solidFill>
                  <a:prstClr val="black"/>
                </a:solidFill>
                <a:latin typeface="Arial Narrow" panose="020B0606020202030204" pitchFamily="34" charset="0"/>
              </a:endParaRPr>
            </a:p>
          </p:txBody>
        </p:sp>
        <p:sp>
          <p:nvSpPr>
            <p:cNvPr id="19" name="Pentagon 37"/>
            <p:cNvSpPr/>
            <p:nvPr/>
          </p:nvSpPr>
          <p:spPr>
            <a:xfrm>
              <a:off x="-946714" y="6622049"/>
              <a:ext cx="1521023" cy="630883"/>
            </a:xfrm>
            <a:prstGeom prst="homePlate">
              <a:avLst>
                <a:gd name="adj" fmla="val 12449"/>
              </a:avLst>
            </a:prstGeom>
            <a:solidFill>
              <a:schemeClr val="accent1">
                <a:lumMod val="60000"/>
                <a:lumOff val="40000"/>
              </a:schemeClr>
            </a:solidFill>
            <a:ln w="9525">
              <a:noFill/>
              <a:miter lim="800000"/>
              <a:headEnd/>
              <a:tailEnd/>
            </a:ln>
            <a:effectLst/>
          </p:spPr>
          <p:txBody>
            <a:bodyPr lIns="252000" tIns="35100" rIns="67500" bIns="35100" anchor="ctr"/>
            <a:lstStyle/>
            <a:p>
              <a:r>
                <a:rPr lang="ru-RU" b="1" dirty="0">
                  <a:latin typeface="Arial Narrow" panose="020B0606020202030204" pitchFamily="34" charset="0"/>
                </a:rPr>
                <a:t>Пройти авторизацию </a:t>
              </a:r>
            </a:p>
            <a:p>
              <a:r>
                <a:rPr lang="ru-RU" b="1" dirty="0">
                  <a:latin typeface="Arial Narrow" panose="020B0606020202030204" pitchFamily="34" charset="0"/>
                </a:rPr>
                <a:t>с использованием учетной записи портала </a:t>
              </a:r>
              <a:r>
                <a:rPr lang="ru-RU" b="1" dirty="0" err="1">
                  <a:latin typeface="Arial Narrow" panose="020B0606020202030204" pitchFamily="34" charset="0"/>
                </a:rPr>
                <a:t>госуслуг</a:t>
              </a:r>
              <a:r>
                <a:rPr lang="ru-RU" b="1" dirty="0">
                  <a:latin typeface="Arial Narrow" panose="020B0606020202030204" pitchFamily="34" charset="0"/>
                </a:rPr>
                <a:t> или заполнить форму регистрации </a:t>
              </a:r>
            </a:p>
            <a:p>
              <a:r>
                <a:rPr lang="ru-RU" b="1" dirty="0">
                  <a:latin typeface="Arial Narrow" panose="020B0606020202030204" pitchFamily="34" charset="0"/>
                </a:rPr>
                <a:t>в Личном кабинете</a:t>
              </a:r>
            </a:p>
          </p:txBody>
        </p:sp>
      </p:grpSp>
      <p:grpSp>
        <p:nvGrpSpPr>
          <p:cNvPr id="20" name="Группа 19"/>
          <p:cNvGrpSpPr/>
          <p:nvPr/>
        </p:nvGrpSpPr>
        <p:grpSpPr>
          <a:xfrm>
            <a:off x="1938767" y="5650074"/>
            <a:ext cx="2983051" cy="1304087"/>
            <a:chOff x="-946714" y="6622048"/>
            <a:chExt cx="1589861" cy="630884"/>
          </a:xfrm>
        </p:grpSpPr>
        <p:sp>
          <p:nvSpPr>
            <p:cNvPr id="21" name="Pentagon 35"/>
            <p:cNvSpPr/>
            <p:nvPr/>
          </p:nvSpPr>
          <p:spPr>
            <a:xfrm>
              <a:off x="-759787" y="6622048"/>
              <a:ext cx="1402934" cy="630883"/>
            </a:xfrm>
            <a:prstGeom prst="homePlate">
              <a:avLst>
                <a:gd name="adj" fmla="val 22714"/>
              </a:avLst>
            </a:prstGeom>
            <a:solidFill>
              <a:schemeClr val="accent2"/>
            </a:solidFill>
            <a:ln w="9525">
              <a:noFill/>
              <a:miter lim="800000"/>
              <a:headEnd/>
              <a:tailEnd/>
            </a:ln>
            <a:effectLst/>
          </p:spPr>
          <p:txBody>
            <a:bodyPr lIns="252000" tIns="35100" rIns="67500" bIns="35100" anchor="ctr"/>
            <a:lstStyle/>
            <a:p>
              <a:pPr algn="ctr" defTabSz="914400">
                <a:defRPr/>
              </a:pPr>
              <a:endParaRPr lang="ru-RU" b="1" kern="0" dirty="0">
                <a:solidFill>
                  <a:prstClr val="black"/>
                </a:solidFill>
                <a:latin typeface="Arial Narrow" panose="020B0606020202030204" pitchFamily="34" charset="0"/>
              </a:endParaRPr>
            </a:p>
          </p:txBody>
        </p:sp>
        <p:sp>
          <p:nvSpPr>
            <p:cNvPr id="22" name="Pentagon 37"/>
            <p:cNvSpPr/>
            <p:nvPr/>
          </p:nvSpPr>
          <p:spPr>
            <a:xfrm>
              <a:off x="-946714" y="6622049"/>
              <a:ext cx="1522889" cy="630883"/>
            </a:xfrm>
            <a:prstGeom prst="homePlate">
              <a:avLst>
                <a:gd name="adj" fmla="val 22714"/>
              </a:avLst>
            </a:prstGeom>
            <a:solidFill>
              <a:schemeClr val="accent1">
                <a:lumMod val="60000"/>
                <a:lumOff val="40000"/>
              </a:schemeClr>
            </a:solidFill>
            <a:ln w="9525">
              <a:noFill/>
              <a:miter lim="800000"/>
              <a:headEnd/>
              <a:tailEnd/>
            </a:ln>
            <a:effectLst/>
          </p:spPr>
          <p:txBody>
            <a:bodyPr lIns="252000" tIns="35100" rIns="67500" bIns="35100" anchor="ctr"/>
            <a:lstStyle/>
            <a:p>
              <a:pPr>
                <a:spcBef>
                  <a:spcPts val="1200"/>
                </a:spcBef>
              </a:pPr>
              <a:r>
                <a:rPr lang="ru-RU" b="1" dirty="0">
                  <a:latin typeface="Arial Narrow" panose="020B0606020202030204" pitchFamily="34" charset="0"/>
                </a:rPr>
                <a:t>Получить подтверждение авторизации</a:t>
              </a:r>
            </a:p>
          </p:txBody>
        </p:sp>
      </p:grpSp>
      <p:sp>
        <p:nvSpPr>
          <p:cNvPr id="3" name="Прямоугольник 2"/>
          <p:cNvSpPr/>
          <p:nvPr/>
        </p:nvSpPr>
        <p:spPr>
          <a:xfrm>
            <a:off x="1713706" y="903688"/>
            <a:ext cx="3162300" cy="923330"/>
          </a:xfrm>
          <a:prstGeom prst="rect">
            <a:avLst/>
          </a:prstGeom>
        </p:spPr>
        <p:txBody>
          <a:bodyPr wrap="square">
            <a:spAutoFit/>
          </a:bodyPr>
          <a:lstStyle/>
          <a:p>
            <a:pPr algn="ctr"/>
            <a:r>
              <a:rPr lang="ru-RU" b="1" dirty="0">
                <a:solidFill>
                  <a:schemeClr val="accent2"/>
                </a:solidFill>
                <a:latin typeface="Arial Narrow" panose="020B0606020202030204" pitchFamily="34" charset="0"/>
              </a:rPr>
              <a:t>Для получения </a:t>
            </a:r>
          </a:p>
          <a:p>
            <a:pPr algn="ctr"/>
            <a:r>
              <a:rPr lang="ru-RU" b="1" dirty="0">
                <a:solidFill>
                  <a:schemeClr val="accent2"/>
                </a:solidFill>
                <a:latin typeface="Arial Narrow" panose="020B0606020202030204" pitchFamily="34" charset="0"/>
              </a:rPr>
              <a:t>бесплатного доступа </a:t>
            </a:r>
          </a:p>
          <a:p>
            <a:pPr algn="ctr"/>
            <a:r>
              <a:rPr lang="ru-RU" b="1" dirty="0">
                <a:solidFill>
                  <a:schemeClr val="accent2"/>
                </a:solidFill>
                <a:latin typeface="Arial Narrow" panose="020B0606020202030204" pitchFamily="34" charset="0"/>
              </a:rPr>
              <a:t>к сервисам необходимо:</a:t>
            </a:r>
          </a:p>
        </p:txBody>
      </p:sp>
      <p:sp>
        <p:nvSpPr>
          <p:cNvPr id="24" name="Teardrop 46"/>
          <p:cNvSpPr/>
          <p:nvPr/>
        </p:nvSpPr>
        <p:spPr>
          <a:xfrm>
            <a:off x="1632787" y="208066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t>1</a:t>
            </a:r>
          </a:p>
        </p:txBody>
      </p:sp>
      <p:sp>
        <p:nvSpPr>
          <p:cNvPr id="25" name="Teardrop 46"/>
          <p:cNvSpPr/>
          <p:nvPr/>
        </p:nvSpPr>
        <p:spPr>
          <a:xfrm>
            <a:off x="1632787" y="3439891"/>
            <a:ext cx="463092" cy="451928"/>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2800" b="1" dirty="0"/>
              <a:t>2</a:t>
            </a:r>
            <a:endParaRPr lang="en-US" sz="2800" b="1" dirty="0"/>
          </a:p>
        </p:txBody>
      </p:sp>
      <p:sp>
        <p:nvSpPr>
          <p:cNvPr id="26" name="Teardrop 46"/>
          <p:cNvSpPr/>
          <p:nvPr/>
        </p:nvSpPr>
        <p:spPr>
          <a:xfrm>
            <a:off x="1622536" y="563736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ru-RU" sz="2800" b="1" dirty="0"/>
              <a:t>3</a:t>
            </a:r>
            <a:endParaRPr lang="en-US" sz="2800" b="1" dirty="0"/>
          </a:p>
        </p:txBody>
      </p:sp>
      <p:sp>
        <p:nvSpPr>
          <p:cNvPr id="5" name="Прямоугольник 4"/>
          <p:cNvSpPr/>
          <p:nvPr/>
        </p:nvSpPr>
        <p:spPr>
          <a:xfrm>
            <a:off x="10395545" y="903688"/>
            <a:ext cx="3328081" cy="923330"/>
          </a:xfrm>
          <a:prstGeom prst="rect">
            <a:avLst/>
          </a:prstGeom>
        </p:spPr>
        <p:txBody>
          <a:bodyPr wrap="square">
            <a:spAutoFit/>
          </a:bodyPr>
          <a:lstStyle/>
          <a:p>
            <a:pPr algn="ctr"/>
            <a:r>
              <a:rPr lang="ru-RU" b="1" dirty="0">
                <a:solidFill>
                  <a:schemeClr val="accent2"/>
                </a:solidFill>
                <a:latin typeface="Arial Narrow" panose="020B0606020202030204" pitchFamily="34" charset="0"/>
              </a:rPr>
              <a:t>С помощью сервисов </a:t>
            </a:r>
          </a:p>
          <a:p>
            <a:pPr algn="ctr"/>
            <a:r>
              <a:rPr lang="ru-RU" b="1" dirty="0">
                <a:solidFill>
                  <a:schemeClr val="accent2"/>
                </a:solidFill>
                <a:latin typeface="Arial Narrow" panose="020B0606020202030204" pitchFamily="34" charset="0"/>
              </a:rPr>
              <a:t>Портала Бизнес-навигатора МСП пользователь может:</a:t>
            </a:r>
          </a:p>
        </p:txBody>
      </p:sp>
      <p:pic>
        <p:nvPicPr>
          <p:cNvPr id="27" name="Рисунок 26"/>
          <p:cNvPicPr>
            <a:picLocks noChangeAspect="1"/>
          </p:cNvPicPr>
          <p:nvPr/>
        </p:nvPicPr>
        <p:blipFill>
          <a:blip r:embed="rId5"/>
          <a:stretch>
            <a:fillRect/>
          </a:stretch>
        </p:blipFill>
        <p:spPr>
          <a:xfrm>
            <a:off x="12941166" y="26987"/>
            <a:ext cx="819150" cy="866775"/>
          </a:xfrm>
          <a:prstGeom prst="rect">
            <a:avLst/>
          </a:prstGeom>
        </p:spPr>
      </p:pic>
      <p:sp>
        <p:nvSpPr>
          <p:cNvPr id="8" name="Равнобедренный треугольник 7"/>
          <p:cNvSpPr/>
          <p:nvPr/>
        </p:nvSpPr>
        <p:spPr>
          <a:xfrm rot="10800000">
            <a:off x="1989567" y="1829489"/>
            <a:ext cx="2464165" cy="16642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Равнобедренный треугольник 30"/>
          <p:cNvSpPr/>
          <p:nvPr/>
        </p:nvSpPr>
        <p:spPr>
          <a:xfrm rot="10800000">
            <a:off x="10879567" y="1842189"/>
            <a:ext cx="2464165" cy="16642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92229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23202</TotalTime>
  <Words>1366</Words>
  <Application>Microsoft Office PowerPoint</Application>
  <PresentationFormat>Произвольный</PresentationFormat>
  <Paragraphs>249</Paragraphs>
  <Slides>7</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7</vt:i4>
      </vt:variant>
    </vt:vector>
  </HeadingPairs>
  <TitlesOfParts>
    <vt:vector size="15" baseType="lpstr">
      <vt:lpstr>Arial</vt:lpstr>
      <vt:lpstr>Arial Narrow</vt:lpstr>
      <vt:lpstr>Calibri</vt:lpstr>
      <vt:lpstr>Calibri Light</vt:lpstr>
      <vt:lpstr>Times New Roman</vt:lpstr>
      <vt:lpstr>Wingdings</vt:lpstr>
      <vt:lpstr>Тема Office</vt:lpstr>
      <vt:lpstr>1_Тема Office</vt:lpstr>
      <vt:lpstr>Презентация PowerPoint</vt:lpstr>
      <vt:lpstr>О Корпорации</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Спасокукоцкий А.А.</dc:creator>
  <cp:lastModifiedBy>Битюкова Наталья Викторовна</cp:lastModifiedBy>
  <cp:revision>795</cp:revision>
  <cp:lastPrinted>2017-06-13T19:55:26Z</cp:lastPrinted>
  <dcterms:created xsi:type="dcterms:W3CDTF">2015-12-16T13:43:54Z</dcterms:created>
  <dcterms:modified xsi:type="dcterms:W3CDTF">2017-06-14T09:46:22Z</dcterms:modified>
</cp:coreProperties>
</file>