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76" r:id="rId4"/>
    <p:sldId id="279" r:id="rId5"/>
    <p:sldId id="284" r:id="rId6"/>
    <p:sldId id="292" r:id="rId7"/>
    <p:sldId id="297" r:id="rId8"/>
    <p:sldId id="295" r:id="rId9"/>
    <p:sldId id="296" r:id="rId10"/>
    <p:sldId id="298" r:id="rId11"/>
    <p:sldId id="299" r:id="rId12"/>
    <p:sldId id="293" r:id="rId13"/>
    <p:sldId id="258" r:id="rId14"/>
  </p:sldIdLst>
  <p:sldSz cx="10799763" cy="7559675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428" y="90"/>
      </p:cViewPr>
      <p:guideLst>
        <p:guide orient="horz" pos="2381"/>
        <p:guide pos="3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344DC-F9AC-473A-8E62-A6C2326A40B8}" type="datetimeFigureOut">
              <a:rPr lang="ru-RU" smtClean="0"/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9775" y="744538"/>
            <a:ext cx="53181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E5B59-4B50-43EF-9713-D01E8A72D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67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2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6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61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23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9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6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0CAD9-B2C4-49B0-9FBC-23B1FFDF76E4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9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0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E5B59-4B50-43EF-9713-D01E8A72D0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5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37197"/>
            <a:ext cx="917979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72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05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402483"/>
            <a:ext cx="2328699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02483"/>
            <a:ext cx="6851100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44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73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84671"/>
            <a:ext cx="931479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059035"/>
            <a:ext cx="931479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52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88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02484"/>
            <a:ext cx="931479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53171"/>
            <a:ext cx="45688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61381"/>
            <a:ext cx="45688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53171"/>
            <a:ext cx="459130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61381"/>
            <a:ext cx="459130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06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79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94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88455"/>
            <a:ext cx="546738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03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88455"/>
            <a:ext cx="546738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35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02484"/>
            <a:ext cx="931479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12414"/>
            <a:ext cx="931479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F36D0-643B-4815-97F7-80832A3C66B1}" type="datetimeFigureOut">
              <a:rPr lang="ru-RU" smtClean="0"/>
              <a:t>14.06.2017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006700"/>
            <a:ext cx="36449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1B03-3DD9-4501-99BC-E4F1EEE760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0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6;&#1082;&#1089;&#1086;.&#1088;&#1092;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48150" y="2558841"/>
            <a:ext cx="6551613" cy="216982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Современные требования </a:t>
            </a: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/>
            </a:r>
            <a:b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</a:b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к </a:t>
            </a:r>
            <a:r>
              <a:rPr lang="ru-RU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защитным ограждениям </a:t>
            </a: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/>
            </a:r>
            <a:b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</a:b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вдоль </a:t>
            </a:r>
            <a:r>
              <a:rPr lang="ru-RU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автомобильных дорог </a:t>
            </a: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/>
            </a:r>
            <a:b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</a:b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для </a:t>
            </a:r>
            <a:r>
              <a:rPr lang="ru-RU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повышения безопасности дорожного движения </a:t>
            </a:r>
            <a:r>
              <a:rPr lang="ru-RU" sz="3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и </a:t>
            </a:r>
            <a:r>
              <a:rPr lang="ru-RU" sz="30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сохранения диких животных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867567" y="5108381"/>
            <a:ext cx="4212854" cy="7228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179" y="1249935"/>
            <a:ext cx="7984787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Инновационные технологии</a:t>
            </a:r>
            <a:endParaRPr lang="ru-RU" sz="2400" b="1" dirty="0">
              <a:solidFill>
                <a:prstClr val="black">
                  <a:lumMod val="50000"/>
                  <a:lumOff val="50000"/>
                </a:prstClr>
              </a:solidFill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58400" y="179200"/>
            <a:ext cx="603115" cy="635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41F95D-EBE5-4A07-BDFF-EC19CA6319EE}" type="slidenum">
              <a:rPr lang="ru-RU" sz="280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pPr/>
              <a:t>10</a:t>
            </a:fld>
            <a:endParaRPr lang="ru-RU" sz="2800" dirty="0">
              <a:solidFill>
                <a:prstClr val="black">
                  <a:lumMod val="50000"/>
                  <a:lumOff val="50000"/>
                </a:prst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339858" y="2109791"/>
            <a:ext cx="3897823" cy="2552287"/>
            <a:chOff x="724876" y="2097889"/>
            <a:chExt cx="3688485" cy="241931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4876" y="2097889"/>
              <a:ext cx="3688485" cy="241931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PF Din Text Cond Pro" panose="02000000000000000000" pitchFamily="2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762" y="2185098"/>
              <a:ext cx="2407259" cy="2275354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4581963" y="2109791"/>
            <a:ext cx="5992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Полимерное покрытие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толщиной от 250 мкм наносится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на проволочную сетку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методом окунания в псевдоожиженном слое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, в результате дополнительно закрепляются места сварки проволоки, образуя </a:t>
            </a: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герметичный цельный защитный слой.</a:t>
            </a:r>
            <a:endParaRPr lang="ru-RU" sz="1600" b="1" dirty="0"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81962" y="5259841"/>
            <a:ext cx="591241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7941E"/>
              </a:buClr>
              <a:defRPr/>
            </a:pPr>
            <a:r>
              <a:rPr lang="ru-RU" sz="1600" b="1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Уникальные цветовые решения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Корпоративный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цвет;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Надписи и логотипы компании на полотне ограждения;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Корпоративная символика.</a:t>
            </a:r>
            <a:endParaRPr lang="da-DK" sz="1600" dirty="0"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81962" y="3622133"/>
            <a:ext cx="6033490" cy="1619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1007943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</a:pPr>
            <a:r>
              <a:rPr lang="ru-RU" sz="1600" b="1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защитного покрытия</a:t>
            </a:r>
          </a:p>
          <a:p>
            <a:pPr marL="285750" indent="-285750" algn="just" defTabSz="1007943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PF Din Text Cond Pro" panose="02000000000000000000" pitchFamily="2" charset="0"/>
              </a:rPr>
              <a:t>Выдерживает перепады температур от -60°C до +60°C;</a:t>
            </a:r>
          </a:p>
          <a:p>
            <a:pPr marL="285750" indent="-285750" algn="just" defTabSz="1007943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PF Din Text Cond Pro" panose="02000000000000000000" pitchFamily="2" charset="0"/>
              </a:rPr>
              <a:t>Устойчиво к сильным ветрам, обильным дождям и снегопадам;</a:t>
            </a:r>
          </a:p>
          <a:p>
            <a:pPr marL="285750" indent="-285750" algn="just" defTabSz="1007943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PF Din Text Cond Pro" panose="02000000000000000000" pitchFamily="2" charset="0"/>
              </a:rPr>
              <a:t>Сохраняет защитные и декоративные свойства не менее 20 лет;</a:t>
            </a:r>
          </a:p>
          <a:p>
            <a:pPr marL="285750" indent="-285750" algn="just" defTabSz="1007943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latin typeface="PF Din Text Cond Pro" panose="02000000000000000000" pitchFamily="2" charset="0"/>
              </a:rPr>
              <a:t>Цвет покрытия любой по шкале </a:t>
            </a:r>
            <a:r>
              <a:rPr lang="en-US" sz="1600" dirty="0" smtClean="0">
                <a:latin typeface="PF Din Text Cond Pro" panose="02000000000000000000" pitchFamily="2" charset="0"/>
              </a:rPr>
              <a:t>RAL</a:t>
            </a:r>
            <a:r>
              <a:rPr lang="ru-RU" sz="1600" dirty="0">
                <a:latin typeface="PF Din Text Cond Pro" panose="02000000000000000000" pitchFamily="2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58" y="5259841"/>
            <a:ext cx="3897823" cy="140550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470511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469" y="1237088"/>
            <a:ext cx="7947498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Компьютерное моделирование нагрузок</a:t>
            </a:r>
            <a:endParaRPr lang="ru-RU" sz="2400" b="1" dirty="0">
              <a:solidFill>
                <a:prstClr val="black">
                  <a:lumMod val="50000"/>
                  <a:lumOff val="50000"/>
                </a:prstClr>
              </a:solidFill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8447" y="2168438"/>
            <a:ext cx="8893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современных расчетных комплексов </a:t>
            </a: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этапе проектирования ограждения позволяет определить оптимальные технические характеристики каждого из элементов.</a:t>
            </a:r>
            <a:endParaRPr lang="ru-RU" sz="1600" dirty="0">
              <a:solidFill>
                <a:prstClr val="black"/>
              </a:solidFill>
              <a:latin typeface="PF Din Text Cond Pr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03623" y="3139469"/>
            <a:ext cx="4432248" cy="2954316"/>
            <a:chOff x="503623" y="3139469"/>
            <a:chExt cx="4432248" cy="2954316"/>
          </a:xfrm>
        </p:grpSpPr>
        <p:pic>
          <p:nvPicPr>
            <p:cNvPr id="1026" name="Picture 2" descr="Встроенное изображение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23" y="3139469"/>
              <a:ext cx="4432248" cy="2954316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835" y="4603790"/>
              <a:ext cx="1666081" cy="1458256"/>
            </a:xfrm>
            <a:prstGeom prst="rect">
              <a:avLst/>
            </a:prstGeom>
            <a:noFill/>
          </p:spPr>
        </p:pic>
      </p:grpSp>
      <p:sp>
        <p:nvSpPr>
          <p:cNvPr id="27" name="Заголовок 1"/>
          <p:cNvSpPr txBox="1">
            <a:spLocks/>
          </p:cNvSpPr>
          <p:nvPr/>
        </p:nvSpPr>
        <p:spPr>
          <a:xfrm>
            <a:off x="9963150" y="179200"/>
            <a:ext cx="698365" cy="716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11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Группа 6"/>
          <p:cNvGrpSpPr/>
          <p:nvPr/>
        </p:nvGrpSpPr>
        <p:grpSpPr>
          <a:xfrm>
            <a:off x="5274522" y="3149462"/>
            <a:ext cx="4763732" cy="2955600"/>
            <a:chOff x="5274522" y="3149462"/>
            <a:chExt cx="4763732" cy="2955600"/>
          </a:xfrm>
        </p:grpSpPr>
        <p:pic>
          <p:nvPicPr>
            <p:cNvPr id="3" name="Picture 2" descr="Inline images 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" t="1948" r="1690" b="2277"/>
            <a:stretch/>
          </p:blipFill>
          <p:spPr bwMode="auto">
            <a:xfrm>
              <a:off x="5274522" y="3149462"/>
              <a:ext cx="4763732" cy="2955600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5453" y="4603790"/>
              <a:ext cx="1666081" cy="14582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466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725" y="1248425"/>
            <a:ext cx="8030790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Заключение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8149" y="2334650"/>
            <a:ext cx="5230441" cy="25237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Aft>
                <a:spcPts val="600"/>
              </a:spcAft>
            </a:pP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Применение современных ограничивающих ограждений позволит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Повысить безопасность на автомобильных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дорогах</a:t>
            </a:r>
            <a:endParaRPr lang="ru-RU" sz="1600" dirty="0" smtClean="0">
              <a:latin typeface="PF Din Text Cond Pro" panose="020000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низить количество случаев дорожно-транспортных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происшествий,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связанных с наездом на пешеходов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Снизить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количество случаев дорожно-транспортных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происшествий,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связанных с наездом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животных с особо тяжкими последствиями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096500" y="179200"/>
            <a:ext cx="565015" cy="749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12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6052498" y="2097889"/>
            <a:ext cx="4521468" cy="3427355"/>
            <a:chOff x="7460055" y="2097889"/>
            <a:chExt cx="4521468" cy="342735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64"/>
            <a:stretch/>
          </p:blipFill>
          <p:spPr>
            <a:xfrm>
              <a:off x="7460055" y="2097889"/>
              <a:ext cx="4521468" cy="3427355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211" y="2097889"/>
              <a:ext cx="1161761" cy="93667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11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08678" y="1905567"/>
            <a:ext cx="7632071" cy="3865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Спасибо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за внимание!</a:t>
            </a:r>
          </a:p>
          <a:p>
            <a:pPr algn="ctr">
              <a:lnSpc>
                <a:spcPct val="100000"/>
              </a:lnSpc>
            </a:pPr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sz="3600" dirty="0" smtClean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115533,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Россия, г. Москва </a:t>
            </a: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проспект Андропова, дом 22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  <a:hlinkClick r:id="rId4"/>
              </a:rPr>
              <a:t>http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  <a:hlinkClick r:id="rId4"/>
              </a:rPr>
              <a:t>://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  <a:hlinkClick r:id="rId4"/>
              </a:rPr>
              <a:t>оксо.рф</a:t>
            </a:r>
            <a:endParaRPr lang="ru-RU" sz="2800" dirty="0" smtClean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Тел.: +7(499) 551-66-86</a:t>
            </a:r>
          </a:p>
        </p:txBody>
      </p:sp>
    </p:spTree>
    <p:extLst>
      <p:ext uri="{BB962C8B-B14F-4D97-AF65-F5344CB8AC3E}">
        <p14:creationId xmlns:p14="http://schemas.microsoft.com/office/powerpoint/2010/main" val="27885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288622" y="179200"/>
            <a:ext cx="372893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41F95D-EBE5-4A07-BDFF-EC19CA6319EE}" type="slidenum">
              <a:rPr lang="ru-RU" sz="280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2</a:t>
            </a:fld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770068" y="1707738"/>
            <a:ext cx="7722346" cy="7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52722" y="1286002"/>
            <a:ext cx="7739692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Повышение безопасности дорожного движения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7296" y="1939084"/>
            <a:ext cx="10025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25000"/>
              </a:lnSpc>
            </a:pP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рамках второго этапа федеральной целевой программы </a:t>
            </a: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«Повышение безопасности дорожного движения в 2013-2020 годах»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 предусматривается реализация мероприятий, направленных на продолжение поступательного достижения целевого состояния аварийности на российских дорогах, преодоление дисбаланса в ситуации, связанной с аварийностью в регионах.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44393" y="6164388"/>
            <a:ext cx="7391019" cy="1322828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Устройство ограничивающих пешеходных и защитных ограждений вдоль трассы автомобильных дорог </a:t>
            </a:r>
            <a:r>
              <a:rPr lang="ru-RU" sz="1600" b="1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сокращает </a:t>
            </a:r>
            <a:r>
              <a:rPr lang="ru-RU" sz="1600" b="1" dirty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количество ДТП с </a:t>
            </a:r>
            <a:r>
              <a:rPr lang="ru-RU" sz="1600" b="1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животными в </a:t>
            </a:r>
            <a:r>
              <a:rPr lang="ru-RU" sz="1600" b="1" dirty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среднем на 75</a:t>
            </a:r>
            <a:r>
              <a:rPr lang="ru-RU" sz="1600" b="1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% и приводит к сокращению </a:t>
            </a:r>
            <a:r>
              <a:rPr lang="ru-RU" sz="1600" b="1" dirty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нарушения пешеходами правил дорожного </a:t>
            </a:r>
            <a:r>
              <a:rPr lang="ru-RU" sz="1600" b="1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движения </a:t>
            </a:r>
            <a:r>
              <a:rPr lang="ru-RU" sz="1600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(переход </a:t>
            </a:r>
            <a:r>
              <a:rPr lang="ru-RU" sz="1600" dirty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в неположенном месте) </a:t>
            </a:r>
            <a:r>
              <a:rPr lang="ru-RU" sz="1600" b="1" dirty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на 65</a:t>
            </a:r>
            <a:r>
              <a:rPr lang="ru-RU" sz="1600" b="1" dirty="0" smtClean="0">
                <a:solidFill>
                  <a:schemeClr val="tx1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%.</a:t>
            </a:r>
          </a:p>
          <a:p>
            <a:pPr algn="just">
              <a:defRPr/>
            </a:pPr>
            <a:endParaRPr lang="ru-RU" sz="1600" b="1" dirty="0">
              <a:solidFill>
                <a:schemeClr val="tx1"/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44393" y="7256384"/>
            <a:ext cx="54579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 smtClean="0">
                <a:latin typeface="PF Din Text Cond Pro" panose="02000000000000000000" pitchFamily="2" charset="0"/>
              </a:rPr>
              <a:t>Статистика с сайта </a:t>
            </a:r>
            <a:r>
              <a:rPr lang="en-US" sz="900" i="1" dirty="0" smtClean="0">
                <a:latin typeface="PF Din Text Cond Pro" panose="02000000000000000000" pitchFamily="2" charset="0"/>
              </a:rPr>
              <a:t>http://www.1gai.ru</a:t>
            </a:r>
            <a:endParaRPr lang="ru-RU" sz="900" i="1" dirty="0">
              <a:latin typeface="PF Din Text Cond Pro" panose="02000000000000000000" pitchFamily="2" charset="0"/>
            </a:endParaRPr>
          </a:p>
        </p:txBody>
      </p:sp>
      <p:pic>
        <p:nvPicPr>
          <p:cNvPr id="1026" name="Picture 2" descr="http://tver-club.com/wp-content/uploads/2016/04/Volvo-wild-animal-detection-testing-with-moose-in-ro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6" y="3044858"/>
            <a:ext cx="4605543" cy="288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hotoline.ru/critic/picpart/1274/12744453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15" y="3044858"/>
            <a:ext cx="4333507" cy="28800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068" y="968180"/>
            <a:ext cx="7722346" cy="757130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Нормативное регулирование применения ограничивающих пешеходных и защитных ограждений в РФ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288622" y="179200"/>
            <a:ext cx="372893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41F95D-EBE5-4A07-BDFF-EC19CA6319EE}" type="slidenum">
              <a:rPr lang="ru-RU" sz="280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3</a:t>
            </a:fld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6685" y="2027109"/>
            <a:ext cx="521572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В настоящее время в Российской Федерации применение ограничивающих пешеходных и защитных ограждений регламентируется следующими документами: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СП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34.13330.2012 «Автомобильные дороги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»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ГОСТ </a:t>
            </a:r>
            <a:r>
              <a:rPr lang="ru-RU" sz="1600" dirty="0">
                <a:solidFill>
                  <a:prstClr val="black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Р 52289-2004 «Технические средства организации дорожного движения. Правила применения дорожных знаков, разметки, светофоров, дорожных ограждений и направляющих устройств (с Изменениями N 1, 2</a:t>
            </a: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ГОСТ </a:t>
            </a:r>
            <a:r>
              <a:rPr lang="en-US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33128-2014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«Дороги автомобильные общего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пользования. Ограждения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дорожные.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Технические требования»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Постановление Правительства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РФ № 87 от 16.02.2008 г. </a:t>
            </a:r>
            <a:endParaRPr lang="ru-RU" sz="1600" dirty="0" smtClean="0"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4"/>
          <a:stretch/>
        </p:blipFill>
        <p:spPr bwMode="auto">
          <a:xfrm>
            <a:off x="516047" y="2054700"/>
            <a:ext cx="3947311" cy="2521667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76685" y="5591791"/>
            <a:ext cx="5215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Из-за отсутствия единых требований в действующей нормативной документации нет единого комплексного подхода к решению данной задачи.</a:t>
            </a:r>
            <a:endParaRPr lang="ru-RU" sz="1600" dirty="0">
              <a:latin typeface="PF Din Text Cond Pro" panose="02000000000000000000" pitchFamily="2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770068" y="1707738"/>
            <a:ext cx="7722346" cy="7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 descr="F:\20160420_115426.jpg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0" b="11508"/>
          <a:stretch/>
        </p:blipFill>
        <p:spPr bwMode="auto">
          <a:xfrm>
            <a:off x="516047" y="4676776"/>
            <a:ext cx="3947311" cy="251460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289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7414" y="1301248"/>
            <a:ext cx="7705000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Зарубежный опыт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41F95D-EBE5-4A07-BDFF-EC19CA6319EE}" type="slidenum">
              <a:rPr lang="ru-RU" sz="280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4</a:t>
            </a:fld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5800" y="1986443"/>
            <a:ext cx="59966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Великобритания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«…Забор из сварной проволоки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– экономичное и качественное решение, соответствующее высоким европейским нормам» («Альбом типовых решений для дорог и мостов» разработан Департаментом автомагистралей Великобритании)</a:t>
            </a:r>
          </a:p>
          <a:p>
            <a:pPr algn="just">
              <a:spcAft>
                <a:spcPts val="400"/>
              </a:spcAft>
            </a:pP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Европа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«…Применение полотна ограждения из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плетеных, тканых или витых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металлических конструкций, а также сеток из полимерных материалов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не допускается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из-за риска ранения и гибели животного» (Отчет программы </a:t>
            </a:r>
            <a:r>
              <a:rPr lang="en-US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COST 341 Action </a:t>
            </a:r>
            <a:r>
              <a:rPr lang="fr-FR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“Habitat Fragmentation due to Transportation Infrastructure“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13 стран Европейского сообщества»)</a:t>
            </a:r>
            <a:endParaRPr lang="ru-RU" sz="1600" i="1" dirty="0">
              <a:latin typeface="PF Din Text Cond Pro" panose="02000000000000000000" pitchFamily="2" charset="0"/>
            </a:endParaRPr>
          </a:p>
          <a:p>
            <a:pPr algn="just">
              <a:spcAft>
                <a:spcPts val="400"/>
              </a:spcAft>
            </a:pP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США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«….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Заборы из дерева и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плетеной сетки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разрешается использовать только во время строительства, в остальных случаях такие конструкции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запрещены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к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использованию» (Постановление властей г. </a:t>
            </a:r>
            <a:r>
              <a:rPr lang="ru-RU" sz="1600" dirty="0" err="1" smtClean="0">
                <a:latin typeface="PF Din Text Cond Pro" panose="02000000000000000000" pitchFamily="2" charset="0"/>
                <a:cs typeface="Arial" panose="020B0604020202020204" pitchFamily="34" charset="0"/>
              </a:rPr>
              <a:t>Тампа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 штат Флорида)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«…</a:t>
            </a: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Ограждения </a:t>
            </a:r>
            <a:r>
              <a:rPr lang="ru-RU" sz="1600" b="1" dirty="0">
                <a:latin typeface="PF Din Text Cond Pro" panose="02000000000000000000" pitchFamily="2" charset="0"/>
                <a:cs typeface="Arial" panose="020B0604020202020204" pitchFamily="34" charset="0"/>
              </a:rPr>
              <a:t>из плетеной сетки запрещены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к использованию на территориях с публичным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правом проезда» (Постановление 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властей г. </a:t>
            </a:r>
            <a:r>
              <a:rPr lang="ru-RU" sz="1600" dirty="0" err="1">
                <a:latin typeface="PF Din Text Cond Pro" panose="02000000000000000000" pitchFamily="2" charset="0"/>
                <a:cs typeface="Arial" panose="020B0604020202020204" pitchFamily="34" charset="0"/>
              </a:rPr>
              <a:t>Сарасота</a:t>
            </a:r>
            <a:r>
              <a:rPr lang="ru-RU" sz="1600" dirty="0">
                <a:latin typeface="PF Din Text Cond Pr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штат Флорида</a:t>
            </a:r>
            <a:r>
              <a:rPr lang="en-US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)</a:t>
            </a:r>
            <a:endParaRPr lang="ru-RU" sz="1600" dirty="0" smtClean="0"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1" y="2136214"/>
            <a:ext cx="3777439" cy="277343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61" y="5225394"/>
            <a:ext cx="3777439" cy="101064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361" y="6336340"/>
            <a:ext cx="37774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>
                <a:latin typeface="PF Din Text Cond Pro" panose="02000000000000000000" pitchFamily="2" charset="0"/>
                <a:cs typeface="Arial" panose="020B0604020202020204" pitchFamily="34" charset="0"/>
              </a:rPr>
              <a:t>«Схема расположения ограждений</a:t>
            </a:r>
            <a:r>
              <a:rPr lang="ru-RU" sz="1100" i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» из </a:t>
            </a:r>
            <a:r>
              <a:rPr lang="ru-RU" sz="1100" i="1" dirty="0">
                <a:latin typeface="PF Din Text Cond Pro" panose="02000000000000000000" pitchFamily="2" charset="0"/>
                <a:cs typeface="Arial" panose="020B0604020202020204" pitchFamily="34" charset="0"/>
              </a:rPr>
              <a:t>гл. 7 «Дорожные </a:t>
            </a:r>
            <a:r>
              <a:rPr lang="ru-RU" sz="1100" i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ограждения»  </a:t>
            </a:r>
            <a:r>
              <a:rPr lang="ru-RU" sz="1100" i="1" dirty="0">
                <a:latin typeface="PF Din Text Cond Pro" panose="02000000000000000000" pitchFamily="2" charset="0"/>
                <a:cs typeface="Arial" panose="020B0604020202020204" pitchFamily="34" charset="0"/>
              </a:rPr>
              <a:t>(</a:t>
            </a:r>
            <a:r>
              <a:rPr lang="en-US" sz="1100" i="1" dirty="0">
                <a:latin typeface="PF Din Text Cond Pro" panose="02000000000000000000" pitchFamily="2" charset="0"/>
                <a:cs typeface="Arial" panose="020B0604020202020204" pitchFamily="34" charset="0"/>
              </a:rPr>
              <a:t>“Road </a:t>
            </a:r>
            <a:r>
              <a:rPr lang="en-US" sz="1100" i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Fencing”)</a:t>
            </a:r>
            <a:endParaRPr lang="ru-RU" sz="1100" i="1" dirty="0"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770068" y="1707738"/>
            <a:ext cx="7722346" cy="7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7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9433" y="1332853"/>
            <a:ext cx="7999303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Стандарты «ГК </a:t>
            </a:r>
            <a:r>
              <a:rPr lang="ru-RU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Автодор</a:t>
            </a:r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041F95D-EBE5-4A07-BDFF-EC19CA6319EE}" type="slidenum">
              <a:rPr lang="ru-RU" sz="280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5</a:t>
            </a:fld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0191" y="2452544"/>
            <a:ext cx="5062223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Действующие Стандарты:</a:t>
            </a:r>
          </a:p>
          <a:p>
            <a:pPr marL="285750" lvl="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СТО АВТОДОР 2.27-2016 «Требования к ограничивающим пешеходным и защитным ограждениям на автомобильных дорогах Государственной компании «</a:t>
            </a:r>
            <a:r>
              <a:rPr lang="ru-RU" sz="1600" dirty="0" err="1" smtClean="0">
                <a:latin typeface="PF Din Text Cond Pro" panose="02000000000000000000" pitchFamily="2" charset="0"/>
                <a:cs typeface="Arial" panose="020B0604020202020204" pitchFamily="34" charset="0"/>
              </a:rPr>
              <a:t>Автодор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»</a:t>
            </a:r>
          </a:p>
          <a:p>
            <a:pPr marL="285750" lvl="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СТО АВТОДОР 7.4-2016 «Требования к </a:t>
            </a:r>
            <a:r>
              <a:rPr lang="ru-RU" sz="1600" dirty="0" err="1" smtClean="0">
                <a:latin typeface="PF Din Text Cond Pro" panose="02000000000000000000" pitchFamily="2" charset="0"/>
                <a:cs typeface="Arial" panose="020B0604020202020204" pitchFamily="34" charset="0"/>
              </a:rPr>
              <a:t>экодукам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 на автомобильных дорогах Государственной компании «</a:t>
            </a:r>
            <a:r>
              <a:rPr lang="ru-RU" sz="1600" dirty="0" err="1" smtClean="0">
                <a:latin typeface="PF Din Text Cond Pro" panose="02000000000000000000" pitchFamily="2" charset="0"/>
                <a:cs typeface="Arial" panose="020B0604020202020204" pitchFamily="34" charset="0"/>
              </a:rPr>
              <a:t>Автодор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31" y="2064377"/>
            <a:ext cx="4400740" cy="5291366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770068" y="1707738"/>
            <a:ext cx="7722346" cy="7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74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0068" y="1299148"/>
            <a:ext cx="5973954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Требования к защитным ограждениям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115051" y="4120598"/>
            <a:ext cx="4457700" cy="2857500"/>
            <a:chOff x="7444300" y="2182922"/>
            <a:chExt cx="4537223" cy="266610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602" b="21237"/>
            <a:stretch/>
          </p:blipFill>
          <p:spPr>
            <a:xfrm>
              <a:off x="7444300" y="2182922"/>
              <a:ext cx="4537223" cy="2666109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211" y="2254955"/>
              <a:ext cx="1161761" cy="936670"/>
            </a:xfrm>
            <a:prstGeom prst="rect">
              <a:avLst/>
            </a:prstGeom>
            <a:noFill/>
          </p:spPr>
        </p:pic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770068" y="1707738"/>
            <a:ext cx="7722346" cy="7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Картинки по запросу экоду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6999"/>
          <a:stretch/>
        </p:blipFill>
        <p:spPr bwMode="auto">
          <a:xfrm>
            <a:off x="294984" y="4120598"/>
            <a:ext cx="5629275" cy="28575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57225" y="2013542"/>
            <a:ext cx="9835190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Размер защитных ограждений на конкретном объекте определяется в зависимости </a:t>
            </a: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от высоты снежного покрова 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для заданного района строительства и </a:t>
            </a: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от вида животных</a:t>
            </a:r>
            <a:r>
              <a:rPr lang="ru-RU" sz="1600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, обитающих в данном регионе.</a:t>
            </a:r>
          </a:p>
          <a:p>
            <a:pPr lvl="0" algn="just">
              <a:spcAft>
                <a:spcPts val="800"/>
              </a:spcAft>
            </a:pPr>
            <a:endParaRPr lang="ru-RU" sz="1600" b="1" dirty="0" smtClean="0">
              <a:latin typeface="PF Din Text Cond Pro" panose="02000000000000000000" pitchFamily="2" charset="0"/>
              <a:cs typeface="Arial" panose="020B0604020202020204" pitchFamily="34" charset="0"/>
            </a:endParaRPr>
          </a:p>
          <a:p>
            <a:pPr lvl="0" algn="just">
              <a:spcAft>
                <a:spcPts val="800"/>
              </a:spcAft>
            </a:pPr>
            <a:r>
              <a:rPr lang="ru-RU" sz="1600" b="1" dirty="0" smtClean="0">
                <a:latin typeface="PF Din Text Cond Pro" panose="02000000000000000000" pitchFamily="2" charset="0"/>
                <a:cs typeface="Arial" panose="020B0604020202020204" pitchFamily="34" charset="0"/>
              </a:rPr>
              <a:t>Основные требования: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789088"/>
              </p:ext>
            </p:extLst>
          </p:nvPr>
        </p:nvGraphicFramePr>
        <p:xfrm>
          <a:off x="3341568" y="2710461"/>
          <a:ext cx="4789751" cy="117096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79047"/>
                <a:gridCol w="2210704"/>
              </a:tblGrid>
              <a:tr h="356883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PF Din Text Cond Pro" panose="02000000000000000000" pitchFamily="2" charset="0"/>
                        </a:rPr>
                        <a:t>Высота, м</a:t>
                      </a:r>
                      <a:endParaRPr lang="ru-RU" sz="1200" b="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PF Din Text Cond Pro" panose="02000000000000000000" pitchFamily="2" charset="0"/>
                        </a:rPr>
                        <a:t>2-2,5</a:t>
                      </a:r>
                      <a:endParaRPr lang="ru-RU" sz="1200" b="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</a:tr>
              <a:tr h="43999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F Din Text Cond Pro" panose="02000000000000000000" pitchFamily="2" charset="0"/>
                        </a:rPr>
                        <a:t>Размер ячеек сетки, мм</a:t>
                      </a:r>
                      <a:endParaRPr lang="ru-RU" sz="120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F Din Text Cond Pro" panose="02000000000000000000" pitchFamily="2" charset="0"/>
                        </a:rPr>
                        <a:t>50х50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PF Din Text Cond Pro" panose="02000000000000000000" pitchFamily="2" charset="0"/>
                        </a:rPr>
                        <a:t>50х100</a:t>
                      </a:r>
                      <a:endParaRPr lang="ru-RU" sz="120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</a:tr>
              <a:tr h="35688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PF Din Text Cond Pro" panose="02000000000000000000" pitchFamily="2" charset="0"/>
                        </a:rPr>
                        <a:t>Заглубление,</a:t>
                      </a:r>
                      <a:r>
                        <a:rPr lang="ru-RU" sz="1200" baseline="0" dirty="0" smtClean="0">
                          <a:latin typeface="PF Din Text Cond Pro" panose="02000000000000000000" pitchFamily="2" charset="0"/>
                        </a:rPr>
                        <a:t> мм</a:t>
                      </a:r>
                      <a:endParaRPr lang="ru-RU" sz="120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F Din Text Cond Pro" panose="02000000000000000000" pitchFamily="2" charset="0"/>
                        </a:rPr>
                        <a:t>до 500</a:t>
                      </a:r>
                      <a:endParaRPr lang="ru-RU" sz="1200" dirty="0">
                        <a:latin typeface="PF Din Text Cond Pro" panose="02000000000000000000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3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65700" y="2097889"/>
            <a:ext cx="4401575" cy="2693186"/>
            <a:chOff x="715223" y="4689696"/>
            <a:chExt cx="3661792" cy="227413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2" r="5297"/>
            <a:stretch/>
          </p:blipFill>
          <p:spPr>
            <a:xfrm>
              <a:off x="715223" y="4689696"/>
              <a:ext cx="3661792" cy="2274138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58" y="5887695"/>
              <a:ext cx="1161761" cy="93667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468" y="1265846"/>
            <a:ext cx="6508906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Комплексная система ограждений ОКСО-ДОР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345045" y="2097889"/>
            <a:ext cx="5228921" cy="3457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b="1" dirty="0">
                <a:latin typeface="PF Din Text Cond Pro" panose="02000000000000000000" pitchFamily="2" charset="0"/>
                <a:cs typeface="Calibri" pitchFamily="34" charset="0"/>
              </a:rPr>
              <a:t>Комплексная  система ограждений из сетки сварной производства ООО «ОКСО» 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PF Din Text Cond Pro" panose="02000000000000000000" pitchFamily="2" charset="0"/>
                <a:cs typeface="Arial" pitchFamily="34" charset="0"/>
              </a:rPr>
              <a:t>Соответствует требованиям СТО АВТОДОР 2.27-2016 «Требования к ограничивающим пешеходным и защитным ограждениям на автомобильных дорогах Государственной компании «</a:t>
            </a:r>
            <a:r>
              <a:rPr lang="ru-RU" sz="1600" dirty="0" err="1" smtClean="0">
                <a:latin typeface="PF Din Text Cond Pro" panose="02000000000000000000" pitchFamily="2" charset="0"/>
                <a:cs typeface="Arial" pitchFamily="34" charset="0"/>
              </a:rPr>
              <a:t>Автодор</a:t>
            </a:r>
            <a:r>
              <a:rPr lang="ru-RU" sz="1600" dirty="0" smtClean="0">
                <a:latin typeface="PF Din Text Cond Pro" panose="02000000000000000000" pitchFamily="2" charset="0"/>
                <a:cs typeface="Arial" pitchFamily="34" charset="0"/>
              </a:rPr>
              <a:t>»</a:t>
            </a:r>
            <a:endParaRPr lang="ru-RU" sz="1600" dirty="0">
              <a:latin typeface="PF Din Text Cond Pro" panose="02000000000000000000" pitchFamily="2" charset="0"/>
              <a:cs typeface="Arial" pitchFamily="34" charset="0"/>
            </a:endParaRP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PF Din Text Cond Pro" panose="02000000000000000000" pitchFamily="2" charset="0"/>
                <a:cs typeface="Arial" pitchFamily="34" charset="0"/>
              </a:rPr>
              <a:t>Соответствует требованиям Технического регламента Таможенного союза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PF Din Text Cond Pro" panose="02000000000000000000" pitchFamily="2" charset="0"/>
                <a:cs typeface="Arial" pitchFamily="34" charset="0"/>
              </a:rPr>
              <a:t>Подходит для установки вдоль автомобильных дорог, полностью соответствует требованиям к ограничивающим ограждениям, выдвигаемым нормативной документацией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1600" dirty="0">
              <a:latin typeface="PF Din Text Cond Pro" panose="02000000000000000000" pitchFamily="2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7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00" y="5057525"/>
            <a:ext cx="4401575" cy="196242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83986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468" y="1239995"/>
            <a:ext cx="7947498" cy="4247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ru-RU" altLang="ru-RU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PF Din Text Cond Pro" panose="02000000000000000000" pitchFamily="2" charset="0"/>
                <a:ea typeface="+mn-ea"/>
                <a:cs typeface="+mn-cs"/>
              </a:rPr>
              <a:t>Внедрение систем ограждений</a:t>
            </a:r>
            <a:endParaRPr lang="ru-RU" sz="2400" b="1" dirty="0">
              <a:solidFill>
                <a:prstClr val="black">
                  <a:lumMod val="50000"/>
                  <a:lumOff val="50000"/>
                </a:prstClr>
              </a:solidFill>
              <a:latin typeface="PF Din Text Cond Pr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19701" y="5085477"/>
            <a:ext cx="5354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PF Din Text Cond Pro" panose="02000000000000000000" pitchFamily="2" charset="0"/>
              </a:rPr>
              <a:t>Внедрение систем ограждений «под ключ»: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Изыскания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Проектирование и технические консультации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Собственное производство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Доставка на объект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Монтаж и шеф-монтаж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PF Din Text Cond Pro" panose="02000000000000000000" pitchFamily="2" charset="0"/>
              </a:rPr>
              <a:t>Гарантийное обслуживание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8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latin typeface="PF Din Text Cond Pr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5" y="4882981"/>
            <a:ext cx="1305240" cy="22208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6764" b="13131"/>
          <a:stretch/>
        </p:blipFill>
        <p:spPr>
          <a:xfrm>
            <a:off x="518705" y="2040293"/>
            <a:ext cx="4308821" cy="249584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/>
          <a:stretch/>
        </p:blipFill>
        <p:spPr>
          <a:xfrm>
            <a:off x="1968532" y="4882981"/>
            <a:ext cx="2858994" cy="22208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5219701" y="1951429"/>
            <a:ext cx="5287498" cy="3001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 defTabSz="1007943">
              <a:lnSpc>
                <a:spcPct val="90000"/>
              </a:lnSpc>
              <a:spcAft>
                <a:spcPts val="400"/>
              </a:spcAft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Компания «Отечественный Комплекс Систем Ограждений» </a:t>
            </a:r>
            <a:r>
              <a:rPr lang="ru-RU" sz="1600" b="1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единственный в России эксперт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области защитных ограждений вдоль автомобильных дорог</a:t>
            </a:r>
          </a:p>
          <a:p>
            <a:pPr marL="285750" indent="-285750" algn="just" defTabSz="100794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подход к внедрению ограждений</a:t>
            </a:r>
          </a:p>
          <a:p>
            <a:pPr marL="285750" indent="-285750" algn="just" defTabSz="100794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Компьютерное моделирование для изучения устойчивости конструкций</a:t>
            </a:r>
          </a:p>
          <a:p>
            <a:pPr marL="285750" indent="-285750" algn="just" defTabSz="100794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 научно-технических разработок из 12 высококвалифицированных инженеров</a:t>
            </a:r>
          </a:p>
          <a:p>
            <a:pPr marL="285750" indent="-285750" algn="just" defTabSz="100794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Собственный полигон для испытаний ограждений</a:t>
            </a:r>
          </a:p>
          <a:p>
            <a:pPr marL="285750" indent="-285750" algn="just" defTabSz="1007943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в области качества с ведущими отраслевыми институтами (</a:t>
            </a:r>
            <a:r>
              <a:rPr lang="ru-RU" sz="1600" dirty="0" err="1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СибАДИ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ЦНИИ </a:t>
            </a:r>
            <a:r>
              <a:rPr lang="ru-RU" sz="1600" dirty="0" err="1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чермет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им. И. П.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Бардина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МАДИ, ВПО «ЗАЭС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и др.)</a:t>
            </a:r>
            <a:endParaRPr lang="ru-RU" sz="1600" dirty="0">
              <a:latin typeface="PF Din Text Cond Pr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72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6468" y="1211492"/>
            <a:ext cx="622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</a:defRPr>
            </a:lvl1pPr>
          </a:lstStyle>
          <a:p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Производство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142" y="2068691"/>
            <a:ext cx="9889823" cy="1351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 ООО «ОКСО» площадью </a:t>
            </a:r>
            <a:r>
              <a:rPr lang="ru-RU" sz="1600" b="1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6 000 кв. м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оснащен новейшим оборудованием, в том числе </a:t>
            </a:r>
            <a:r>
              <a:rPr lang="ru-RU" sz="1600" b="1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уникальной линией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нанесения полимерного покрытия, изготовленной на заказ.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Мощности завода обеспечивают 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b="1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1600" b="1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3,5 млн погонных метров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ограждений 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PF Din Text Cond Pr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повышения производительности и снижения потерь на производстве внедряется система </a:t>
            </a:r>
            <a:r>
              <a:rPr lang="ru-RU" sz="1600" b="1" dirty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Бережливого </a:t>
            </a:r>
            <a:r>
              <a:rPr lang="ru-RU" sz="1600" b="1" dirty="0" smtClean="0">
                <a:latin typeface="PF Din Text Cond Pr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производства.</a:t>
            </a:r>
            <a:endParaRPr lang="ru-RU" sz="1600" b="1" dirty="0">
              <a:latin typeface="PF Din Text Cond Pr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3"/>
          <a:stretch/>
        </p:blipFill>
        <p:spPr>
          <a:xfrm>
            <a:off x="684142" y="3644170"/>
            <a:ext cx="4386134" cy="274803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4"/>
          <a:stretch/>
        </p:blipFill>
        <p:spPr>
          <a:xfrm>
            <a:off x="5532397" y="3644170"/>
            <a:ext cx="4403062" cy="274803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172700" y="179200"/>
            <a:ext cx="488815" cy="558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F Din Text Cond Pro" panose="02000000000000000000" pitchFamily="2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626468" y="1673157"/>
            <a:ext cx="794749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5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7687</TotalTime>
  <Words>847</Words>
  <Application>Microsoft Office PowerPoint</Application>
  <PresentationFormat>Произвольный</PresentationFormat>
  <Paragraphs>104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PF Din Text Cond Pro</vt:lpstr>
      <vt:lpstr>Times New Roman</vt:lpstr>
      <vt:lpstr>Wingdings</vt:lpstr>
      <vt:lpstr>Тема Office</vt:lpstr>
      <vt:lpstr>Современные требования  к защитным ограждениям  вдоль автомобильных дорог  для повышения безопасности дорожного движения и сохранения диких животных</vt:lpstr>
      <vt:lpstr>Повышение безопасности дорожного движения</vt:lpstr>
      <vt:lpstr>Нормативное регулирование применения ограничивающих пешеходных и защитных ограждений в РФ</vt:lpstr>
      <vt:lpstr>Зарубежный опыт</vt:lpstr>
      <vt:lpstr>Стандарты «ГК Автодор»</vt:lpstr>
      <vt:lpstr>Требования к защитным ограждениям</vt:lpstr>
      <vt:lpstr>Комплексная система ограждений ОКСО-ДОР</vt:lpstr>
      <vt:lpstr>Внедрение систем ограждений</vt:lpstr>
      <vt:lpstr>Презентация PowerPoint</vt:lpstr>
      <vt:lpstr>Инновационные технологии</vt:lpstr>
      <vt:lpstr>Компьютерное моделирование нагрузок</vt:lpstr>
      <vt:lpstr>Заключение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RePack by Diakov</dc:creator>
  <cp:lastModifiedBy>Usr</cp:lastModifiedBy>
  <cp:revision>205</cp:revision>
  <cp:lastPrinted>2016-07-19T15:27:46Z</cp:lastPrinted>
  <dcterms:created xsi:type="dcterms:W3CDTF">2016-04-18T23:28:15Z</dcterms:created>
  <dcterms:modified xsi:type="dcterms:W3CDTF">2017-06-14T14:23:46Z</dcterms:modified>
</cp:coreProperties>
</file>