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5.jpg" ContentType="image/jp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1"/>
  </p:notesMasterIdLst>
  <p:sldIdLst>
    <p:sldId id="256" r:id="rId2"/>
    <p:sldId id="277" r:id="rId3"/>
    <p:sldId id="283" r:id="rId4"/>
    <p:sldId id="322" r:id="rId5"/>
    <p:sldId id="312" r:id="rId6"/>
    <p:sldId id="314" r:id="rId7"/>
    <p:sldId id="315" r:id="rId8"/>
    <p:sldId id="318" r:id="rId9"/>
    <p:sldId id="317" r:id="rId10"/>
    <p:sldId id="319" r:id="rId11"/>
    <p:sldId id="323" r:id="rId12"/>
    <p:sldId id="321" r:id="rId13"/>
    <p:sldId id="324" r:id="rId14"/>
    <p:sldId id="325" r:id="rId15"/>
    <p:sldId id="320" r:id="rId16"/>
    <p:sldId id="273" r:id="rId17"/>
    <p:sldId id="286" r:id="rId18"/>
    <p:sldId id="288" r:id="rId19"/>
    <p:sldId id="259" r:id="rId20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0B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3237" autoAdjust="0"/>
  </p:normalViewPr>
  <p:slideViewPr>
    <p:cSldViewPr>
      <p:cViewPr varScale="1">
        <p:scale>
          <a:sx n="72" d="100"/>
          <a:sy n="72" d="100"/>
        </p:scale>
        <p:origin x="112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image" Target="../media/image8.emf"/><Relationship Id="rId1" Type="http://schemas.openxmlformats.org/officeDocument/2006/relationships/image" Target="../media/image7.emf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DD1FE2-4A56-4DF2-89EF-E0FF08F9BE84}" type="datetimeFigureOut">
              <a:rPr lang="ru-RU" smtClean="0"/>
              <a:t>14.06.2017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66055C-0F8C-4BC7-A7CE-E67E879CCE8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4210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055C-0F8C-4BC7-A7CE-E67E879CCE8D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2990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055C-0F8C-4BC7-A7CE-E67E879CCE8D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6263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3366A-9534-4D8F-A13B-8131714CDD9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145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C1639-A4F7-486E-B5A6-75240F2CB6CB}" type="datetime1">
              <a:rPr lang="ru-RU" smtClean="0"/>
              <a:t>14.06.2017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Пенностекло 2014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234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34E9F-813D-4A1D-8D0C-22EDC0F0715C}" type="datetime1">
              <a:rPr lang="ru-RU" smtClean="0"/>
              <a:t>14.06.2017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Пенностекло 2014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0917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D018A-EE4C-4B89-9CDF-3047EA82FB17}" type="datetime1">
              <a:rPr lang="ru-RU" smtClean="0"/>
              <a:t>14.06.2017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Пенностекло 2014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4458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C4FFC-115E-4F3A-B94B-EF043F6D775E}" type="datetime1">
              <a:rPr lang="ru-RU" smtClean="0"/>
              <a:t>14.06.2017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Пенностекло 2014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558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A927D-E71F-4462-B74E-E4BFF630F8B5}" type="datetime1">
              <a:rPr lang="ru-RU" smtClean="0"/>
              <a:t>14.06.2017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Пенностекло 2014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820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A8E57-8036-48E4-B008-6429F225E0E9}" type="datetime1">
              <a:rPr lang="ru-RU" smtClean="0"/>
              <a:t>14.06.2017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Пенностекло 2014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7272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7FD2-CFCB-4B53-9415-0C5B85654D56}" type="datetime1">
              <a:rPr lang="ru-RU" smtClean="0"/>
              <a:t>14.06.2017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Пенностекло 2014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4734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6B294-F802-4D5E-A53C-0ABAF6CED0FB}" type="datetime1">
              <a:rPr lang="ru-RU" smtClean="0"/>
              <a:t>14.06.2017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Пенностекло 2014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4457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32C3-B82A-4B11-947E-13079BEC0EF2}" type="datetime1">
              <a:rPr lang="ru-RU" smtClean="0"/>
              <a:t>14.06.2017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Пенностекло 2014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4297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256ED-8D80-4E34-9F72-0603F17C247E}" type="datetime1">
              <a:rPr lang="ru-RU" smtClean="0"/>
              <a:t>14.06.2017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Пенностекло 2014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3061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85EAE-3B65-406B-B2F3-91C2D6434F15}" type="datetime1">
              <a:rPr lang="ru-RU" smtClean="0"/>
              <a:t>14.06.2017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Пенностекло 2014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6681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204CA-FAB1-4066-B36C-ECB52A203DC6}" type="datetime1">
              <a:rPr lang="ru-RU" smtClean="0"/>
              <a:t>14.06.2017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/>
              <a:t>Пенностекло 2014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6702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mglass.ru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mailto:info@pennosteklo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0.emf"/><Relationship Id="rId18" Type="http://schemas.openxmlformats.org/officeDocument/2006/relationships/oleObject" Target="../embeddings/oleObject7.bin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14.emf"/><Relationship Id="rId7" Type="http://schemas.openxmlformats.org/officeDocument/2006/relationships/image" Target="../media/image7.emf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12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6.bin"/><Relationship Id="rId20" Type="http://schemas.openxmlformats.org/officeDocument/2006/relationships/oleObject" Target="../embeddings/oleObject8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9.emf"/><Relationship Id="rId5" Type="http://schemas.openxmlformats.org/officeDocument/2006/relationships/image" Target="../media/image16.jpg"/><Relationship Id="rId15" Type="http://schemas.openxmlformats.org/officeDocument/2006/relationships/image" Target="../media/image11.emf"/><Relationship Id="rId10" Type="http://schemas.openxmlformats.org/officeDocument/2006/relationships/oleObject" Target="../embeddings/oleObject3.bin"/><Relationship Id="rId19" Type="http://schemas.openxmlformats.org/officeDocument/2006/relationships/image" Target="../media/image13.emf"/><Relationship Id="rId4" Type="http://schemas.openxmlformats.org/officeDocument/2006/relationships/image" Target="../media/image15.jpg"/><Relationship Id="rId9" Type="http://schemas.openxmlformats.org/officeDocument/2006/relationships/image" Target="../media/image8.emf"/><Relationship Id="rId14" Type="http://schemas.openxmlformats.org/officeDocument/2006/relationships/oleObject" Target="../embeddings/oleObject5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24"/>
            <a:ext cx="5724128" cy="415248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4456F3-7E26-4E80-A244-885380E2F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669" y="5710719"/>
            <a:ext cx="3849687" cy="1362075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Форум «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Автодор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  2017</a:t>
            </a:r>
          </a:p>
        </p:txBody>
      </p:sp>
      <p:sp>
        <p:nvSpPr>
          <p:cNvPr id="7" name="Подзаголовок 6"/>
          <p:cNvSpPr>
            <a:spLocks noGrp="1"/>
          </p:cNvSpPr>
          <p:nvPr>
            <p:ph type="body" idx="1"/>
          </p:nvPr>
        </p:nvSpPr>
        <p:spPr>
          <a:xfrm>
            <a:off x="1187624" y="3501008"/>
            <a:ext cx="7772400" cy="1500187"/>
          </a:xfrm>
        </p:spPr>
        <p:txBody>
          <a:bodyPr>
            <a:noAutofit/>
          </a:bodyPr>
          <a:lstStyle/>
          <a:p>
            <a:pPr algn="r"/>
            <a:r>
              <a:rPr lang="ru-RU" sz="4000" b="1" dirty="0">
                <a:solidFill>
                  <a:schemeClr val="accent6">
                    <a:lumMod val="50000"/>
                  </a:schemeClr>
                </a:solidFill>
              </a:rPr>
              <a:t>УНИВЕРСАЛЬНАЯ</a:t>
            </a:r>
          </a:p>
          <a:p>
            <a:pPr algn="r"/>
            <a:r>
              <a:rPr lang="ru-RU" sz="4000" b="1" dirty="0">
                <a:solidFill>
                  <a:schemeClr val="accent6">
                    <a:lumMod val="50000"/>
                  </a:schemeClr>
                </a:solidFill>
              </a:rPr>
              <a:t>ТЕПЛОИЗОЛЯЦИЯ</a:t>
            </a:r>
          </a:p>
        </p:txBody>
      </p:sp>
      <p:pic>
        <p:nvPicPr>
          <p:cNvPr id="1028" name="Picture 4" descr="http://www.morton.ru/images/header-logo-20let-n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411163"/>
            <a:ext cx="148590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fin\YandexDisk\Скриншоты\2014-07-16 15-58-40 Скриншот экрана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30" y="428570"/>
            <a:ext cx="3736484" cy="117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692696"/>
            <a:ext cx="2923427" cy="64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972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889" y="317848"/>
            <a:ext cx="8435280" cy="648072"/>
          </a:xfrm>
        </p:spPr>
        <p:txBody>
          <a:bodyPr>
            <a:noAutofit/>
          </a:bodyPr>
          <a:lstStyle/>
          <a:p>
            <a:br>
              <a:rPr lang="ru-RU" sz="3200" dirty="0"/>
            </a:br>
            <a:endParaRPr lang="ru-RU" sz="32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9249" y="505272"/>
            <a:ext cx="8280920" cy="302433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/>
              <a:t>              В соответствии с Отчетом ФГУП «РОСДОРНИИ», применение пеностекольного щебня производства ООО «</a:t>
            </a:r>
            <a:r>
              <a:rPr lang="ru-RU" sz="1800" dirty="0" err="1"/>
              <a:t>АйСиЭм</a:t>
            </a:r>
            <a:r>
              <a:rPr lang="ru-RU" sz="1800" dirty="0"/>
              <a:t> </a:t>
            </a:r>
            <a:r>
              <a:rPr lang="ru-RU" sz="1800" dirty="0" err="1"/>
              <a:t>Гласс</a:t>
            </a:r>
            <a:r>
              <a:rPr lang="ru-RU" sz="1800" dirty="0"/>
              <a:t> Калуга» возможно при строительстве, реконструкции или капитальном ремонте автомобильных дорог, т.е. при выполнении работ, при которых затрагиваются конструктивные характеристики автомобильной дороги. </a:t>
            </a:r>
          </a:p>
          <a:p>
            <a:pPr marL="0" indent="0" algn="just">
              <a:buNone/>
            </a:pPr>
            <a:r>
              <a:rPr lang="ru-RU" sz="1800" dirty="0"/>
              <a:t>              Потенциальная возможность применения пеностекольного щебня ООО «</a:t>
            </a:r>
            <a:r>
              <a:rPr lang="ru-RU" sz="1800" dirty="0" err="1"/>
              <a:t>АйСиЭм</a:t>
            </a:r>
            <a:r>
              <a:rPr lang="ru-RU" sz="1800" dirty="0"/>
              <a:t> </a:t>
            </a:r>
            <a:r>
              <a:rPr lang="ru-RU" sz="1800" dirty="0" err="1"/>
              <a:t>Гласс</a:t>
            </a:r>
            <a:r>
              <a:rPr lang="ru-RU" sz="1800" dirty="0"/>
              <a:t> Калуга» имеется на 48,4 % протяженности (42,5 % по площади) существующих автомобильных дорог общего пользования федерального значения. </a:t>
            </a:r>
          </a:p>
          <a:p>
            <a:pPr marL="0" indent="0">
              <a:buNone/>
            </a:pP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6165304"/>
            <a:ext cx="2424975" cy="5319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249" y="3068960"/>
            <a:ext cx="4908559" cy="294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79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611560" y="1268760"/>
            <a:ext cx="8441121" cy="158417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/>
              <a:t>Пеностекольный щебень применен в подстилающем слое на участке с </a:t>
            </a:r>
            <a:r>
              <a:rPr lang="ru-RU" sz="2000" dirty="0" err="1"/>
              <a:t>пучинистым</a:t>
            </a:r>
            <a:r>
              <a:rPr lang="ru-RU" sz="2000" dirty="0"/>
              <a:t> грунтом для стабилизации основания дороги и устранения пучин</a:t>
            </a:r>
            <a:r>
              <a:rPr lang="en-US" sz="2000" dirty="0"/>
              <a:t>.</a:t>
            </a:r>
            <a:endParaRPr lang="ru-RU" sz="2000" dirty="0"/>
          </a:p>
          <a:p>
            <a:pPr marL="0" indent="0">
              <a:buFont typeface="Arial" panose="020B0604020202020204" pitchFamily="34" charset="0"/>
              <a:buNone/>
            </a:pP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2564904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7800" lvl="0" indent="-1778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64865" y="476672"/>
            <a:ext cx="8435280" cy="7200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Федеральная дорога М-5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40" y="2348880"/>
            <a:ext cx="5652120" cy="423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91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212396" y="892750"/>
            <a:ext cx="8593590" cy="217620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Пеностекло применено в качестве обратной засыпки на въезде-выезде из тоннелей, поверх которой проложено дорожное полотно. Цель - облегчение нагрузки на опорные стенки и одновременно сохранение надежности и высокой прочности основания для дорожного полотна.                         Также применено для облегчения </a:t>
            </a:r>
          </a:p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нагрузки на перекрытие тоннеля.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2564904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7800" lvl="0" indent="-1778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12396" y="280683"/>
            <a:ext cx="8824100" cy="7200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Винчестерный</a:t>
            </a:r>
            <a:r>
              <a:rPr lang="ru-RU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тоннель Северо-Западная хорда </a:t>
            </a:r>
            <a:r>
              <a:rPr lang="ru-RU" sz="28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г.Москва</a:t>
            </a:r>
            <a:endParaRPr lang="ru-RU" sz="28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4" descr="http://gr-sily.ru/theme/upload/3342a5c2bdb388bd71893c65c113ab01.jpg">
            <a:extLst>
              <a:ext uri="{FF2B5EF4-FFF2-40B4-BE49-F238E27FC236}">
                <a16:creationId xmlns:a16="http://schemas.microsoft.com/office/drawing/2014/main" id="{0C62735F-EC79-410F-93A8-847F6CEE0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429000"/>
            <a:ext cx="4560458" cy="304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C:\Users\Andrey\AppData\Local\Microsoft\Windows\INetCache\Content.Word\IMG_1851.jpg">
            <a:extLst>
              <a:ext uri="{FF2B5EF4-FFF2-40B4-BE49-F238E27FC236}">
                <a16:creationId xmlns:a16="http://schemas.microsoft.com/office/drawing/2014/main" id="{B5AF9B56-E7CC-40D0-88C3-18BBC97F39F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21" y="2204864"/>
            <a:ext cx="4470095" cy="3024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0536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2000" y="2564904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7800" lvl="0" indent="-1778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5760" y="476672"/>
            <a:ext cx="8892480" cy="7200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Винчестерный</a:t>
            </a:r>
            <a:r>
              <a:rPr lang="ru-RU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тоннель Северо-Западная хорда </a:t>
            </a:r>
            <a:r>
              <a:rPr lang="ru-RU" sz="28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г.Москва</a:t>
            </a:r>
            <a:endParaRPr lang="ru-RU" sz="28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2017-04-08 СЗХорда">
            <a:hlinkClick r:id="" action="ppaction://media"/>
            <a:extLst>
              <a:ext uri="{FF2B5EF4-FFF2-40B4-BE49-F238E27FC236}">
                <a16:creationId xmlns:a16="http://schemas.microsoft.com/office/drawing/2014/main" id="{EAF6CEFA-D355-459E-82EA-3FFBB078DF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1340768"/>
            <a:ext cx="8640960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8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212396" y="1232756"/>
            <a:ext cx="8593590" cy="158417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/>
              <a:t>Грунты влагонасыщенные, болотистые.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000" dirty="0"/>
              <a:t>Пеностекольный щебень применен в подстилающем слое на участках с </a:t>
            </a:r>
            <a:r>
              <a:rPr lang="ru-RU" sz="2000" dirty="0" err="1"/>
              <a:t>пучинистым</a:t>
            </a:r>
            <a:r>
              <a:rPr lang="ru-RU" sz="2000" dirty="0"/>
              <a:t> грунтом для стабилизации основания дороги, устранения пучин.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2564904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7800" lvl="0" indent="-1778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64865" y="476672"/>
            <a:ext cx="8435280" cy="7200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Инновационная дорога ТП «МФТИ»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29000"/>
            <a:ext cx="3967989" cy="29759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73" y="2564494"/>
            <a:ext cx="3931304" cy="294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44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314" y="-72571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Автозаправочные комплексы: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19"/>
          <a:stretch/>
        </p:blipFill>
        <p:spPr>
          <a:xfrm>
            <a:off x="5009343" y="880153"/>
            <a:ext cx="3957617" cy="23770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670" y="6165304"/>
            <a:ext cx="2424975" cy="5319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5173" y="760145"/>
            <a:ext cx="42968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3">
                    <a:lumMod val="75000"/>
                  </a:schemeClr>
                </a:solidFill>
              </a:rPr>
              <a:t>Широкие возможности применения фракционированного пеностекла на объектах АЗК: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0382" y="1810100"/>
            <a:ext cx="4754956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Служебные помещения  – касса оператора;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/>
              <a:t>Комплекс дополнительных зданий</a:t>
            </a:r>
          </a:p>
          <a:p>
            <a:r>
              <a:rPr lang="ru-RU" dirty="0"/>
              <a:t>и помещений (мойка, кафе, магазин,</a:t>
            </a:r>
          </a:p>
          <a:p>
            <a:r>
              <a:rPr lang="ru-RU" dirty="0"/>
              <a:t>санузел, и др.);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2" t="8607" r="5674"/>
          <a:stretch/>
        </p:blipFill>
        <p:spPr>
          <a:xfrm>
            <a:off x="277677" y="3429000"/>
            <a:ext cx="4320480" cy="2478135"/>
          </a:xfrm>
        </p:spPr>
      </p:pic>
      <p:sp>
        <p:nvSpPr>
          <p:cNvPr id="11" name="TextBox 10"/>
          <p:cNvSpPr txBox="1"/>
          <p:nvPr/>
        </p:nvSpPr>
        <p:spPr>
          <a:xfrm>
            <a:off x="4794922" y="3355212"/>
            <a:ext cx="438645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3">
                    <a:lumMod val="75000"/>
                  </a:schemeClr>
                </a:solidFill>
              </a:rPr>
              <a:t>Строительные конструкции </a:t>
            </a:r>
          </a:p>
          <a:p>
            <a:r>
              <a:rPr lang="ru-RU" sz="2000" b="1" dirty="0">
                <a:solidFill>
                  <a:schemeClr val="accent3">
                    <a:lumMod val="75000"/>
                  </a:schemeClr>
                </a:solidFill>
              </a:rPr>
              <a:t>объектов АЗК. Эффективное</a:t>
            </a:r>
          </a:p>
          <a:p>
            <a:r>
              <a:rPr lang="ru-RU" sz="2000" b="1" dirty="0">
                <a:solidFill>
                  <a:schemeClr val="accent3">
                    <a:lumMod val="75000"/>
                  </a:schemeClr>
                </a:solidFill>
              </a:rPr>
              <a:t>использование пеностекла :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/>
              <a:t>Фундаменты зданий,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/>
              <a:t>Кровли зданий,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/>
              <a:t>Подъездные дороги (развязки и съезды</a:t>
            </a:r>
          </a:p>
          <a:p>
            <a:r>
              <a:rPr lang="ru-RU" dirty="0"/>
              <a:t>с основного шоссе).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9575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9835" y="1268761"/>
            <a:ext cx="4392488" cy="18722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/>
              <a:t>Материал упаковывается и транспортируется в </a:t>
            </a:r>
            <a:r>
              <a:rPr lang="ru-RU" sz="1800" dirty="0" err="1"/>
              <a:t>биг</a:t>
            </a:r>
            <a:r>
              <a:rPr lang="ru-RU" sz="1800" dirty="0"/>
              <a:t>-бегах либо навалом. </a:t>
            </a:r>
          </a:p>
          <a:p>
            <a:pPr marL="0" indent="0">
              <a:buNone/>
            </a:pP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512" y="6212733"/>
            <a:ext cx="2424975" cy="53193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3260" y="4526148"/>
            <a:ext cx="35846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Материал не требует особых условий для хранения и может складироваться навалом под открытым небом.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222" y="2951480"/>
            <a:ext cx="3983250" cy="2774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49" y="1340769"/>
            <a:ext cx="4125005" cy="2750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0" y="510340"/>
            <a:ext cx="3675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Логистика: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025017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99392"/>
            <a:ext cx="8229600" cy="706090"/>
          </a:xfrm>
        </p:spPr>
        <p:txBody>
          <a:bodyPr/>
          <a:lstStyle/>
          <a:p>
            <a:r>
              <a:rPr lang="ru-RU" sz="3200" dirty="0"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Разрешительная документация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6165304"/>
            <a:ext cx="2420937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4725144"/>
            <a:ext cx="82312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Пеностекло  имеет все необходимые протоколы испытаний, технические условия, сертификат соответствия ГОСТ-Р, декларацию о соответствии техническому регламенту о требованиях пожарной безопасности, санитарно-эпидемиологическое заключение, техническое свидетельство и техническая оценка.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2" t="21745" r="35447" b="14763"/>
          <a:stretch/>
        </p:blipFill>
        <p:spPr bwMode="auto">
          <a:xfrm rot="21029225">
            <a:off x="473589" y="1092604"/>
            <a:ext cx="2544497" cy="3445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7" t="17619" r="35179" b="18412"/>
          <a:stretch/>
        </p:blipFill>
        <p:spPr bwMode="auto">
          <a:xfrm rot="21249230">
            <a:off x="1558155" y="778483"/>
            <a:ext cx="2546033" cy="3610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17619" r="35714" b="20329"/>
          <a:stretch/>
        </p:blipFill>
        <p:spPr bwMode="auto">
          <a:xfrm rot="21433020">
            <a:off x="2627784" y="572984"/>
            <a:ext cx="2667489" cy="37483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9" t="4467" r="25272" b="6235"/>
          <a:stretch/>
        </p:blipFill>
        <p:spPr bwMode="auto">
          <a:xfrm>
            <a:off x="3707904" y="611924"/>
            <a:ext cx="2592288" cy="36920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7" t="6031" r="24910" b="4603"/>
          <a:stretch/>
        </p:blipFill>
        <p:spPr bwMode="auto">
          <a:xfrm rot="255126">
            <a:off x="4906133" y="783635"/>
            <a:ext cx="2588521" cy="3650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1" t="7301" r="24931" b="5079"/>
          <a:stretch/>
        </p:blipFill>
        <p:spPr bwMode="auto">
          <a:xfrm rot="388948">
            <a:off x="6181310" y="834621"/>
            <a:ext cx="2722926" cy="36860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41020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1" t="76271" r="8801" b="9586"/>
          <a:stretch/>
        </p:blipFill>
        <p:spPr>
          <a:xfrm>
            <a:off x="435436" y="5753950"/>
            <a:ext cx="8672634" cy="10754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" t="10161" r="4100" b="66861"/>
          <a:stretch/>
        </p:blipFill>
        <p:spPr>
          <a:xfrm>
            <a:off x="369248" y="4191774"/>
            <a:ext cx="8712969" cy="15621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6713" y="1030022"/>
            <a:ext cx="4690864" cy="418058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Пеностекло компании «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АйСиЭм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Гласс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Калуга» - приоритетный материал!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951" y="152689"/>
            <a:ext cx="2424975" cy="5319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14865" y="1900436"/>
            <a:ext cx="48145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dirty="0"/>
              <a:t>Департаментом науки, промышленной политики и предпринимательства города Москвы фракционированное пеностекло, производства «</a:t>
            </a:r>
            <a:r>
              <a:rPr lang="ru-RU" dirty="0" err="1"/>
              <a:t>АйСиЭм</a:t>
            </a:r>
            <a:r>
              <a:rPr lang="ru-RU" dirty="0"/>
              <a:t> </a:t>
            </a:r>
            <a:r>
              <a:rPr lang="ru-RU" dirty="0" err="1"/>
              <a:t>Гласс</a:t>
            </a:r>
            <a:r>
              <a:rPr lang="ru-RU" dirty="0"/>
              <a:t>» включено в </a:t>
            </a:r>
            <a:r>
              <a:rPr lang="ru-RU" b="1" dirty="0"/>
              <a:t>перечень приоритетных продуктов и технологий</a:t>
            </a:r>
            <a:r>
              <a:rPr lang="ru-RU" dirty="0"/>
              <a:t>, используемых в отраслях городского хозяйства.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" t="2304" r="4155" b="3664"/>
          <a:stretch/>
        </p:blipFill>
        <p:spPr>
          <a:xfrm>
            <a:off x="462568" y="116632"/>
            <a:ext cx="3339707" cy="4857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7875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205" y="1501620"/>
            <a:ext cx="7416824" cy="720080"/>
          </a:xfrm>
        </p:spPr>
        <p:txBody>
          <a:bodyPr>
            <a:noAutofit/>
          </a:bodyPr>
          <a:lstStyle/>
          <a:p>
            <a:pPr algn="l"/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 координаты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564957"/>
            <a:ext cx="3600400" cy="7897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99792" y="5661248"/>
            <a:ext cx="3876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ЗАСЫПАЛ И ЗАБЫЛ!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2581741"/>
            <a:ext cx="28899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www.icmglass.ru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hlinkClick r:id="rId4"/>
              </a:rPr>
              <a:t>info@icmglass.ru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 (800) 333 27 09</a:t>
            </a: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086617" y="1717298"/>
            <a:ext cx="4978896" cy="261412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3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ООО «</a:t>
            </a:r>
            <a:r>
              <a:rPr lang="ru-RU" sz="31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АйСиЭм</a:t>
            </a:r>
            <a:r>
              <a:rPr lang="ru-RU" sz="3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31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Гласс</a:t>
            </a:r>
            <a:r>
              <a:rPr lang="ru-RU" sz="3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Калуга»</a:t>
            </a:r>
          </a:p>
          <a:p>
            <a:pPr marL="0" indent="0">
              <a:buNone/>
            </a:pPr>
            <a:r>
              <a:rPr lang="ru-RU" sz="31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Офис</a:t>
            </a:r>
            <a:r>
              <a:rPr lang="ru-RU" sz="3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129343 г. Москва, проезд Серебрякова, 14, стр. 10</a:t>
            </a:r>
            <a:endParaRPr lang="en-US" sz="3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ru-RU" sz="3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sz="31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Производство</a:t>
            </a:r>
            <a:r>
              <a:rPr lang="ru-RU" sz="3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Калужская обл., Технопарк «</a:t>
            </a:r>
            <a:r>
              <a:rPr lang="ru-RU" sz="3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Ворсино</a:t>
            </a:r>
            <a:r>
              <a:rPr lang="ru-RU" sz="3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</a:t>
            </a:r>
          </a:p>
          <a:p>
            <a:pPr marL="0" indent="0">
              <a:buNone/>
            </a:pPr>
            <a:r>
              <a:rPr lang="ru-RU" sz="3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(95-й км М-3 Киевское шоссе) </a:t>
            </a:r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10" name="Picture 6" descr="C:\Users\fin\YandexDisk\Скриншоты\2014-07-16 15-58-40 Скриншот экрана.png">
            <a:extLst>
              <a:ext uri="{FF2B5EF4-FFF2-40B4-BE49-F238E27FC236}">
                <a16:creationId xmlns:a16="http://schemas.microsoft.com/office/drawing/2014/main" id="{FC84831A-E2B7-47F6-8AE8-1662DBD61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813" y="91177"/>
            <a:ext cx="3342187" cy="105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611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9122" y="962379"/>
            <a:ext cx="4702918" cy="2211216"/>
          </a:xfrm>
        </p:spPr>
        <p:txBody>
          <a:bodyPr>
            <a:noAutofit/>
          </a:bodyPr>
          <a:lstStyle/>
          <a:p>
            <a:pPr algn="just"/>
            <a:r>
              <a:rPr lang="ru-RU" sz="1800" dirty="0">
                <a:solidFill>
                  <a:schemeClr val="tx1"/>
                </a:solidFill>
              </a:rPr>
              <a:t>         Компания «</a:t>
            </a:r>
            <a:r>
              <a:rPr lang="ru-RU" sz="1800" dirty="0" err="1">
                <a:solidFill>
                  <a:schemeClr val="tx1"/>
                </a:solidFill>
              </a:rPr>
              <a:t>АйСиЭм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Гласс</a:t>
            </a:r>
            <a:r>
              <a:rPr lang="ru-RU" sz="1800" dirty="0">
                <a:solidFill>
                  <a:schemeClr val="tx1"/>
                </a:solidFill>
              </a:rPr>
              <a:t> Калуга» - крупнейший российский производитель современной теплоизоляции ‑ пеностекла.</a:t>
            </a:r>
          </a:p>
          <a:p>
            <a:pPr algn="l"/>
            <a:r>
              <a:rPr lang="ru-RU" sz="1800" dirty="0">
                <a:solidFill>
                  <a:schemeClr val="tx1"/>
                </a:solidFill>
              </a:rPr>
              <a:t>        </a:t>
            </a:r>
          </a:p>
          <a:p>
            <a:pPr algn="just"/>
            <a:r>
              <a:rPr lang="ru-RU" sz="1800" dirty="0">
                <a:solidFill>
                  <a:schemeClr val="tx1"/>
                </a:solidFill>
              </a:rPr>
              <a:t>        Совместно с Госкорпорацией «РОСНАНО» в технопарке «</a:t>
            </a:r>
            <a:r>
              <a:rPr lang="ru-RU" sz="1800" dirty="0" err="1">
                <a:solidFill>
                  <a:schemeClr val="tx1"/>
                </a:solidFill>
              </a:rPr>
              <a:t>Ворсино</a:t>
            </a:r>
            <a:r>
              <a:rPr lang="ru-RU" sz="1800" dirty="0">
                <a:solidFill>
                  <a:schemeClr val="tx1"/>
                </a:solidFill>
              </a:rPr>
              <a:t>» построен самый большой завод в Европе.</a:t>
            </a:r>
          </a:p>
          <a:p>
            <a:pPr algn="l"/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74638"/>
            <a:ext cx="82296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Завод компании «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АйСиЭм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Гласс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Калуга»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6168879"/>
            <a:ext cx="2424975" cy="5319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08883"/>
            <a:ext cx="3898776" cy="25991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63320" y="3610554"/>
            <a:ext cx="447484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Производственная мощность завода </a:t>
            </a:r>
          </a:p>
          <a:p>
            <a:pPr algn="just"/>
            <a:r>
              <a:rPr lang="ru-RU" dirty="0"/>
              <a:t>300 000 м</a:t>
            </a:r>
            <a:r>
              <a:rPr lang="ru-RU" baseline="30000" dirty="0"/>
              <a:t>3</a:t>
            </a:r>
            <a:r>
              <a:rPr lang="ru-RU" dirty="0"/>
              <a:t> в год.</a:t>
            </a:r>
          </a:p>
          <a:p>
            <a:pPr algn="just"/>
            <a:endParaRPr lang="ru-RU" sz="2000" dirty="0"/>
          </a:p>
          <a:p>
            <a:pPr algn="just"/>
            <a:r>
              <a:rPr lang="ru-RU" dirty="0"/>
              <a:t>Компания видит своей целью вывести отечественные материалы на самый высокий уровень качества и создать конкуренцию импортным дорогостоящим аналогам.</a:t>
            </a:r>
          </a:p>
        </p:txBody>
      </p:sp>
      <p:pic>
        <p:nvPicPr>
          <p:cNvPr id="1027" name="Picture 3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36712"/>
            <a:ext cx="3898776" cy="2592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5064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1083"/>
            <a:ext cx="5347764" cy="3690514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-252536" y="738381"/>
            <a:ext cx="4013198" cy="1003812"/>
          </a:xfrm>
        </p:spPr>
        <p:txBody>
          <a:bodyPr>
            <a:noAutofit/>
          </a:bodyPr>
          <a:lstStyle/>
          <a:p>
            <a:pPr algn="r"/>
            <a:r>
              <a:rPr lang="ru-RU" b="1" dirty="0">
                <a:solidFill>
                  <a:srgbClr val="3D7A00"/>
                </a:solidFill>
              </a:rPr>
              <a:t>Пеностекло</a:t>
            </a:r>
            <a:r>
              <a:rPr lang="ru-RU" sz="3200" b="1" dirty="0">
                <a:solidFill>
                  <a:srgbClr val="3D7A00"/>
                </a:solidFill>
              </a:rPr>
              <a:t> </a:t>
            </a:r>
            <a:r>
              <a:rPr lang="ru-RU" sz="2400" b="1" dirty="0">
                <a:solidFill>
                  <a:srgbClr val="3D7A00"/>
                </a:solidFill>
              </a:rPr>
              <a:t>фракционированное</a:t>
            </a:r>
            <a:endParaRPr lang="ru-RU" sz="2400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5076056" y="4221088"/>
            <a:ext cx="3560440" cy="1423144"/>
          </a:xfrm>
        </p:spPr>
        <p:txBody>
          <a:bodyPr/>
          <a:lstStyle/>
          <a:p>
            <a:pPr algn="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УНИВЕРСАЛЬНАЯ</a:t>
            </a:r>
          </a:p>
          <a:p>
            <a:pPr algn="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ТЕПЛОИЗОЛЯЦИЯ</a:t>
            </a:r>
          </a:p>
        </p:txBody>
      </p:sp>
      <p:pic>
        <p:nvPicPr>
          <p:cNvPr id="1028" name="Picture 4" descr="http://www.morton.ru/images/header-logo-20let-n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411163"/>
            <a:ext cx="148590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982" y="6212160"/>
            <a:ext cx="2547811" cy="5588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11960" y="628354"/>
            <a:ext cx="456403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dirty="0"/>
              <a:t>– искусственный пористый материал, изготавливаемый путём спекания в специальном оборудовании тонкоизмельченного стекла и экологичного </a:t>
            </a:r>
            <a:r>
              <a:rPr lang="ru-RU" dirty="0" err="1"/>
              <a:t>газообразователя</a:t>
            </a:r>
            <a:r>
              <a:rPr lang="ru-RU" dirty="0"/>
              <a:t> (глицерина).</a:t>
            </a:r>
          </a:p>
          <a:p>
            <a:pPr algn="just">
              <a:spcBef>
                <a:spcPts val="1200"/>
              </a:spcBef>
            </a:pPr>
            <a:r>
              <a:rPr lang="ru-RU" dirty="0"/>
              <a:t>Предназначено для тепло-звукоизоляции строительных конструкций различного назначения. </a:t>
            </a:r>
          </a:p>
        </p:txBody>
      </p:sp>
    </p:spTree>
    <p:extLst>
      <p:ext uri="{BB962C8B-B14F-4D97-AF65-F5344CB8AC3E}">
        <p14:creationId xmlns:p14="http://schemas.microsoft.com/office/powerpoint/2010/main" val="3912481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2"/>
          <p:cNvSpPr/>
          <p:nvPr/>
        </p:nvSpPr>
        <p:spPr>
          <a:xfrm>
            <a:off x="824923" y="3154451"/>
            <a:ext cx="5100638" cy="3354750"/>
          </a:xfrm>
          <a:prstGeom prst="rect">
            <a:avLst/>
          </a:prstGeom>
          <a:blipFill dpi="0" rotWithShape="1">
            <a:blip r:embed="rId4" cstate="print">
              <a:alphaModFix amt="2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584" y="435779"/>
            <a:ext cx="2295000" cy="5034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3230" y="1295255"/>
            <a:ext cx="8077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336622"/>
                </a:solidFill>
              </a:rPr>
              <a:t>Свойства пеностекольного щебня:</a:t>
            </a: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6291203"/>
              </p:ext>
            </p:extLst>
          </p:nvPr>
        </p:nvGraphicFramePr>
        <p:xfrm>
          <a:off x="824923" y="2348879"/>
          <a:ext cx="810000" cy="805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6" name="CorelDRAW" r:id="rId6" imgW="289975" imgH="289505" progId="CorelDraw.Graphic.17">
                  <p:embed/>
                </p:oleObj>
              </mc:Choice>
              <mc:Fallback>
                <p:oleObj name="CorelDRAW" r:id="rId6" imgW="289975" imgH="289505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24923" y="2348879"/>
                        <a:ext cx="810000" cy="8055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4349918"/>
              </p:ext>
            </p:extLst>
          </p:nvPr>
        </p:nvGraphicFramePr>
        <p:xfrm>
          <a:off x="5289432" y="3903863"/>
          <a:ext cx="810000" cy="805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7" name="CorelDRAW" r:id="rId8" imgW="296192" imgH="295711" progId="CorelDraw.Graphic.17">
                  <p:embed/>
                </p:oleObj>
              </mc:Choice>
              <mc:Fallback>
                <p:oleObj name="CorelDRAW" r:id="rId8" imgW="296192" imgH="295711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9432" y="3903863"/>
                        <a:ext cx="810000" cy="8056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6835493"/>
              </p:ext>
            </p:extLst>
          </p:nvPr>
        </p:nvGraphicFramePr>
        <p:xfrm>
          <a:off x="824923" y="3129175"/>
          <a:ext cx="810000" cy="822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" name="CorelDRAW" r:id="rId10" imgW="278430" imgH="277978" progId="CorelDraw.Graphic.17">
                  <p:embed/>
                </p:oleObj>
              </mc:Choice>
              <mc:Fallback>
                <p:oleObj name="CorelDRAW" r:id="rId10" imgW="278430" imgH="277978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24923" y="3129175"/>
                        <a:ext cx="810000" cy="8229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5516561"/>
              </p:ext>
            </p:extLst>
          </p:nvPr>
        </p:nvGraphicFramePr>
        <p:xfrm>
          <a:off x="821017" y="4701160"/>
          <a:ext cx="810000" cy="8055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" name="CorelDRAW" r:id="rId12" imgW="289975" imgH="289505" progId="CorelDraw.Graphic.17">
                  <p:embed/>
                </p:oleObj>
              </mc:Choice>
              <mc:Fallback>
                <p:oleObj name="CorelDRAW" r:id="rId12" imgW="289975" imgH="289505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21017" y="4701160"/>
                        <a:ext cx="810000" cy="8055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9774786"/>
              </p:ext>
            </p:extLst>
          </p:nvPr>
        </p:nvGraphicFramePr>
        <p:xfrm>
          <a:off x="824923" y="3921265"/>
          <a:ext cx="810000" cy="8055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" name="CorelDRAW" r:id="rId14" imgW="289975" imgH="289505" progId="CorelDraw.Graphic.17">
                  <p:embed/>
                </p:oleObj>
              </mc:Choice>
              <mc:Fallback>
                <p:oleObj name="CorelDRAW" r:id="rId14" imgW="289975" imgH="289505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24923" y="3921265"/>
                        <a:ext cx="810000" cy="8055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5800123"/>
              </p:ext>
            </p:extLst>
          </p:nvPr>
        </p:nvGraphicFramePr>
        <p:xfrm>
          <a:off x="5289432" y="4683790"/>
          <a:ext cx="810000" cy="8055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" name="CorelDRAW" r:id="rId16" imgW="289975" imgH="289505" progId="CorelDraw.Graphic.17">
                  <p:embed/>
                </p:oleObj>
              </mc:Choice>
              <mc:Fallback>
                <p:oleObj name="CorelDRAW" r:id="rId16" imgW="289975" imgH="289505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289432" y="4683790"/>
                        <a:ext cx="810000" cy="8055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Объ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8271875"/>
              </p:ext>
            </p:extLst>
          </p:nvPr>
        </p:nvGraphicFramePr>
        <p:xfrm>
          <a:off x="5290419" y="2348880"/>
          <a:ext cx="810000" cy="8055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" name="CorelDRAW" r:id="rId18" imgW="289975" imgH="289505" progId="CorelDraw.Graphic.17">
                  <p:embed/>
                </p:oleObj>
              </mc:Choice>
              <mc:Fallback>
                <p:oleObj name="CorelDRAW" r:id="rId18" imgW="289975" imgH="289505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290419" y="2348880"/>
                        <a:ext cx="810000" cy="8055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Объект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6218364"/>
              </p:ext>
            </p:extLst>
          </p:nvPr>
        </p:nvGraphicFramePr>
        <p:xfrm>
          <a:off x="5290419" y="3124000"/>
          <a:ext cx="810000" cy="8055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" name="CorelDRAW" r:id="rId20" imgW="289975" imgH="289505" progId="CorelDraw.Graphic.17">
                  <p:embed/>
                </p:oleObj>
              </mc:Choice>
              <mc:Fallback>
                <p:oleObj name="CorelDRAW" r:id="rId20" imgW="289975" imgH="289505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290419" y="3124000"/>
                        <a:ext cx="810000" cy="8055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634922" y="2555458"/>
            <a:ext cx="32691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/>
              <a:t>Низкая теплопроводность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34922" y="3341650"/>
            <a:ext cx="32691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/>
              <a:t>Негорючесть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34922" y="4128422"/>
            <a:ext cx="32691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 err="1"/>
              <a:t>Негигроскопичность</a:t>
            </a:r>
            <a:endParaRPr lang="ru-RU" sz="2100" dirty="0"/>
          </a:p>
        </p:txBody>
      </p:sp>
      <p:sp>
        <p:nvSpPr>
          <p:cNvPr id="24" name="TextBox 23"/>
          <p:cNvSpPr txBox="1"/>
          <p:nvPr/>
        </p:nvSpPr>
        <p:spPr>
          <a:xfrm>
            <a:off x="1634922" y="4743254"/>
            <a:ext cx="30013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/>
              <a:t>Высокая прочность при малом весе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99432" y="2581127"/>
            <a:ext cx="30013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/>
              <a:t>Долговечность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110147" y="3305608"/>
            <a:ext cx="30013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/>
              <a:t>Легкость монтажа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10147" y="4110488"/>
            <a:ext cx="30013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/>
              <a:t>Морозоустойчивость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110147" y="4890368"/>
            <a:ext cx="30013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 err="1"/>
              <a:t>Экологичность</a:t>
            </a:r>
            <a:endParaRPr lang="ru-RU" sz="2100" dirty="0"/>
          </a:p>
        </p:txBody>
      </p:sp>
    </p:spTree>
    <p:extLst>
      <p:ext uri="{BB962C8B-B14F-4D97-AF65-F5344CB8AC3E}">
        <p14:creationId xmlns:p14="http://schemas.microsoft.com/office/powerpoint/2010/main" val="2417171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231" y="303363"/>
            <a:ext cx="5929664" cy="72008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Уникальные свойства пеностекольного щебня: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822260"/>
            <a:ext cx="8064896" cy="2149683"/>
          </a:xfrm>
        </p:spPr>
        <p:txBody>
          <a:bodyPr>
            <a:normAutofit/>
          </a:bodyPr>
          <a:lstStyle/>
          <a:p>
            <a:endParaRPr lang="ru-RU" sz="2000" dirty="0"/>
          </a:p>
          <a:p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Низкая плотность – 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</a:rPr>
              <a:t>240 кг/м3 </a:t>
            </a:r>
          </a:p>
          <a:p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Высокая прочность на сжатие  - 1,98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 МПа </a:t>
            </a:r>
          </a:p>
          <a:p>
            <a:pPr marL="0" indent="0">
              <a:buNone/>
            </a:pPr>
            <a:r>
              <a:rPr lang="ru-RU" sz="2000" dirty="0"/>
              <a:t>Пеностекло – самый прочный теплоизоляционный материал.</a:t>
            </a:r>
          </a:p>
          <a:p>
            <a:pPr marL="0" indent="0">
              <a:buNone/>
            </a:pPr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24" y="332656"/>
            <a:ext cx="2424975" cy="5319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6231" y="3193791"/>
            <a:ext cx="374441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/>
              <a:t>Не дает усадку в конструкции, </a:t>
            </a: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/>
              <a:t>не изменяет геометрических размеров в процессе эксплуатации</a:t>
            </a:r>
            <a:r>
              <a:rPr lang="ru-RU" sz="2800" b="1" dirty="0"/>
              <a:t>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47664" y="41856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" name="Нагрузочная способность пеностекл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88385" y="2780928"/>
            <a:ext cx="4955019" cy="33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0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524" y="476672"/>
            <a:ext cx="8568952" cy="648072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Физико-механические характеристики пеностекла  (для применения в дорогах)</a:t>
            </a:r>
            <a:b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6168879"/>
            <a:ext cx="2424975" cy="531930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21750" y="1093422"/>
            <a:ext cx="4500500" cy="501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30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212396" y="1232756"/>
            <a:ext cx="8593590" cy="158417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/>
              <a:t>      </a:t>
            </a:r>
            <a:r>
              <a:rPr lang="ru-RU" sz="1800" u="sng" dirty="0"/>
              <a:t>В дорожной конструкции:</a:t>
            </a:r>
          </a:p>
          <a:p>
            <a:r>
              <a:rPr lang="ru-RU" sz="1800" dirty="0"/>
              <a:t> в подстилающем слое на участках с </a:t>
            </a:r>
            <a:r>
              <a:rPr lang="ru-RU" sz="1800" dirty="0" err="1"/>
              <a:t>пучинистыми</a:t>
            </a:r>
            <a:r>
              <a:rPr lang="ru-RU" sz="1800" dirty="0"/>
              <a:t> грунтами;</a:t>
            </a:r>
          </a:p>
          <a:p>
            <a:r>
              <a:rPr lang="ru-RU" sz="1800" dirty="0"/>
              <a:t> для стабилизации оснований дорожной конструкции со сложной </a:t>
            </a:r>
            <a:r>
              <a:rPr lang="ru-RU" sz="1800" dirty="0" err="1"/>
              <a:t>геоподосновой</a:t>
            </a:r>
            <a:r>
              <a:rPr lang="ru-RU" sz="1800" dirty="0"/>
              <a:t>;</a:t>
            </a:r>
          </a:p>
          <a:p>
            <a:r>
              <a:rPr lang="ru-RU" sz="1800" dirty="0"/>
              <a:t>для облегчения нагрузок на стенки и перекрытия тоннелей;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828453" y="2988284"/>
            <a:ext cx="4572000" cy="280692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dirty="0">
                <a:solidFill>
                  <a:prstClr val="black"/>
                </a:solidFill>
              </a:rPr>
              <a:t>   </a:t>
            </a:r>
            <a:r>
              <a:rPr lang="ru-RU" u="sng" dirty="0">
                <a:solidFill>
                  <a:prstClr val="black"/>
                </a:solidFill>
              </a:rPr>
              <a:t>Также:</a:t>
            </a:r>
          </a:p>
          <a:p>
            <a:pPr marL="177800" lvl="0" indent="-1778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</a:rPr>
              <a:t>При обустройстве площадок для складского хранения и базирования различного вида техники,</a:t>
            </a:r>
          </a:p>
          <a:p>
            <a:pPr marL="177800" lvl="0" indent="-1778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</a:rPr>
              <a:t> при строительстве вахтового жилья и административно-производственных сооружений;</a:t>
            </a:r>
          </a:p>
          <a:p>
            <a:pPr lvl="0">
              <a:spcBef>
                <a:spcPct val="20000"/>
              </a:spcBef>
            </a:pPr>
            <a:r>
              <a:rPr lang="ru-RU" dirty="0">
                <a:solidFill>
                  <a:prstClr val="black"/>
                </a:solidFill>
              </a:rPr>
              <a:t>* возможно повторное использование  </a:t>
            </a:r>
          </a:p>
          <a:p>
            <a:pPr lvl="0">
              <a:spcBef>
                <a:spcPct val="20000"/>
              </a:spcBef>
            </a:pPr>
            <a:r>
              <a:rPr lang="ru-RU" dirty="0">
                <a:solidFill>
                  <a:prstClr val="black"/>
                </a:solidFill>
              </a:rPr>
              <a:t>    после демонтажа объекта.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64865" y="476672"/>
            <a:ext cx="8435280" cy="7200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объектах Автодорожной отрасли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17" y="4151812"/>
            <a:ext cx="2211865" cy="1725460"/>
          </a:xfrm>
          <a:prstGeom prst="rect">
            <a:avLst/>
          </a:prstGeom>
        </p:spPr>
      </p:pic>
      <p:pic>
        <p:nvPicPr>
          <p:cNvPr id="2050" name="Picture 2" descr="http://varlamov.me/2014/horda/38.jpg">
            <a:extLst>
              <a:ext uri="{FF2B5EF4-FFF2-40B4-BE49-F238E27FC236}">
                <a16:creationId xmlns:a16="http://schemas.microsoft.com/office/drawing/2014/main" id="{D07B8B51-1327-42F5-B1D2-14E1EE3E8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52" y="2852936"/>
            <a:ext cx="4572001" cy="355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837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35280" cy="72008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Срез дороги с пеностеклом и песком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6165304"/>
            <a:ext cx="2424975" cy="531930"/>
          </a:xfrm>
          <a:prstGeom prst="rect">
            <a:avLst/>
          </a:prstGeom>
        </p:spPr>
      </p:pic>
      <p:pic>
        <p:nvPicPr>
          <p:cNvPr id="8" name="Объект 7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44" y="908720"/>
            <a:ext cx="8424936" cy="5400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85197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515" y="0"/>
            <a:ext cx="8712969" cy="1311186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Преимущества применения пеностекла в дорожной одежде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59" y="1052736"/>
            <a:ext cx="7920880" cy="504056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2000" dirty="0"/>
          </a:p>
          <a:p>
            <a:pPr algn="just">
              <a:buAutoNum type="arabicPeriod"/>
            </a:pPr>
            <a:r>
              <a:rPr lang="ru-RU" sz="1800" dirty="0"/>
              <a:t>Пеностекольного щебня требуется </a:t>
            </a:r>
            <a:r>
              <a:rPr lang="ru-RU" sz="1800" b="1" dirty="0"/>
              <a:t>в два раза меньше</a:t>
            </a:r>
            <a:r>
              <a:rPr lang="ru-RU" sz="1800" dirty="0"/>
              <a:t>, по сравнению с традиционным применением песка, соответственно в два раза меньше объем земляных работ и вывоза грунта. </a:t>
            </a:r>
          </a:p>
          <a:p>
            <a:pPr algn="just">
              <a:buAutoNum type="arabicPeriod"/>
            </a:pPr>
            <a:r>
              <a:rPr lang="ru-RU" sz="1800" dirty="0"/>
              <a:t>Снижение стоимости работ от 20%,</a:t>
            </a:r>
          </a:p>
          <a:p>
            <a:pPr algn="just">
              <a:buAutoNum type="arabicPeriod"/>
            </a:pPr>
            <a:r>
              <a:rPr lang="ru-RU" sz="1800" dirty="0"/>
              <a:t>Дренажная функция в три раза выше чем у песка,</a:t>
            </a:r>
          </a:p>
          <a:p>
            <a:pPr algn="just">
              <a:buAutoNum type="arabicPeriod"/>
            </a:pPr>
            <a:r>
              <a:rPr lang="ru-RU" sz="1800" dirty="0"/>
              <a:t>Надежный морозозащитный эффект, устранение пучения и разрушения дороги. Продление срока безремонтной эксплуатации дорог.</a:t>
            </a:r>
          </a:p>
          <a:p>
            <a:pPr algn="just">
              <a:buAutoNum type="arabicPeriod"/>
            </a:pPr>
            <a:r>
              <a:rPr lang="ru-RU" sz="1800" dirty="0"/>
              <a:t>Снижение нагрузки на опорные стенки и перекрытие тоннелей и экономия на уменьшении толщины армированных бетонных перекрытий. Соответственно, уменьшение стоимости строительства.</a:t>
            </a:r>
          </a:p>
          <a:p>
            <a:pPr algn="just">
              <a:buAutoNum type="arabicPeriod"/>
            </a:pPr>
            <a:r>
              <a:rPr lang="ru-RU" sz="1800" dirty="0"/>
              <a:t>Возможность устройства временных подъездных путей, площадок, в том числе на слабых грунтах. Возможно повторное применение после демонтажа пеностекла.</a:t>
            </a:r>
          </a:p>
          <a:p>
            <a:pPr algn="just">
              <a:buAutoNum type="arabicPeriod"/>
            </a:pPr>
            <a:r>
              <a:rPr lang="ru-RU" sz="1800" dirty="0"/>
              <a:t>Возможность круглогодичного производства работ с пеностеклом.</a:t>
            </a:r>
          </a:p>
          <a:p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6165304"/>
            <a:ext cx="2424975" cy="53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4751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3597</TotalTime>
  <Words>784</Words>
  <Application>Microsoft Office PowerPoint</Application>
  <PresentationFormat>Экран (4:3)</PresentationFormat>
  <Paragraphs>99</Paragraphs>
  <Slides>19</Slides>
  <Notes>3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Times New Roman</vt:lpstr>
      <vt:lpstr>Wingdings</vt:lpstr>
      <vt:lpstr>Тема Office</vt:lpstr>
      <vt:lpstr>CorelDRAW</vt:lpstr>
      <vt:lpstr>Форум «Автодор» Сочи  2017</vt:lpstr>
      <vt:lpstr>Презентация PowerPoint</vt:lpstr>
      <vt:lpstr>Пеностекло фракционированное</vt:lpstr>
      <vt:lpstr>Презентация PowerPoint</vt:lpstr>
      <vt:lpstr>Уникальные свойства пеностекольного щебня:</vt:lpstr>
      <vt:lpstr>Физико-механические характеристики пеностекла  (для применения в дорогах) </vt:lpstr>
      <vt:lpstr>Презентация PowerPoint</vt:lpstr>
      <vt:lpstr>Срез дороги с пеностеклом и песком</vt:lpstr>
      <vt:lpstr>Преимущества применения пеностекла в дорожной одежде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Автозаправочные комплексы:</vt:lpstr>
      <vt:lpstr>Презентация PowerPoint</vt:lpstr>
      <vt:lpstr>Разрешительная документация </vt:lpstr>
      <vt:lpstr>Пеностекло компании «АйСиЭм Гласс Калуга» - приоритетный материал!</vt:lpstr>
      <vt:lpstr>Наши координаты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ПЕНОСТЕКОЛЬНЫЙ ЩЕБЕНЬ -</dc:title>
  <dc:creator>it</dc:creator>
  <cp:lastModifiedBy>Митин Андрей Владимирович</cp:lastModifiedBy>
  <cp:revision>149</cp:revision>
  <cp:lastPrinted>2015-01-28T06:07:27Z</cp:lastPrinted>
  <dcterms:created xsi:type="dcterms:W3CDTF">2013-11-19T06:49:21Z</dcterms:created>
  <dcterms:modified xsi:type="dcterms:W3CDTF">2017-06-14T21:09:17Z</dcterms:modified>
</cp:coreProperties>
</file>