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8" r:id="rId2"/>
    <p:sldMasterId id="2147483780" r:id="rId3"/>
    <p:sldMasterId id="2147483792" r:id="rId4"/>
    <p:sldMasterId id="2147483804" r:id="rId5"/>
  </p:sldMasterIdLst>
  <p:notesMasterIdLst>
    <p:notesMasterId r:id="rId21"/>
  </p:notesMasterIdLst>
  <p:sldIdLst>
    <p:sldId id="256" r:id="rId6"/>
    <p:sldId id="422" r:id="rId7"/>
    <p:sldId id="402" r:id="rId8"/>
    <p:sldId id="406" r:id="rId9"/>
    <p:sldId id="407" r:id="rId10"/>
    <p:sldId id="394" r:id="rId11"/>
    <p:sldId id="414" r:id="rId12"/>
    <p:sldId id="434" r:id="rId13"/>
    <p:sldId id="435" r:id="rId14"/>
    <p:sldId id="456" r:id="rId15"/>
    <p:sldId id="457" r:id="rId16"/>
    <p:sldId id="458" r:id="rId17"/>
    <p:sldId id="436" r:id="rId18"/>
    <p:sldId id="437" r:id="rId19"/>
    <p:sldId id="400" r:id="rId2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8"/>
    <a:srgbClr val="F3F3F4"/>
    <a:srgbClr val="00477F"/>
    <a:srgbClr val="0070C0"/>
    <a:srgbClr val="1E242E"/>
    <a:srgbClr val="1832B4"/>
    <a:srgbClr val="0A3782"/>
    <a:srgbClr val="004383"/>
    <a:srgbClr val="132891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228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68422-B0BF-47A4-A609-1EF03327F86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BD9A8-3456-4124-8EFD-5C9A3964A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6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5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8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60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7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47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33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07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11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45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2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19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5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6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11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24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78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47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99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74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07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4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96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5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7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05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07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47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28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1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94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4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3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388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91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27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46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19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54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15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33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89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91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6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091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82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34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91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95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97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4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6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44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3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2801-2D33-45B5-BDBA-02554E96A10A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A8B9-AE3F-4979-B6C0-973BB4E0F8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7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5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0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2801-2D33-45B5-BDBA-02554E96A1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A8B9-AE3F-4979-B6C0-973BB4E0F8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9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7899" y="3148112"/>
            <a:ext cx="8785424" cy="216746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Инновации в сфере безопасности дорожного движения</a:t>
            </a:r>
            <a:endParaRPr lang="ru-RU" sz="2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10104967" y="6386336"/>
            <a:ext cx="1439333" cy="30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100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977899" y="6386336"/>
            <a:ext cx="2281768" cy="30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6" y="294961"/>
            <a:ext cx="6343650" cy="219075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55077" y="5315578"/>
            <a:ext cx="28939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0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07525912-200-2016</a:t>
            </a:r>
          </a:p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83" y="1503054"/>
            <a:ext cx="4939002" cy="322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6" y="2096964"/>
            <a:ext cx="5813159" cy="26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14865" y="5263227"/>
            <a:ext cx="1035234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снабжена дополнительными </a:t>
            </a:r>
            <a:r>
              <a:rPr lang="ru-RU" sz="1600" dirty="0" err="1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световозвращателями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которые делают ее более заметной в темное время суток.</a:t>
            </a:r>
          </a:p>
          <a:p>
            <a:pPr>
              <a:spcAft>
                <a:spcPts val="1200"/>
              </a:spcAft>
            </a:pPr>
            <a:endParaRPr lang="ru-RU" sz="16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07525912-200-2016</a:t>
            </a:r>
          </a:p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72" y="1936507"/>
            <a:ext cx="61468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6" y="2099044"/>
            <a:ext cx="5153432" cy="289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07525912-200-2016</a:t>
            </a:r>
          </a:p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618396"/>
            <a:ext cx="7904163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9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9796" y="1979872"/>
            <a:ext cx="67659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дорожного фронтального ограждения обладает 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следующими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преимуществами: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дорожного фронтального ограждения значительно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зарубежных аналогов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производится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100% на ОАО «Завода Продмаш» на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из отечественного сырья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является многоразовой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коэффициент сохранности составляет не менее 75%;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комплекта сменных частей после наезда транспортного средства с регламентируемой нагрузкой составит не более 15% от стоимости устройства.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Прямоугольник 38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07525912-200-2016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</a:p>
        </p:txBody>
      </p:sp>
    </p:spTree>
    <p:extLst>
      <p:ext uri="{BB962C8B-B14F-4D97-AF65-F5344CB8AC3E}">
        <p14:creationId xmlns:p14="http://schemas.microsoft.com/office/powerpoint/2010/main" val="26241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60965" y="2000884"/>
            <a:ext cx="28395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«Завод Продмаш» разработал </a:t>
            </a:r>
            <a:endParaRPr lang="ru-RU" sz="16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07525912-200-2016 Дорожные фронтальные ограждения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Дорожные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фронтальные ограждения сертифицированы 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sz="1600" dirty="0" err="1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требова-ниями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 ТС 014/2011.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Конструкции запатентованы.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3828945" y="2079886"/>
            <a:ext cx="7764255" cy="3520662"/>
            <a:chOff x="2605803" y="1771014"/>
            <a:chExt cx="9933599" cy="450434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605803" y="1771014"/>
              <a:ext cx="9933599" cy="4504340"/>
              <a:chOff x="2605803" y="1771014"/>
              <a:chExt cx="9933599" cy="4504340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5935995" y="1771014"/>
                <a:ext cx="3282252" cy="4504340"/>
                <a:chOff x="8130815" y="1639652"/>
                <a:chExt cx="3282252" cy="4504340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8195733" y="1744133"/>
                  <a:ext cx="3217334" cy="4399859"/>
                </a:xfrm>
                <a:prstGeom prst="rect">
                  <a:avLst/>
                </a:prstGeom>
                <a:solidFill>
                  <a:srgbClr val="004B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8130815" y="1639652"/>
                  <a:ext cx="3206052" cy="44369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4B8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" name="Группа 24"/>
              <p:cNvGrpSpPr/>
              <p:nvPr/>
            </p:nvGrpSpPr>
            <p:grpSpPr>
              <a:xfrm>
                <a:off x="9257150" y="1771014"/>
                <a:ext cx="3282252" cy="4504340"/>
                <a:chOff x="8130815" y="1639652"/>
                <a:chExt cx="3282252" cy="4504340"/>
              </a:xfrm>
            </p:grpSpPr>
            <p:sp>
              <p:nvSpPr>
                <p:cNvPr id="26" name="Прямоугольник 25"/>
                <p:cNvSpPr/>
                <p:nvPr/>
              </p:nvSpPr>
              <p:spPr>
                <a:xfrm>
                  <a:off x="8195733" y="1744133"/>
                  <a:ext cx="3217334" cy="4399859"/>
                </a:xfrm>
                <a:prstGeom prst="rect">
                  <a:avLst/>
                </a:prstGeom>
                <a:solidFill>
                  <a:srgbClr val="004B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8130815" y="1639652"/>
                  <a:ext cx="3206052" cy="44369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4B8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8" name="Группа 27"/>
              <p:cNvGrpSpPr/>
              <p:nvPr/>
            </p:nvGrpSpPr>
            <p:grpSpPr>
              <a:xfrm>
                <a:off x="2605803" y="1771014"/>
                <a:ext cx="3282252" cy="4504340"/>
                <a:chOff x="8130815" y="1639652"/>
                <a:chExt cx="3282252" cy="4504340"/>
              </a:xfrm>
            </p:grpSpPr>
            <p:sp>
              <p:nvSpPr>
                <p:cNvPr id="29" name="Прямоугольник 28"/>
                <p:cNvSpPr/>
                <p:nvPr/>
              </p:nvSpPr>
              <p:spPr>
                <a:xfrm>
                  <a:off x="8195733" y="1744133"/>
                  <a:ext cx="3217334" cy="4399859"/>
                </a:xfrm>
                <a:prstGeom prst="rect">
                  <a:avLst/>
                </a:prstGeom>
                <a:solidFill>
                  <a:srgbClr val="004B8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8130815" y="1639652"/>
                  <a:ext cx="3206052" cy="44369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4B8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365" y="1820034"/>
              <a:ext cx="3024927" cy="4338881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2195" y="1820033"/>
              <a:ext cx="3126388" cy="433888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105" y="1810791"/>
              <a:ext cx="3059478" cy="4357363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07525912-200-2016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</a:p>
        </p:txBody>
      </p:sp>
    </p:spTree>
    <p:extLst>
      <p:ext uri="{BB962C8B-B14F-4D97-AF65-F5344CB8AC3E}">
        <p14:creationId xmlns:p14="http://schemas.microsoft.com/office/powerpoint/2010/main" val="42916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2"/>
          <p:cNvSpPr txBox="1">
            <a:spLocks/>
          </p:cNvSpPr>
          <p:nvPr/>
        </p:nvSpPr>
        <p:spPr>
          <a:xfrm>
            <a:off x="6593304" y="6254750"/>
            <a:ext cx="4109989" cy="387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22221" y="4882850"/>
            <a:ext cx="2770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443022, г. Самара,</a:t>
            </a:r>
            <a:r>
              <a:rPr lang="en-US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Заводское шоссе, 11</a:t>
            </a:r>
          </a:p>
          <a:p>
            <a:pPr>
              <a:lnSpc>
                <a:spcPts val="1800"/>
              </a:lnSpc>
            </a:pPr>
            <a:r>
              <a:rPr lang="ru-RU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(846) 205-98-98</a:t>
            </a:r>
            <a:endParaRPr lang="en-US" sz="1400" dirty="0">
              <a:solidFill>
                <a:srgbClr val="1E24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www.zvpm.ru</a:t>
            </a:r>
            <a:endParaRPr lang="ru-RU" sz="1400" dirty="0">
              <a:solidFill>
                <a:srgbClr val="1E24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965" y="4882850"/>
            <a:ext cx="656590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Предлагаем Вам рассмотреть возможность взаимовыгодного сотрудничества в рамках решения Ваших задач. </a:t>
            </a:r>
          </a:p>
          <a:p>
            <a:pPr>
              <a:lnSpc>
                <a:spcPts val="2000"/>
              </a:lnSpc>
            </a:pPr>
            <a:r>
              <a:rPr lang="ru-RU" sz="1400" dirty="0">
                <a:solidFill>
                  <a:srgbClr val="1E24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приложим все усилия для достижения совместных наивысших результатов!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031" y="2000723"/>
            <a:ext cx="642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4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58333" y="4559779"/>
            <a:ext cx="2861734" cy="0"/>
          </a:xfrm>
          <a:prstGeom prst="line">
            <a:avLst/>
          </a:prstGeom>
          <a:ln w="28575">
            <a:solidFill>
              <a:srgbClr val="004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983878" y="4559779"/>
            <a:ext cx="736600" cy="0"/>
          </a:xfrm>
          <a:prstGeom prst="line">
            <a:avLst/>
          </a:prstGeom>
          <a:ln w="28575">
            <a:solidFill>
              <a:srgbClr val="004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6" y="0"/>
            <a:ext cx="4073513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5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9796" y="1959176"/>
            <a:ext cx="39566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осевое ограждение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разделения транспортных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потоков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альтернативное решение, которое можно применять на дорогах Российской Федерации,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работы которого аналогичен работе тросового ограждения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возможностью установки на разделительной полосе с двумя сплошными линиями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(габарит ширины не более 0,3 м).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939796" y="0"/>
            <a:ext cx="6942671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ОСЕВОЕ ОГРАЖДЕНИЕ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РАЗДЕЛЕНИЯ ТРАНСПОРТНЫХ ПОТОКОВ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143497" y="1959176"/>
            <a:ext cx="6700211" cy="3684540"/>
            <a:chOff x="1046978" y="1753043"/>
            <a:chExt cx="8051304" cy="4427525"/>
          </a:xfrm>
        </p:grpSpPr>
        <p:sp>
          <p:nvSpPr>
            <p:cNvPr id="21" name="Прямоугольник 20"/>
            <p:cNvSpPr>
              <a:spLocks noChangeAspect="1"/>
            </p:cNvSpPr>
            <p:nvPr/>
          </p:nvSpPr>
          <p:spPr>
            <a:xfrm>
              <a:off x="1276113" y="1903906"/>
              <a:ext cx="7822169" cy="4276662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978" y="1753043"/>
              <a:ext cx="7936850" cy="43097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Прямоугольник 18"/>
          <p:cNvSpPr/>
          <p:nvPr/>
        </p:nvSpPr>
        <p:spPr>
          <a:xfrm>
            <a:off x="5143497" y="1970347"/>
            <a:ext cx="6604964" cy="3575370"/>
          </a:xfrm>
          <a:prstGeom prst="rect">
            <a:avLst/>
          </a:prstGeom>
          <a:noFill/>
          <a:ln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5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60965" y="1931018"/>
            <a:ext cx="103408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6813550" algn="l"/>
              </a:tabLs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данного решения имеет ряд преимуществ: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6813550" algn="l"/>
              </a:tabLs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 ежеквартального обслуживания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соответствии с п 9.5 ОДМ 218.6.018-2016 «</a:t>
            </a:r>
            <a:r>
              <a:rPr lang="ru-RU" sz="1600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правилам применения, устройству и эксплуатации тросовых и комбинированных дорожных ограждений на дорогах общего пользования»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6813550" algn="l"/>
              </a:tabLs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радиусных участках с кривой менее 400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требуется применение дополнительных стоек, как того требует 7.2.2 ОДМ 218.6.018-2016 «</a:t>
            </a:r>
            <a:r>
              <a:rPr lang="ru-RU" sz="1600" cap="all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правилам применения, устройству и эксплуатации тросовых и комбинированных дорожных ограждений на дорогах общего пользования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т.к.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динамического прогиба и рабочей ширины у облегченного разделительного ограждения не изменяется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РАЗДЕЛИТЕЛЬНОЕ ОГРАЖДЕНИЕ: 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40618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50930" y="1895240"/>
            <a:ext cx="639126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данного решения имеет ряд преимуществ: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требует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бетонирования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анкерных устройств (анкерных плит);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 подвергается механизированной чистке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наезде легкового транспортного средства массой 1,5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скоростью 90 км/час –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ширина составляет 0,7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обобщенный показатель инерционной перегрузки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=0,21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значительно ниже требуемых по ГОСТ 33129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наезде легкового автомобиля его не разворачивает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РАЗДЕЛИТЕЛЬНОЕ ОГРАЖДЕНИЕ: ПРЕИМУЩЕСТВА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797802" y="1597851"/>
            <a:ext cx="3552400" cy="4672192"/>
            <a:chOff x="7715284" y="1683138"/>
            <a:chExt cx="3389383" cy="445778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39649" y="4149855"/>
              <a:ext cx="3265017" cy="1991072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49"/>
            <a:stretch/>
          </p:blipFill>
          <p:spPr bwMode="auto">
            <a:xfrm>
              <a:off x="7715284" y="4044961"/>
              <a:ext cx="3294000" cy="19887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0" name="Прямоугольник 19"/>
            <p:cNvSpPr/>
            <p:nvPr/>
          </p:nvSpPr>
          <p:spPr>
            <a:xfrm>
              <a:off x="7839650" y="1760848"/>
              <a:ext cx="3265017" cy="2083653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" t="24430" r="52754" b="14748"/>
            <a:stretch/>
          </p:blipFill>
          <p:spPr bwMode="auto">
            <a:xfrm>
              <a:off x="7715284" y="1683138"/>
              <a:ext cx="3294000" cy="20541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934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60965" y="1927537"/>
            <a:ext cx="59851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данного решения имеет ряд преимуществ: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видимость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темное время суток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значительно лучше за счет применения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световозвращателей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шагом 4 м, которые соответствуют требованиям ГОСТ 32866-2014 и ГОСТ 33151-2014;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начальных и конечных участках на каждой стойке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установлены 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световозвращающие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элементы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дополнительная мера обеспечения безопасности;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 ослепления фарами встречных автомобилей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счет использования в конструктиве барьерного ограждения стандартной секции балки.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РАЗДЕЛИТЕЛЬНОЕ ОГРАЖДЕНИЕ: ПРЕИМУЩЕСТВА</a:t>
            </a: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241456" y="4006114"/>
            <a:ext cx="4310735" cy="2252238"/>
            <a:chOff x="7020612" y="4104899"/>
            <a:chExt cx="3968701" cy="207353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167283" y="4205866"/>
              <a:ext cx="3822030" cy="1972568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612" y="4104899"/>
              <a:ext cx="3837548" cy="19621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7241456" y="4042038"/>
            <a:ext cx="2268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Тросовое ограждение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7241456" y="1666657"/>
            <a:ext cx="4290144" cy="2254258"/>
            <a:chOff x="7750741" y="2066657"/>
            <a:chExt cx="3949745" cy="2075395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912277" y="2172929"/>
              <a:ext cx="3788209" cy="1969123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741" y="2066657"/>
              <a:ext cx="3836354" cy="19677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7215147" y="1682785"/>
            <a:ext cx="4232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разделительное ограждение</a:t>
            </a:r>
          </a:p>
        </p:txBody>
      </p:sp>
    </p:spTree>
    <p:extLst>
      <p:ext uri="{BB962C8B-B14F-4D97-AF65-F5344CB8AC3E}">
        <p14:creationId xmlns:p14="http://schemas.microsoft.com/office/powerpoint/2010/main" val="1778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9040709" y="4698749"/>
            <a:ext cx="1121511" cy="1571294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57463" y="4691135"/>
            <a:ext cx="1121511" cy="1571294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989153" y="1697420"/>
            <a:ext cx="2401582" cy="2893630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РАЗДЕЛИТЕЛЬНОЕ ОГРАЖДЕНИЕ: КОНСТРУКЦИЯ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>
          <a:xfrm>
            <a:off x="960964" y="1811395"/>
            <a:ext cx="6977076" cy="449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внесена в СТО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07525912-100-2016;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прошла успешные испытания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ГОСТ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33129-2014;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требованиям ГОСТ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33128-2014;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сертифицирована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соответствие требований ТР ТС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014/2011;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подана заявка на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ОДМ 218.3.091-2017 разработан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«Завод Продмаш», внесен Управлением научно-технических исследований и информационного обеспечения, Управлением эксплуатации автомобильных дорог Федерального дорожного агентства Министерства транспорта Российской Федерации и принят распоряжением Федерального дорожного агентства РОСАВТОДОР в 2017 году.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ttps://zvpm.ru/upload/iblock/955/14bokovi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1" r="1536" b="536"/>
          <a:stretch/>
        </p:blipFill>
        <p:spPr bwMode="auto">
          <a:xfrm>
            <a:off x="9004802" y="4681594"/>
            <a:ext cx="1105862" cy="15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972296" y="4668376"/>
            <a:ext cx="1145357" cy="154694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7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6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4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7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198918" y="4668376"/>
            <a:ext cx="1145357" cy="15469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7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6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4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7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966209" y="1624661"/>
            <a:ext cx="2361966" cy="28961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7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6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3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6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20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4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7" algn="l" defTabSz="91430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3446" r="5542" b="17118"/>
          <a:stretch/>
        </p:blipFill>
        <p:spPr>
          <a:xfrm>
            <a:off x="9103393" y="1654995"/>
            <a:ext cx="2105072" cy="28355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50" y="4691135"/>
            <a:ext cx="1060873" cy="147625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280660" y="1546994"/>
            <a:ext cx="3342237" cy="4723049"/>
            <a:chOff x="8280660" y="1546994"/>
            <a:chExt cx="3342237" cy="472304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391525" y="1600827"/>
              <a:ext cx="3231372" cy="4669216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/>
            <a:srcRect l="4102" r="4814"/>
            <a:stretch/>
          </p:blipFill>
          <p:spPr>
            <a:xfrm>
              <a:off x="8280660" y="1546994"/>
              <a:ext cx="3208947" cy="4612139"/>
            </a:xfrm>
            <a:prstGeom prst="rect">
              <a:avLst/>
            </a:prstGeom>
            <a:ln w="19050">
              <a:solidFill>
                <a:srgbClr val="00477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073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6323632" y="4082601"/>
            <a:ext cx="3905744" cy="2165511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304575" y="1683127"/>
            <a:ext cx="3905744" cy="2165511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119516" y="4075617"/>
            <a:ext cx="3905744" cy="2165511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119516" y="1684139"/>
            <a:ext cx="3905744" cy="2165511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</a:rPr>
              <a:t> +7 (846) 205 98 98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www.zvpm.ru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301752" y="624811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DIN Pro Light" panose="02000504040000020003" pitchFamily="50" charset="0"/>
              </a:rPr>
              <a:t>13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ОБЛЕГЧЕННОЕ РАЗДЕЛИТЕЛЬНОЕ ОГРАЖДЕНИЕ НА ОБЪЕКТЕ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32" y="1621606"/>
            <a:ext cx="3905743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47" y="1617240"/>
            <a:ext cx="3902463" cy="2173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43" y="4025544"/>
            <a:ext cx="3913632" cy="2174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47" y="4024321"/>
            <a:ext cx="3913632" cy="2169964"/>
          </a:xfrm>
          <a:prstGeom prst="rect">
            <a:avLst/>
          </a:prstGeom>
          <a:ln>
            <a:solidFill>
              <a:srgbClr val="004B88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2051732" y="1612865"/>
            <a:ext cx="3913632" cy="2168741"/>
          </a:xfrm>
          <a:prstGeom prst="rect">
            <a:avLst/>
          </a:prstGeom>
          <a:noFill/>
          <a:ln w="12700"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043843" y="4025544"/>
            <a:ext cx="3913632" cy="2168741"/>
          </a:xfrm>
          <a:prstGeom prst="rect">
            <a:avLst/>
          </a:prstGeom>
          <a:noFill/>
          <a:ln w="12700"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55847" y="4025544"/>
            <a:ext cx="3913632" cy="2168741"/>
          </a:xfrm>
          <a:prstGeom prst="rect">
            <a:avLst/>
          </a:prstGeom>
          <a:noFill/>
          <a:ln w="12700"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244679" y="1621617"/>
            <a:ext cx="3913632" cy="2168741"/>
          </a:xfrm>
          <a:prstGeom prst="rect">
            <a:avLst/>
          </a:prstGeom>
          <a:noFill/>
          <a:ln w="12700"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743575" y="4105133"/>
            <a:ext cx="5445491" cy="1971443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43575" y="1866900"/>
            <a:ext cx="5445491" cy="2035467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27881" y="3997471"/>
            <a:ext cx="5469359" cy="1970247"/>
          </a:xfrm>
          <a:prstGeom prst="rect">
            <a:avLst/>
          </a:prstGeom>
          <a:solidFill>
            <a:schemeClr val="bg1"/>
          </a:solidFill>
          <a:ln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27881" y="1765517"/>
            <a:ext cx="5469359" cy="2030784"/>
          </a:xfrm>
          <a:prstGeom prst="rect">
            <a:avLst/>
          </a:prstGeom>
          <a:solidFill>
            <a:schemeClr val="bg1"/>
          </a:solidFill>
          <a:ln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9797" y="1939168"/>
            <a:ext cx="423227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Ограждение дорожное фронтальное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(демпфер)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устройство, предназначенное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предотвращения тяжелых последствий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наезде транспортного средства на массивные препятствия и сооружения.</a:t>
            </a:r>
          </a:p>
          <a:p>
            <a:pPr>
              <a:spcAft>
                <a:spcPts val="1200"/>
              </a:spcAft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Нами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и испытана линейка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дорожных фронтальных ограждений – трапециевидные и 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параллельные,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рассчитанные на скоростной режим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и 9</a:t>
            </a:r>
            <a:r>
              <a:rPr lang="ru-RU" sz="1600" b="1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км/час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Рисунок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51" y="1759388"/>
            <a:ext cx="3288889" cy="20415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627882" y="2699967"/>
            <a:ext cx="2180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11ФО-У-80-1-Б-Н1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51" y="4003750"/>
            <a:ext cx="3288889" cy="19639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Прямоугольник 27"/>
          <p:cNvSpPr/>
          <p:nvPr/>
        </p:nvSpPr>
        <p:spPr>
          <a:xfrm>
            <a:off x="5627882" y="4797928"/>
            <a:ext cx="2180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4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11ФО-У-80-2-Б-Н1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07525912-200-2016</a:t>
            </a:r>
            <a:endParaRPr lang="ru-RU" sz="24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60966" y="1892857"/>
            <a:ext cx="630661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Дорожное фронтальное ограждение (демпфер) производства </a:t>
            </a:r>
            <a:r>
              <a:rPr lang="ru-RU" sz="1600" dirty="0" err="1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ru-RU" sz="1600" dirty="0" err="1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«Завод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Продмаш» полностью соответствует </a:t>
            </a: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требованиям ГОСТ 33128 и ГОСТ 33129:</a:t>
            </a:r>
            <a:endParaRPr lang="ru-RU" sz="16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испытании ограждения в салон не попали детали ограждения.</a:t>
            </a:r>
            <a:endParaRPr lang="ru-RU" sz="16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средство , вступившее во взаимодействие с ограждением , не опрокинулось как через ограждение , так и в сторону проезжей части , не проникло через ограждение и не вышло после наезда , так в сторону проезжей части , не проникло через ограждение и не вышло после наезда за пределы допустимого коридора в соответствии с ГОСТ 33129 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считается обеспеченной , если обобщенная инерционная перегрузка равна менее 1.</a:t>
            </a:r>
            <a:endParaRPr lang="ru-RU" sz="1600" dirty="0">
              <a:solidFill>
                <a:srgbClr val="44546A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9787095" y="6248112"/>
            <a:ext cx="2178422" cy="43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>
                <a:solidFill>
                  <a:prstClr val="white"/>
                </a:solidFill>
              </a:rPr>
              <a:t> +7 (846) 205 98 98</a:t>
            </a:r>
            <a:br>
              <a:rPr lang="ru-RU" sz="1400" b="1" dirty="0">
                <a:solidFill>
                  <a:prstClr val="white"/>
                </a:solidFill>
              </a:rPr>
            </a:br>
            <a:r>
              <a:rPr lang="en-US" sz="1400" b="1" dirty="0">
                <a:solidFill>
                  <a:prstClr val="white"/>
                </a:solidFill>
              </a:rPr>
              <a:t>www.zvpm.ru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6" y="0"/>
            <a:ext cx="4073513" cy="14067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60965" y="6355811"/>
            <a:ext cx="11004552" cy="502189"/>
            <a:chOff x="960965" y="6355811"/>
            <a:chExt cx="11004552" cy="50218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60965" y="6419648"/>
              <a:ext cx="11004552" cy="438352"/>
              <a:chOff x="960965" y="6419648"/>
              <a:chExt cx="11004552" cy="438352"/>
            </a:xfrm>
          </p:grpSpPr>
          <p:sp>
            <p:nvSpPr>
              <p:cNvPr id="15" name="Подзаголовок 2"/>
              <p:cNvSpPr txBox="1">
                <a:spLocks/>
              </p:cNvSpPr>
              <p:nvPr/>
            </p:nvSpPr>
            <p:spPr>
              <a:xfrm>
                <a:off x="978709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00000"/>
                  </a:lnSpc>
                </a:pPr>
                <a:r>
                  <a:rPr lang="en-US" sz="1400" b="1" dirty="0">
                    <a:solidFill>
                      <a:srgbClr val="004B88"/>
                    </a:solidFill>
                  </a:rPr>
                  <a:t>www.zvpm.ru</a:t>
                </a:r>
                <a:endParaRPr lang="ru-RU" sz="1400" b="1" dirty="0">
                  <a:solidFill>
                    <a:srgbClr val="004B88"/>
                  </a:solidFill>
                </a:endParaRPr>
              </a:p>
            </p:txBody>
          </p:sp>
          <p:sp>
            <p:nvSpPr>
              <p:cNvPr id="16" name="Подзаголовок 2"/>
              <p:cNvSpPr txBox="1">
                <a:spLocks/>
              </p:cNvSpPr>
              <p:nvPr/>
            </p:nvSpPr>
            <p:spPr>
              <a:xfrm>
                <a:off x="960965" y="6419648"/>
                <a:ext cx="2178422" cy="438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ru-RU" sz="1400" b="1" dirty="0">
                    <a:solidFill>
                      <a:srgbClr val="004B88"/>
                    </a:solidFill>
                  </a:rPr>
                  <a:t> +7 (846) 205 98 98</a:t>
                </a: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095270" y="6355811"/>
              <a:ext cx="10758063" cy="21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7916796" y="1974941"/>
            <a:ext cx="3466707" cy="2239563"/>
          </a:xfrm>
          <a:prstGeom prst="rect">
            <a:avLst/>
          </a:prstGeom>
          <a:solidFill>
            <a:srgbClr val="004B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629370" y="1892857"/>
            <a:ext cx="3927217" cy="2326718"/>
            <a:chOff x="5564432" y="1798811"/>
            <a:chExt cx="6110176" cy="348623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740533" y="1970347"/>
              <a:ext cx="5934075" cy="3314700"/>
            </a:xfrm>
            <a:prstGeom prst="rect">
              <a:avLst/>
            </a:prstGeom>
            <a:solidFill>
              <a:srgbClr val="004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2" name="Рисунок 2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432" y="1798811"/>
              <a:ext cx="5934075" cy="331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Прямоугольник 22"/>
          <p:cNvSpPr/>
          <p:nvPr/>
        </p:nvSpPr>
        <p:spPr>
          <a:xfrm>
            <a:off x="939796" y="0"/>
            <a:ext cx="6502400" cy="140676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07525912-200-2016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Ограждения дорожные фронтальные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35957" y="1892857"/>
            <a:ext cx="3807444" cy="2212234"/>
          </a:xfrm>
          <a:prstGeom prst="rect">
            <a:avLst/>
          </a:prstGeom>
          <a:noFill/>
          <a:ln>
            <a:solidFill>
              <a:srgbClr val="004B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4885</TotalTime>
  <Words>723</Words>
  <Application>Microsoft Office PowerPoint</Application>
  <PresentationFormat>Произвольный</PresentationFormat>
  <Paragraphs>111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Тема Office</vt:lpstr>
      <vt:lpstr>7_Тема Office</vt:lpstr>
      <vt:lpstr>8_Тема Office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Чернева Елена Александровна</dc:creator>
  <cp:lastModifiedBy>KOM</cp:lastModifiedBy>
  <cp:revision>417</cp:revision>
  <cp:lastPrinted>2016-09-27T10:31:05Z</cp:lastPrinted>
  <dcterms:created xsi:type="dcterms:W3CDTF">2015-02-19T11:58:54Z</dcterms:created>
  <dcterms:modified xsi:type="dcterms:W3CDTF">2017-06-14T21:47:47Z</dcterms:modified>
</cp:coreProperties>
</file>