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4" r:id="rId2"/>
    <p:sldId id="395" r:id="rId3"/>
    <p:sldId id="451" r:id="rId4"/>
    <p:sldId id="445" r:id="rId5"/>
    <p:sldId id="450" r:id="rId6"/>
    <p:sldId id="455" r:id="rId7"/>
    <p:sldId id="458" r:id="rId8"/>
    <p:sldId id="441" r:id="rId9"/>
    <p:sldId id="442" r:id="rId10"/>
    <p:sldId id="448" r:id="rId11"/>
    <p:sldId id="426" r:id="rId12"/>
    <p:sldId id="446" r:id="rId13"/>
    <p:sldId id="447" r:id="rId14"/>
    <p:sldId id="439" r:id="rId15"/>
    <p:sldId id="438" r:id="rId16"/>
    <p:sldId id="436" r:id="rId17"/>
    <p:sldId id="454" r:id="rId18"/>
    <p:sldId id="459" r:id="rId19"/>
    <p:sldId id="364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BE8C08-D75E-4E3F-91A1-11F949071CD9}">
          <p14:sldIdLst>
            <p14:sldId id="274"/>
            <p14:sldId id="395"/>
            <p14:sldId id="451"/>
            <p14:sldId id="445"/>
            <p14:sldId id="450"/>
            <p14:sldId id="455"/>
            <p14:sldId id="458"/>
            <p14:sldId id="441"/>
            <p14:sldId id="442"/>
            <p14:sldId id="448"/>
            <p14:sldId id="426"/>
            <p14:sldId id="446"/>
            <p14:sldId id="447"/>
            <p14:sldId id="439"/>
            <p14:sldId id="438"/>
            <p14:sldId id="436"/>
            <p14:sldId id="454"/>
            <p14:sldId id="459"/>
            <p14:sldId id="3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55BA52"/>
    <a:srgbClr val="00913E"/>
    <a:srgbClr val="00923F"/>
    <a:srgbClr val="EB8921"/>
    <a:srgbClr val="E1561C"/>
    <a:srgbClr val="4C4544"/>
    <a:srgbClr val="837E7E"/>
    <a:srgbClr val="F3A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3961" autoAdjust="0"/>
  </p:normalViewPr>
  <p:slideViewPr>
    <p:cSldViewPr snapToGrid="0">
      <p:cViewPr varScale="1">
        <p:scale>
          <a:sx n="109" d="100"/>
          <a:sy n="109" d="100"/>
        </p:scale>
        <p:origin x="-9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9ED0D0-41FF-4519-84EF-F4BD563A1D6F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B70CC1B-B5EE-4436-BF07-ED07DB0B16D3}">
      <dgm:prSet phldrT="[Текст]"/>
      <dgm:spPr/>
      <dgm:t>
        <a:bodyPr/>
        <a:lstStyle/>
        <a:p>
          <a:r>
            <a:rPr lang="ru-RU" dirty="0" smtClean="0"/>
            <a:t>Ресурсосбережение, сокращение объема образования отходов при строительстве и эксплуатации автомобильных дорог</a:t>
          </a:r>
          <a:endParaRPr lang="ru-RU" dirty="0"/>
        </a:p>
      </dgm:t>
    </dgm:pt>
    <dgm:pt modelId="{8443AC3F-1418-406C-85C1-D2DD660744D6}" type="parTrans" cxnId="{86C92F68-BEBD-4EEA-AF8B-EFA8F5401609}">
      <dgm:prSet/>
      <dgm:spPr/>
      <dgm:t>
        <a:bodyPr/>
        <a:lstStyle/>
        <a:p>
          <a:endParaRPr lang="ru-RU"/>
        </a:p>
      </dgm:t>
    </dgm:pt>
    <dgm:pt modelId="{373DD3AC-EBF4-4B3A-9C87-F2DFFE7DEE7C}" type="sibTrans" cxnId="{86C92F68-BEBD-4EEA-AF8B-EFA8F5401609}">
      <dgm:prSet/>
      <dgm:spPr/>
      <dgm:t>
        <a:bodyPr/>
        <a:lstStyle/>
        <a:p>
          <a:endParaRPr lang="ru-RU"/>
        </a:p>
      </dgm:t>
    </dgm:pt>
    <dgm:pt modelId="{05C16439-152F-4A19-97FB-A825BAD49650}">
      <dgm:prSet phldrT="[Текст]"/>
      <dgm:spPr/>
      <dgm:t>
        <a:bodyPr/>
        <a:lstStyle/>
        <a:p>
          <a:r>
            <a:rPr lang="ru-RU" dirty="0" smtClean="0"/>
            <a:t>Внедрение систем сбора и анализа информации о загрязнении окружающей среды</a:t>
          </a:r>
        </a:p>
      </dgm:t>
    </dgm:pt>
    <dgm:pt modelId="{410CB7F1-3EF4-484F-86D5-D60BBD326352}" type="parTrans" cxnId="{663E1776-EBBF-493F-A803-E71301A0E1F5}">
      <dgm:prSet/>
      <dgm:spPr/>
      <dgm:t>
        <a:bodyPr/>
        <a:lstStyle/>
        <a:p>
          <a:endParaRPr lang="ru-RU"/>
        </a:p>
      </dgm:t>
    </dgm:pt>
    <dgm:pt modelId="{E1F7547A-454A-4DBC-AD25-71D735CE0253}" type="sibTrans" cxnId="{663E1776-EBBF-493F-A803-E71301A0E1F5}">
      <dgm:prSet/>
      <dgm:spPr/>
      <dgm:t>
        <a:bodyPr/>
        <a:lstStyle/>
        <a:p>
          <a:endParaRPr lang="ru-RU"/>
        </a:p>
      </dgm:t>
    </dgm:pt>
    <dgm:pt modelId="{3B6C44F2-648E-4749-B73A-2FE9B84034C2}">
      <dgm:prSet phldrT="[Текст]"/>
      <dgm:spPr/>
      <dgm:t>
        <a:bodyPr/>
        <a:lstStyle/>
        <a:p>
          <a:r>
            <a:rPr lang="ru-RU" dirty="0" smtClean="0"/>
            <a:t>Снижение  акустического воздействия при строительстве и эксплуатации автомобильных дорог</a:t>
          </a:r>
          <a:endParaRPr lang="ru-RU" dirty="0"/>
        </a:p>
      </dgm:t>
    </dgm:pt>
    <dgm:pt modelId="{ED6A3CB6-B1D5-417A-8898-0971C87B6C80}" type="parTrans" cxnId="{99B3B7F1-77A6-44B3-862D-1A7DE6E3E8C3}">
      <dgm:prSet/>
      <dgm:spPr/>
      <dgm:t>
        <a:bodyPr/>
        <a:lstStyle/>
        <a:p>
          <a:endParaRPr lang="ru-RU"/>
        </a:p>
      </dgm:t>
    </dgm:pt>
    <dgm:pt modelId="{5F09807B-2792-4035-817F-7426106234E4}" type="sibTrans" cxnId="{99B3B7F1-77A6-44B3-862D-1A7DE6E3E8C3}">
      <dgm:prSet/>
      <dgm:spPr/>
      <dgm:t>
        <a:bodyPr/>
        <a:lstStyle/>
        <a:p>
          <a:endParaRPr lang="ru-RU"/>
        </a:p>
      </dgm:t>
    </dgm:pt>
    <dgm:pt modelId="{C8326F05-EA55-4091-8B58-4230CA4ADE9E}">
      <dgm:prSet phldrT="[Текст]"/>
      <dgm:spPr/>
      <dgm:t>
        <a:bodyPr/>
        <a:lstStyle/>
        <a:p>
          <a:r>
            <a:rPr lang="ru-RU" dirty="0" smtClean="0"/>
            <a:t>Энергосбережение при строительстве и эксплуатации автомобильных дорог</a:t>
          </a:r>
          <a:endParaRPr lang="ru-RU" dirty="0"/>
        </a:p>
      </dgm:t>
    </dgm:pt>
    <dgm:pt modelId="{3A3B31F5-5172-4C78-97AF-68782FA279FF}" type="parTrans" cxnId="{5A89FEAC-B039-4313-A3F5-10377A909BE0}">
      <dgm:prSet/>
      <dgm:spPr/>
      <dgm:t>
        <a:bodyPr/>
        <a:lstStyle/>
        <a:p>
          <a:endParaRPr lang="ru-RU"/>
        </a:p>
      </dgm:t>
    </dgm:pt>
    <dgm:pt modelId="{8FA826B7-B598-46AC-9F62-C442CE12FEE6}" type="sibTrans" cxnId="{5A89FEAC-B039-4313-A3F5-10377A909BE0}">
      <dgm:prSet/>
      <dgm:spPr/>
      <dgm:t>
        <a:bodyPr/>
        <a:lstStyle/>
        <a:p>
          <a:endParaRPr lang="ru-RU"/>
        </a:p>
      </dgm:t>
    </dgm:pt>
    <dgm:pt modelId="{21956925-2DEA-4FC7-B229-0AF359A75E11}">
      <dgm:prSet phldrT="[Текст]"/>
      <dgm:spPr/>
      <dgm:t>
        <a:bodyPr/>
        <a:lstStyle/>
        <a:p>
          <a:r>
            <a:rPr lang="ru-RU" dirty="0" smtClean="0"/>
            <a:t>Снижение и предотвращение выбросов загрязняющих веществ в атмосферный воздух</a:t>
          </a:r>
          <a:r>
            <a:rPr lang="ru-RU" smtClean="0"/>
            <a:t>, сброса </a:t>
          </a:r>
          <a:r>
            <a:rPr lang="ru-RU" dirty="0" smtClean="0"/>
            <a:t>в водные объекты</a:t>
          </a:r>
          <a:endParaRPr lang="ru-RU" dirty="0"/>
        </a:p>
      </dgm:t>
    </dgm:pt>
    <dgm:pt modelId="{284B4EA0-7B6C-4069-A5F2-41EF2AD5A365}" type="parTrans" cxnId="{160B72D9-63A9-4ED7-87E8-75BB528BECD1}">
      <dgm:prSet/>
      <dgm:spPr/>
      <dgm:t>
        <a:bodyPr/>
        <a:lstStyle/>
        <a:p>
          <a:endParaRPr lang="ru-RU"/>
        </a:p>
      </dgm:t>
    </dgm:pt>
    <dgm:pt modelId="{40550C7C-4AEC-4137-B643-F523334FB128}" type="sibTrans" cxnId="{160B72D9-63A9-4ED7-87E8-75BB528BECD1}">
      <dgm:prSet/>
      <dgm:spPr/>
      <dgm:t>
        <a:bodyPr/>
        <a:lstStyle/>
        <a:p>
          <a:endParaRPr lang="ru-RU"/>
        </a:p>
      </dgm:t>
    </dgm:pt>
    <dgm:pt modelId="{84A21383-3316-4BB6-B3A3-2D88047AB2F5}">
      <dgm:prSet phldrT="[Текст]"/>
      <dgm:spPr/>
      <dgm:t>
        <a:bodyPr/>
        <a:lstStyle/>
        <a:p>
          <a:r>
            <a:rPr lang="ru-RU" dirty="0" smtClean="0"/>
            <a:t>Строительство экодуков</a:t>
          </a:r>
          <a:endParaRPr lang="ru-RU" dirty="0"/>
        </a:p>
      </dgm:t>
    </dgm:pt>
    <dgm:pt modelId="{8663A6F9-46A8-4795-AE9F-DE40448D8544}" type="parTrans" cxnId="{3370794A-9A33-436C-9C97-FDCF422780AC}">
      <dgm:prSet/>
      <dgm:spPr/>
      <dgm:t>
        <a:bodyPr/>
        <a:lstStyle/>
        <a:p>
          <a:endParaRPr lang="ru-RU"/>
        </a:p>
      </dgm:t>
    </dgm:pt>
    <dgm:pt modelId="{0491FE48-C42B-4A17-8549-9E2827C5D8F1}" type="sibTrans" cxnId="{3370794A-9A33-436C-9C97-FDCF422780AC}">
      <dgm:prSet/>
      <dgm:spPr/>
      <dgm:t>
        <a:bodyPr/>
        <a:lstStyle/>
        <a:p>
          <a:endParaRPr lang="ru-RU"/>
        </a:p>
      </dgm:t>
    </dgm:pt>
    <dgm:pt modelId="{F429FD3D-D676-4A41-8090-65CA56CF494A}">
      <dgm:prSet phldrT="[Текст]"/>
      <dgm:spPr/>
      <dgm:t>
        <a:bodyPr/>
        <a:lstStyle/>
        <a:p>
          <a:r>
            <a:rPr lang="ru-RU" dirty="0" smtClean="0"/>
            <a:t>Применение конструкций с повышенными сроками службы и экологическими характеристиками, в </a:t>
          </a:r>
          <a:r>
            <a:rPr lang="ru-RU" dirty="0" err="1" smtClean="0"/>
            <a:t>т.ч</a:t>
          </a:r>
          <a:r>
            <a:rPr lang="ru-RU" dirty="0" smtClean="0"/>
            <a:t>. композитных материалов </a:t>
          </a:r>
          <a:endParaRPr lang="ru-RU" dirty="0"/>
        </a:p>
      </dgm:t>
    </dgm:pt>
    <dgm:pt modelId="{EA5F9170-22C7-4EF3-90BB-F8B47CAB3989}" type="parTrans" cxnId="{EB90EAF8-F944-4B4E-80B6-7BAA4EB50E8A}">
      <dgm:prSet/>
      <dgm:spPr/>
      <dgm:t>
        <a:bodyPr/>
        <a:lstStyle/>
        <a:p>
          <a:endParaRPr lang="ru-RU"/>
        </a:p>
      </dgm:t>
    </dgm:pt>
    <dgm:pt modelId="{5D009118-207A-4DB4-978B-259F85B16D51}" type="sibTrans" cxnId="{EB90EAF8-F944-4B4E-80B6-7BAA4EB50E8A}">
      <dgm:prSet/>
      <dgm:spPr/>
      <dgm:t>
        <a:bodyPr/>
        <a:lstStyle/>
        <a:p>
          <a:endParaRPr lang="ru-RU"/>
        </a:p>
      </dgm:t>
    </dgm:pt>
    <dgm:pt modelId="{E43851E0-3D29-4F8B-B8FA-2EEEC10B7F9E}">
      <dgm:prSet phldrT="[Текст]"/>
      <dgm:spPr/>
      <dgm:t>
        <a:bodyPr/>
        <a:lstStyle/>
        <a:p>
          <a:endParaRPr lang="ru-RU"/>
        </a:p>
      </dgm:t>
    </dgm:pt>
    <dgm:pt modelId="{C19EF094-A550-4C6B-81E9-E00426F1C997}" type="parTrans" cxnId="{F9A374B8-BA2B-43DB-814E-940CC7B4CF88}">
      <dgm:prSet/>
      <dgm:spPr/>
      <dgm:t>
        <a:bodyPr/>
        <a:lstStyle/>
        <a:p>
          <a:endParaRPr lang="ru-RU"/>
        </a:p>
      </dgm:t>
    </dgm:pt>
    <dgm:pt modelId="{1769AE97-EAA0-4F8E-95AD-EF74C3049713}" type="sibTrans" cxnId="{F9A374B8-BA2B-43DB-814E-940CC7B4CF88}">
      <dgm:prSet/>
      <dgm:spPr/>
      <dgm:t>
        <a:bodyPr/>
        <a:lstStyle/>
        <a:p>
          <a:endParaRPr lang="ru-RU"/>
        </a:p>
      </dgm:t>
    </dgm:pt>
    <dgm:pt modelId="{9A2A69A9-8A74-44D5-988E-4BC04E08554C}" type="pres">
      <dgm:prSet presAssocID="{AE9ED0D0-41FF-4519-84EF-F4BD563A1D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605B0D4-1572-4E42-ACA5-AAE366D091CD}" type="pres">
      <dgm:prSet presAssocID="{AE9ED0D0-41FF-4519-84EF-F4BD563A1D6F}" presName="Name1" presStyleCnt="0"/>
      <dgm:spPr/>
      <dgm:t>
        <a:bodyPr/>
        <a:lstStyle/>
        <a:p>
          <a:endParaRPr lang="ru-RU"/>
        </a:p>
      </dgm:t>
    </dgm:pt>
    <dgm:pt modelId="{0366399D-83F0-45F3-BA5D-D57A75227747}" type="pres">
      <dgm:prSet presAssocID="{AE9ED0D0-41FF-4519-84EF-F4BD563A1D6F}" presName="cycle" presStyleCnt="0"/>
      <dgm:spPr/>
      <dgm:t>
        <a:bodyPr/>
        <a:lstStyle/>
        <a:p>
          <a:endParaRPr lang="ru-RU"/>
        </a:p>
      </dgm:t>
    </dgm:pt>
    <dgm:pt modelId="{356C6277-428C-4E09-81BF-33008727B9E4}" type="pres">
      <dgm:prSet presAssocID="{AE9ED0D0-41FF-4519-84EF-F4BD563A1D6F}" presName="srcNode" presStyleLbl="node1" presStyleIdx="0" presStyleCnt="7"/>
      <dgm:spPr/>
      <dgm:t>
        <a:bodyPr/>
        <a:lstStyle/>
        <a:p>
          <a:endParaRPr lang="ru-RU"/>
        </a:p>
      </dgm:t>
    </dgm:pt>
    <dgm:pt modelId="{44FC570E-2BFE-4DA4-9048-616DE6BC7CF1}" type="pres">
      <dgm:prSet presAssocID="{AE9ED0D0-41FF-4519-84EF-F4BD563A1D6F}" presName="conn" presStyleLbl="parChTrans1D2" presStyleIdx="0" presStyleCnt="1"/>
      <dgm:spPr/>
      <dgm:t>
        <a:bodyPr/>
        <a:lstStyle/>
        <a:p>
          <a:endParaRPr lang="ru-RU"/>
        </a:p>
      </dgm:t>
    </dgm:pt>
    <dgm:pt modelId="{42A2CC93-288D-4C77-B020-DFA9987F0AA6}" type="pres">
      <dgm:prSet presAssocID="{AE9ED0D0-41FF-4519-84EF-F4BD563A1D6F}" presName="extraNode" presStyleLbl="node1" presStyleIdx="0" presStyleCnt="7"/>
      <dgm:spPr/>
      <dgm:t>
        <a:bodyPr/>
        <a:lstStyle/>
        <a:p>
          <a:endParaRPr lang="ru-RU"/>
        </a:p>
      </dgm:t>
    </dgm:pt>
    <dgm:pt modelId="{D4511CA1-E6B3-4863-A0C0-14792E030934}" type="pres">
      <dgm:prSet presAssocID="{AE9ED0D0-41FF-4519-84EF-F4BD563A1D6F}" presName="dstNode" presStyleLbl="node1" presStyleIdx="0" presStyleCnt="7"/>
      <dgm:spPr/>
      <dgm:t>
        <a:bodyPr/>
        <a:lstStyle/>
        <a:p>
          <a:endParaRPr lang="ru-RU"/>
        </a:p>
      </dgm:t>
    </dgm:pt>
    <dgm:pt modelId="{60831C0B-7BF4-4364-9101-F93489F8DCAB}" type="pres">
      <dgm:prSet presAssocID="{EB70CC1B-B5EE-4436-BF07-ED07DB0B16D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0911D-A7AE-4E54-ABCD-104F04B68F4A}" type="pres">
      <dgm:prSet presAssocID="{EB70CC1B-B5EE-4436-BF07-ED07DB0B16D3}" presName="accent_1" presStyleCnt="0"/>
      <dgm:spPr/>
      <dgm:t>
        <a:bodyPr/>
        <a:lstStyle/>
        <a:p>
          <a:endParaRPr lang="ru-RU"/>
        </a:p>
      </dgm:t>
    </dgm:pt>
    <dgm:pt modelId="{2E269363-C7DC-4633-B970-A0E4E0DD57E6}" type="pres">
      <dgm:prSet presAssocID="{EB70CC1B-B5EE-4436-BF07-ED07DB0B16D3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2DE69A82-E7AB-4AB1-AF3C-B1CA60B872A5}" type="pres">
      <dgm:prSet presAssocID="{C8326F05-EA55-4091-8B58-4230CA4ADE9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D6A3A-B69A-416B-90D6-21989729C167}" type="pres">
      <dgm:prSet presAssocID="{C8326F05-EA55-4091-8B58-4230CA4ADE9E}" presName="accent_2" presStyleCnt="0"/>
      <dgm:spPr/>
      <dgm:t>
        <a:bodyPr/>
        <a:lstStyle/>
        <a:p>
          <a:endParaRPr lang="ru-RU"/>
        </a:p>
      </dgm:t>
    </dgm:pt>
    <dgm:pt modelId="{42869397-0EB8-414F-B3E0-8B63633CBE8E}" type="pres">
      <dgm:prSet presAssocID="{C8326F05-EA55-4091-8B58-4230CA4ADE9E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02B17328-B243-4EE9-BAE1-323AFF719EDD}" type="pres">
      <dgm:prSet presAssocID="{21956925-2DEA-4FC7-B229-0AF359A75E1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E6A2E-BDF2-4E8D-8601-D1E39718BDBE}" type="pres">
      <dgm:prSet presAssocID="{21956925-2DEA-4FC7-B229-0AF359A75E11}" presName="accent_3" presStyleCnt="0"/>
      <dgm:spPr/>
      <dgm:t>
        <a:bodyPr/>
        <a:lstStyle/>
        <a:p>
          <a:endParaRPr lang="ru-RU"/>
        </a:p>
      </dgm:t>
    </dgm:pt>
    <dgm:pt modelId="{DCB60B91-7BEF-4D10-81EC-749599358306}" type="pres">
      <dgm:prSet presAssocID="{21956925-2DEA-4FC7-B229-0AF359A75E11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62352A5-F74E-49C3-844D-7BB4E4A2E168}" type="pres">
      <dgm:prSet presAssocID="{84A21383-3316-4BB6-B3A3-2D88047AB2F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7544B-4360-4085-B7E3-50C91F59591E}" type="pres">
      <dgm:prSet presAssocID="{84A21383-3316-4BB6-B3A3-2D88047AB2F5}" presName="accent_4" presStyleCnt="0"/>
      <dgm:spPr/>
      <dgm:t>
        <a:bodyPr/>
        <a:lstStyle/>
        <a:p>
          <a:endParaRPr lang="ru-RU"/>
        </a:p>
      </dgm:t>
    </dgm:pt>
    <dgm:pt modelId="{9FC517CE-CCCC-45C6-9777-1CCEA55ED0E6}" type="pres">
      <dgm:prSet presAssocID="{84A21383-3316-4BB6-B3A3-2D88047AB2F5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E4437209-9011-4682-AF19-560A9862970F}" type="pres">
      <dgm:prSet presAssocID="{F429FD3D-D676-4A41-8090-65CA56CF494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30F73-2688-4B81-B799-0F11F9881C91}" type="pres">
      <dgm:prSet presAssocID="{F429FD3D-D676-4A41-8090-65CA56CF494A}" presName="accent_5" presStyleCnt="0"/>
      <dgm:spPr/>
      <dgm:t>
        <a:bodyPr/>
        <a:lstStyle/>
        <a:p>
          <a:endParaRPr lang="ru-RU"/>
        </a:p>
      </dgm:t>
    </dgm:pt>
    <dgm:pt modelId="{EE52AC8E-8833-491B-BAC1-DF6F98080AB2}" type="pres">
      <dgm:prSet presAssocID="{F429FD3D-D676-4A41-8090-65CA56CF494A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0CCFB53A-B4A2-4A0D-A3EA-97F3E5F92AEC}" type="pres">
      <dgm:prSet presAssocID="{05C16439-152F-4A19-97FB-A825BAD4965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825B3-B322-448A-8C1D-42D85EC9544E}" type="pres">
      <dgm:prSet presAssocID="{05C16439-152F-4A19-97FB-A825BAD49650}" presName="accent_6" presStyleCnt="0"/>
      <dgm:spPr/>
      <dgm:t>
        <a:bodyPr/>
        <a:lstStyle/>
        <a:p>
          <a:endParaRPr lang="ru-RU"/>
        </a:p>
      </dgm:t>
    </dgm:pt>
    <dgm:pt modelId="{913A3452-EDF3-459A-9E1C-361F465DEB8C}" type="pres">
      <dgm:prSet presAssocID="{05C16439-152F-4A19-97FB-A825BAD49650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02D9B9EB-B5A4-45D6-B52D-018326527399}" type="pres">
      <dgm:prSet presAssocID="{3B6C44F2-648E-4749-B73A-2FE9B84034C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1AE75-7249-42E3-9844-E0B72834FE2E}" type="pres">
      <dgm:prSet presAssocID="{3B6C44F2-648E-4749-B73A-2FE9B84034C2}" presName="accent_7" presStyleCnt="0"/>
      <dgm:spPr/>
      <dgm:t>
        <a:bodyPr/>
        <a:lstStyle/>
        <a:p>
          <a:endParaRPr lang="ru-RU"/>
        </a:p>
      </dgm:t>
    </dgm:pt>
    <dgm:pt modelId="{2B934D4D-C0FF-43E3-BF93-932A4CDFCFF6}" type="pres">
      <dgm:prSet presAssocID="{3B6C44F2-648E-4749-B73A-2FE9B84034C2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FFC0188-6D10-433A-BAE1-168F3F4DBD48}" type="presOf" srcId="{84A21383-3316-4BB6-B3A3-2D88047AB2F5}" destId="{662352A5-F74E-49C3-844D-7BB4E4A2E168}" srcOrd="0" destOrd="0" presId="urn:microsoft.com/office/officeart/2008/layout/VerticalCurvedList"/>
    <dgm:cxn modelId="{F9A374B8-BA2B-43DB-814E-940CC7B4CF88}" srcId="{AE9ED0D0-41FF-4519-84EF-F4BD563A1D6F}" destId="{E43851E0-3D29-4F8B-B8FA-2EEEC10B7F9E}" srcOrd="7" destOrd="0" parTransId="{C19EF094-A550-4C6B-81E9-E00426F1C997}" sibTransId="{1769AE97-EAA0-4F8E-95AD-EF74C3049713}"/>
    <dgm:cxn modelId="{F63989CB-9691-4C84-AB33-063EFA83BF47}" type="presOf" srcId="{21956925-2DEA-4FC7-B229-0AF359A75E11}" destId="{02B17328-B243-4EE9-BAE1-323AFF719EDD}" srcOrd="0" destOrd="0" presId="urn:microsoft.com/office/officeart/2008/layout/VerticalCurvedList"/>
    <dgm:cxn modelId="{EB90EAF8-F944-4B4E-80B6-7BAA4EB50E8A}" srcId="{AE9ED0D0-41FF-4519-84EF-F4BD563A1D6F}" destId="{F429FD3D-D676-4A41-8090-65CA56CF494A}" srcOrd="4" destOrd="0" parTransId="{EA5F9170-22C7-4EF3-90BB-F8B47CAB3989}" sibTransId="{5D009118-207A-4DB4-978B-259F85B16D51}"/>
    <dgm:cxn modelId="{03D9A8D6-BC98-46AF-BF6F-F323E9B60745}" type="presOf" srcId="{C8326F05-EA55-4091-8B58-4230CA4ADE9E}" destId="{2DE69A82-E7AB-4AB1-AF3C-B1CA60B872A5}" srcOrd="0" destOrd="0" presId="urn:microsoft.com/office/officeart/2008/layout/VerticalCurvedList"/>
    <dgm:cxn modelId="{26B9FD1B-790E-42B1-A120-1A2E8D801DD0}" type="presOf" srcId="{EB70CC1B-B5EE-4436-BF07-ED07DB0B16D3}" destId="{60831C0B-7BF4-4364-9101-F93489F8DCAB}" srcOrd="0" destOrd="0" presId="urn:microsoft.com/office/officeart/2008/layout/VerticalCurvedList"/>
    <dgm:cxn modelId="{F993949E-2BBB-40B1-B988-B870F6270221}" type="presOf" srcId="{05C16439-152F-4A19-97FB-A825BAD49650}" destId="{0CCFB53A-B4A2-4A0D-A3EA-97F3E5F92AEC}" srcOrd="0" destOrd="0" presId="urn:microsoft.com/office/officeart/2008/layout/VerticalCurvedList"/>
    <dgm:cxn modelId="{2C6A521F-EB56-4EAF-914B-4A830A7109D6}" type="presOf" srcId="{3B6C44F2-648E-4749-B73A-2FE9B84034C2}" destId="{02D9B9EB-B5A4-45D6-B52D-018326527399}" srcOrd="0" destOrd="0" presId="urn:microsoft.com/office/officeart/2008/layout/VerticalCurvedList"/>
    <dgm:cxn modelId="{663E1776-EBBF-493F-A803-E71301A0E1F5}" srcId="{AE9ED0D0-41FF-4519-84EF-F4BD563A1D6F}" destId="{05C16439-152F-4A19-97FB-A825BAD49650}" srcOrd="5" destOrd="0" parTransId="{410CB7F1-3EF4-484F-86D5-D60BBD326352}" sibTransId="{E1F7547A-454A-4DBC-AD25-71D735CE0253}"/>
    <dgm:cxn modelId="{160B72D9-63A9-4ED7-87E8-75BB528BECD1}" srcId="{AE9ED0D0-41FF-4519-84EF-F4BD563A1D6F}" destId="{21956925-2DEA-4FC7-B229-0AF359A75E11}" srcOrd="2" destOrd="0" parTransId="{284B4EA0-7B6C-4069-A5F2-41EF2AD5A365}" sibTransId="{40550C7C-4AEC-4137-B643-F523334FB128}"/>
    <dgm:cxn modelId="{5A89FEAC-B039-4313-A3F5-10377A909BE0}" srcId="{AE9ED0D0-41FF-4519-84EF-F4BD563A1D6F}" destId="{C8326F05-EA55-4091-8B58-4230CA4ADE9E}" srcOrd="1" destOrd="0" parTransId="{3A3B31F5-5172-4C78-97AF-68782FA279FF}" sibTransId="{8FA826B7-B598-46AC-9F62-C442CE12FEE6}"/>
    <dgm:cxn modelId="{E17E1D3E-5761-4F5A-A699-D951F3C59CDE}" type="presOf" srcId="{AE9ED0D0-41FF-4519-84EF-F4BD563A1D6F}" destId="{9A2A69A9-8A74-44D5-988E-4BC04E08554C}" srcOrd="0" destOrd="0" presId="urn:microsoft.com/office/officeart/2008/layout/VerticalCurvedList"/>
    <dgm:cxn modelId="{3370794A-9A33-436C-9C97-FDCF422780AC}" srcId="{AE9ED0D0-41FF-4519-84EF-F4BD563A1D6F}" destId="{84A21383-3316-4BB6-B3A3-2D88047AB2F5}" srcOrd="3" destOrd="0" parTransId="{8663A6F9-46A8-4795-AE9F-DE40448D8544}" sibTransId="{0491FE48-C42B-4A17-8549-9E2827C5D8F1}"/>
    <dgm:cxn modelId="{39E76A58-CA08-44EA-B451-024D55801623}" type="presOf" srcId="{373DD3AC-EBF4-4B3A-9C87-F2DFFE7DEE7C}" destId="{44FC570E-2BFE-4DA4-9048-616DE6BC7CF1}" srcOrd="0" destOrd="0" presId="urn:microsoft.com/office/officeart/2008/layout/VerticalCurvedList"/>
    <dgm:cxn modelId="{99B3B7F1-77A6-44B3-862D-1A7DE6E3E8C3}" srcId="{AE9ED0D0-41FF-4519-84EF-F4BD563A1D6F}" destId="{3B6C44F2-648E-4749-B73A-2FE9B84034C2}" srcOrd="6" destOrd="0" parTransId="{ED6A3CB6-B1D5-417A-8898-0971C87B6C80}" sibTransId="{5F09807B-2792-4035-817F-7426106234E4}"/>
    <dgm:cxn modelId="{86C92F68-BEBD-4EEA-AF8B-EFA8F5401609}" srcId="{AE9ED0D0-41FF-4519-84EF-F4BD563A1D6F}" destId="{EB70CC1B-B5EE-4436-BF07-ED07DB0B16D3}" srcOrd="0" destOrd="0" parTransId="{8443AC3F-1418-406C-85C1-D2DD660744D6}" sibTransId="{373DD3AC-EBF4-4B3A-9C87-F2DFFE7DEE7C}"/>
    <dgm:cxn modelId="{95C37627-09F3-4ABA-A13F-B907ECB1A55F}" type="presOf" srcId="{F429FD3D-D676-4A41-8090-65CA56CF494A}" destId="{E4437209-9011-4682-AF19-560A9862970F}" srcOrd="0" destOrd="0" presId="urn:microsoft.com/office/officeart/2008/layout/VerticalCurvedList"/>
    <dgm:cxn modelId="{3ECBE59E-9F65-4DBD-8C25-9C58B8E19DD1}" type="presParOf" srcId="{9A2A69A9-8A74-44D5-988E-4BC04E08554C}" destId="{6605B0D4-1572-4E42-ACA5-AAE366D091CD}" srcOrd="0" destOrd="0" presId="urn:microsoft.com/office/officeart/2008/layout/VerticalCurvedList"/>
    <dgm:cxn modelId="{CB4BA9A7-AE27-476B-A4EF-29DDAF87D8FA}" type="presParOf" srcId="{6605B0D4-1572-4E42-ACA5-AAE366D091CD}" destId="{0366399D-83F0-45F3-BA5D-D57A75227747}" srcOrd="0" destOrd="0" presId="urn:microsoft.com/office/officeart/2008/layout/VerticalCurvedList"/>
    <dgm:cxn modelId="{BB2F3A5B-5622-4244-A3BF-F6BB2FB0F602}" type="presParOf" srcId="{0366399D-83F0-45F3-BA5D-D57A75227747}" destId="{356C6277-428C-4E09-81BF-33008727B9E4}" srcOrd="0" destOrd="0" presId="urn:microsoft.com/office/officeart/2008/layout/VerticalCurvedList"/>
    <dgm:cxn modelId="{28A4E41D-B7DF-4DF3-B35E-6AF5FC46F97A}" type="presParOf" srcId="{0366399D-83F0-45F3-BA5D-D57A75227747}" destId="{44FC570E-2BFE-4DA4-9048-616DE6BC7CF1}" srcOrd="1" destOrd="0" presId="urn:microsoft.com/office/officeart/2008/layout/VerticalCurvedList"/>
    <dgm:cxn modelId="{730B748C-2000-4A39-994F-19E5A54BC074}" type="presParOf" srcId="{0366399D-83F0-45F3-BA5D-D57A75227747}" destId="{42A2CC93-288D-4C77-B020-DFA9987F0AA6}" srcOrd="2" destOrd="0" presId="urn:microsoft.com/office/officeart/2008/layout/VerticalCurvedList"/>
    <dgm:cxn modelId="{8D2AEB0B-2F32-41AB-B800-1ABA62300D2B}" type="presParOf" srcId="{0366399D-83F0-45F3-BA5D-D57A75227747}" destId="{D4511CA1-E6B3-4863-A0C0-14792E030934}" srcOrd="3" destOrd="0" presId="urn:microsoft.com/office/officeart/2008/layout/VerticalCurvedList"/>
    <dgm:cxn modelId="{6104D90B-CA8C-4616-9494-C17AC22DDF26}" type="presParOf" srcId="{6605B0D4-1572-4E42-ACA5-AAE366D091CD}" destId="{60831C0B-7BF4-4364-9101-F93489F8DCAB}" srcOrd="1" destOrd="0" presId="urn:microsoft.com/office/officeart/2008/layout/VerticalCurvedList"/>
    <dgm:cxn modelId="{FC7C306A-C329-477E-80F5-9E6B78ED34E8}" type="presParOf" srcId="{6605B0D4-1572-4E42-ACA5-AAE366D091CD}" destId="{CCA0911D-A7AE-4E54-ABCD-104F04B68F4A}" srcOrd="2" destOrd="0" presId="urn:microsoft.com/office/officeart/2008/layout/VerticalCurvedList"/>
    <dgm:cxn modelId="{7DE16D7F-12E6-443A-A4A0-DC9F29A7A622}" type="presParOf" srcId="{CCA0911D-A7AE-4E54-ABCD-104F04B68F4A}" destId="{2E269363-C7DC-4633-B970-A0E4E0DD57E6}" srcOrd="0" destOrd="0" presId="urn:microsoft.com/office/officeart/2008/layout/VerticalCurvedList"/>
    <dgm:cxn modelId="{1AA00891-66CC-4BC2-AD33-0D7EDF453F20}" type="presParOf" srcId="{6605B0D4-1572-4E42-ACA5-AAE366D091CD}" destId="{2DE69A82-E7AB-4AB1-AF3C-B1CA60B872A5}" srcOrd="3" destOrd="0" presId="urn:microsoft.com/office/officeart/2008/layout/VerticalCurvedList"/>
    <dgm:cxn modelId="{2281CC56-C5CF-46B2-8A15-C339DB414A74}" type="presParOf" srcId="{6605B0D4-1572-4E42-ACA5-AAE366D091CD}" destId="{A7AD6A3A-B69A-416B-90D6-21989729C167}" srcOrd="4" destOrd="0" presId="urn:microsoft.com/office/officeart/2008/layout/VerticalCurvedList"/>
    <dgm:cxn modelId="{50AB1D1D-B8E4-4674-AF39-78F3407437E0}" type="presParOf" srcId="{A7AD6A3A-B69A-416B-90D6-21989729C167}" destId="{42869397-0EB8-414F-B3E0-8B63633CBE8E}" srcOrd="0" destOrd="0" presId="urn:microsoft.com/office/officeart/2008/layout/VerticalCurvedList"/>
    <dgm:cxn modelId="{FA9F6D52-4FBE-4870-880E-09361799607C}" type="presParOf" srcId="{6605B0D4-1572-4E42-ACA5-AAE366D091CD}" destId="{02B17328-B243-4EE9-BAE1-323AFF719EDD}" srcOrd="5" destOrd="0" presId="urn:microsoft.com/office/officeart/2008/layout/VerticalCurvedList"/>
    <dgm:cxn modelId="{29F88968-F943-43EF-A6BD-E0F18591B942}" type="presParOf" srcId="{6605B0D4-1572-4E42-ACA5-AAE366D091CD}" destId="{990E6A2E-BDF2-4E8D-8601-D1E39718BDBE}" srcOrd="6" destOrd="0" presId="urn:microsoft.com/office/officeart/2008/layout/VerticalCurvedList"/>
    <dgm:cxn modelId="{6A6E8C3D-C7B1-4A8E-BC0C-398D49F95E8D}" type="presParOf" srcId="{990E6A2E-BDF2-4E8D-8601-D1E39718BDBE}" destId="{DCB60B91-7BEF-4D10-81EC-749599358306}" srcOrd="0" destOrd="0" presId="urn:microsoft.com/office/officeart/2008/layout/VerticalCurvedList"/>
    <dgm:cxn modelId="{D37927C4-C8EB-4B05-AFA1-386B425F0C6C}" type="presParOf" srcId="{6605B0D4-1572-4E42-ACA5-AAE366D091CD}" destId="{662352A5-F74E-49C3-844D-7BB4E4A2E168}" srcOrd="7" destOrd="0" presId="urn:microsoft.com/office/officeart/2008/layout/VerticalCurvedList"/>
    <dgm:cxn modelId="{57A966A6-DC3B-4B18-B046-9D33C8CB9BB7}" type="presParOf" srcId="{6605B0D4-1572-4E42-ACA5-AAE366D091CD}" destId="{CC17544B-4360-4085-B7E3-50C91F59591E}" srcOrd="8" destOrd="0" presId="urn:microsoft.com/office/officeart/2008/layout/VerticalCurvedList"/>
    <dgm:cxn modelId="{07E0466E-B10B-4526-BA97-A41EF813B05E}" type="presParOf" srcId="{CC17544B-4360-4085-B7E3-50C91F59591E}" destId="{9FC517CE-CCCC-45C6-9777-1CCEA55ED0E6}" srcOrd="0" destOrd="0" presId="urn:microsoft.com/office/officeart/2008/layout/VerticalCurvedList"/>
    <dgm:cxn modelId="{CA56228E-F7A9-4621-BF63-18F3A75D1542}" type="presParOf" srcId="{6605B0D4-1572-4E42-ACA5-AAE366D091CD}" destId="{E4437209-9011-4682-AF19-560A9862970F}" srcOrd="9" destOrd="0" presId="urn:microsoft.com/office/officeart/2008/layout/VerticalCurvedList"/>
    <dgm:cxn modelId="{5FFE17EF-DC28-42E6-B791-8C74F50D467A}" type="presParOf" srcId="{6605B0D4-1572-4E42-ACA5-AAE366D091CD}" destId="{FF130F73-2688-4B81-B799-0F11F9881C91}" srcOrd="10" destOrd="0" presId="urn:microsoft.com/office/officeart/2008/layout/VerticalCurvedList"/>
    <dgm:cxn modelId="{CACB5D62-C3B2-4DC6-B366-4D8BA4183AD3}" type="presParOf" srcId="{FF130F73-2688-4B81-B799-0F11F9881C91}" destId="{EE52AC8E-8833-491B-BAC1-DF6F98080AB2}" srcOrd="0" destOrd="0" presId="urn:microsoft.com/office/officeart/2008/layout/VerticalCurvedList"/>
    <dgm:cxn modelId="{F31F0A5B-D2FE-4F1B-ABB7-134AE359D126}" type="presParOf" srcId="{6605B0D4-1572-4E42-ACA5-AAE366D091CD}" destId="{0CCFB53A-B4A2-4A0D-A3EA-97F3E5F92AEC}" srcOrd="11" destOrd="0" presId="urn:microsoft.com/office/officeart/2008/layout/VerticalCurvedList"/>
    <dgm:cxn modelId="{17BB2DA2-50D8-4424-80BF-12F8BE66022F}" type="presParOf" srcId="{6605B0D4-1572-4E42-ACA5-AAE366D091CD}" destId="{13A825B3-B322-448A-8C1D-42D85EC9544E}" srcOrd="12" destOrd="0" presId="urn:microsoft.com/office/officeart/2008/layout/VerticalCurvedList"/>
    <dgm:cxn modelId="{27970528-30E8-4FBA-BCC5-6207E8F824EB}" type="presParOf" srcId="{13A825B3-B322-448A-8C1D-42D85EC9544E}" destId="{913A3452-EDF3-459A-9E1C-361F465DEB8C}" srcOrd="0" destOrd="0" presId="urn:microsoft.com/office/officeart/2008/layout/VerticalCurvedList"/>
    <dgm:cxn modelId="{569889DF-8CE7-498B-87BE-9883A37EB48D}" type="presParOf" srcId="{6605B0D4-1572-4E42-ACA5-AAE366D091CD}" destId="{02D9B9EB-B5A4-45D6-B52D-018326527399}" srcOrd="13" destOrd="0" presId="urn:microsoft.com/office/officeart/2008/layout/VerticalCurvedList"/>
    <dgm:cxn modelId="{ED418B79-B460-4429-9F69-C2270CC88A9D}" type="presParOf" srcId="{6605B0D4-1572-4E42-ACA5-AAE366D091CD}" destId="{4DE1AE75-7249-42E3-9844-E0B72834FE2E}" srcOrd="14" destOrd="0" presId="urn:microsoft.com/office/officeart/2008/layout/VerticalCurvedList"/>
    <dgm:cxn modelId="{06ABBCF5-56AD-4F66-9CDF-E23566C26D03}" type="presParOf" srcId="{4DE1AE75-7249-42E3-9844-E0B72834FE2E}" destId="{2B934D4D-C0FF-43E3-BF93-932A4CDFCF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570E-2BFE-4DA4-9048-616DE6BC7CF1}">
      <dsp:nvSpPr>
        <dsp:cNvPr id="0" name=""/>
        <dsp:cNvSpPr/>
      </dsp:nvSpPr>
      <dsp:spPr>
        <a:xfrm>
          <a:off x="-6392761" y="-978550"/>
          <a:ext cx="7614950" cy="7614950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31C0B-7BF4-4364-9101-F93489F8DCAB}">
      <dsp:nvSpPr>
        <dsp:cNvPr id="0" name=""/>
        <dsp:cNvSpPr/>
      </dsp:nvSpPr>
      <dsp:spPr>
        <a:xfrm>
          <a:off x="396898" y="257205"/>
          <a:ext cx="8328670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Ресурсосбережение, сокращение объема образования отходов при строительстве и эксплуатации автомобильных дорог</a:t>
          </a:r>
          <a:endParaRPr lang="ru-RU" sz="1500" kern="1200" dirty="0"/>
        </a:p>
      </dsp:txBody>
      <dsp:txXfrm>
        <a:off x="396898" y="257205"/>
        <a:ext cx="8328670" cy="514185"/>
      </dsp:txXfrm>
    </dsp:sp>
    <dsp:sp modelId="{2E269363-C7DC-4633-B970-A0E4E0DD57E6}">
      <dsp:nvSpPr>
        <dsp:cNvPr id="0" name=""/>
        <dsp:cNvSpPr/>
      </dsp:nvSpPr>
      <dsp:spPr>
        <a:xfrm>
          <a:off x="75532" y="192932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E69A82-E7AB-4AB1-AF3C-B1CA60B872A5}">
      <dsp:nvSpPr>
        <dsp:cNvPr id="0" name=""/>
        <dsp:cNvSpPr/>
      </dsp:nvSpPr>
      <dsp:spPr>
        <a:xfrm>
          <a:off x="862539" y="1028936"/>
          <a:ext cx="7863029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Энергосбережение при строительстве и эксплуатации автомобильных дорог</a:t>
          </a:r>
          <a:endParaRPr lang="ru-RU" sz="1500" kern="1200" dirty="0"/>
        </a:p>
      </dsp:txBody>
      <dsp:txXfrm>
        <a:off x="862539" y="1028936"/>
        <a:ext cx="7863029" cy="514185"/>
      </dsp:txXfrm>
    </dsp:sp>
    <dsp:sp modelId="{42869397-0EB8-414F-B3E0-8B63633CBE8E}">
      <dsp:nvSpPr>
        <dsp:cNvPr id="0" name=""/>
        <dsp:cNvSpPr/>
      </dsp:nvSpPr>
      <dsp:spPr>
        <a:xfrm>
          <a:off x="541173" y="964663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B17328-B243-4EE9-BAE1-323AFF719EDD}">
      <dsp:nvSpPr>
        <dsp:cNvPr id="0" name=""/>
        <dsp:cNvSpPr/>
      </dsp:nvSpPr>
      <dsp:spPr>
        <a:xfrm>
          <a:off x="1117708" y="1800101"/>
          <a:ext cx="7607860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Снижение и предотвращение выбросов загрязняющих веществ в атмосферный воздух</a:t>
          </a:r>
          <a:r>
            <a:rPr lang="ru-RU" sz="1500" kern="1200" smtClean="0"/>
            <a:t>, сброса </a:t>
          </a:r>
          <a:r>
            <a:rPr lang="ru-RU" sz="1500" kern="1200" dirty="0" smtClean="0"/>
            <a:t>в водные объекты</a:t>
          </a:r>
          <a:endParaRPr lang="ru-RU" sz="1500" kern="1200" dirty="0"/>
        </a:p>
      </dsp:txBody>
      <dsp:txXfrm>
        <a:off x="1117708" y="1800101"/>
        <a:ext cx="7607860" cy="514185"/>
      </dsp:txXfrm>
    </dsp:sp>
    <dsp:sp modelId="{DCB60B91-7BEF-4D10-81EC-749599358306}">
      <dsp:nvSpPr>
        <dsp:cNvPr id="0" name=""/>
        <dsp:cNvSpPr/>
      </dsp:nvSpPr>
      <dsp:spPr>
        <a:xfrm>
          <a:off x="796342" y="1735828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62352A5-F74E-49C3-844D-7BB4E4A2E168}">
      <dsp:nvSpPr>
        <dsp:cNvPr id="0" name=""/>
        <dsp:cNvSpPr/>
      </dsp:nvSpPr>
      <dsp:spPr>
        <a:xfrm>
          <a:off x="1199181" y="2571832"/>
          <a:ext cx="7526387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Строительство экодуков</a:t>
          </a:r>
          <a:endParaRPr lang="ru-RU" sz="1500" kern="1200" dirty="0"/>
        </a:p>
      </dsp:txBody>
      <dsp:txXfrm>
        <a:off x="1199181" y="2571832"/>
        <a:ext cx="7526387" cy="514185"/>
      </dsp:txXfrm>
    </dsp:sp>
    <dsp:sp modelId="{9FC517CE-CCCC-45C6-9777-1CCEA55ED0E6}">
      <dsp:nvSpPr>
        <dsp:cNvPr id="0" name=""/>
        <dsp:cNvSpPr/>
      </dsp:nvSpPr>
      <dsp:spPr>
        <a:xfrm>
          <a:off x="877815" y="2507559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4437209-9011-4682-AF19-560A9862970F}">
      <dsp:nvSpPr>
        <dsp:cNvPr id="0" name=""/>
        <dsp:cNvSpPr/>
      </dsp:nvSpPr>
      <dsp:spPr>
        <a:xfrm>
          <a:off x="1117708" y="3343563"/>
          <a:ext cx="7607860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Применение конструкций с повышенными сроками службы и экологическими характеристиками, в </a:t>
          </a:r>
          <a:r>
            <a:rPr lang="ru-RU" sz="1500" kern="1200" dirty="0" err="1" smtClean="0"/>
            <a:t>т.ч</a:t>
          </a:r>
          <a:r>
            <a:rPr lang="ru-RU" sz="1500" kern="1200" dirty="0" smtClean="0"/>
            <a:t>. композитных материалов </a:t>
          </a:r>
          <a:endParaRPr lang="ru-RU" sz="1500" kern="1200" dirty="0"/>
        </a:p>
      </dsp:txBody>
      <dsp:txXfrm>
        <a:off x="1117708" y="3343563"/>
        <a:ext cx="7607860" cy="514185"/>
      </dsp:txXfrm>
    </dsp:sp>
    <dsp:sp modelId="{EE52AC8E-8833-491B-BAC1-DF6F98080AB2}">
      <dsp:nvSpPr>
        <dsp:cNvPr id="0" name=""/>
        <dsp:cNvSpPr/>
      </dsp:nvSpPr>
      <dsp:spPr>
        <a:xfrm>
          <a:off x="796342" y="3279289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CCFB53A-B4A2-4A0D-A3EA-97F3E5F92AEC}">
      <dsp:nvSpPr>
        <dsp:cNvPr id="0" name=""/>
        <dsp:cNvSpPr/>
      </dsp:nvSpPr>
      <dsp:spPr>
        <a:xfrm>
          <a:off x="862539" y="4114727"/>
          <a:ext cx="7863029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Внедрение систем сбора и анализа информации о загрязнении окружающей среды</a:t>
          </a:r>
        </a:p>
      </dsp:txBody>
      <dsp:txXfrm>
        <a:off x="862539" y="4114727"/>
        <a:ext cx="7863029" cy="514185"/>
      </dsp:txXfrm>
    </dsp:sp>
    <dsp:sp modelId="{913A3452-EDF3-459A-9E1C-361F465DEB8C}">
      <dsp:nvSpPr>
        <dsp:cNvPr id="0" name=""/>
        <dsp:cNvSpPr/>
      </dsp:nvSpPr>
      <dsp:spPr>
        <a:xfrm>
          <a:off x="541173" y="4050454"/>
          <a:ext cx="642731" cy="6427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D9B9EB-B5A4-45D6-B52D-018326527399}">
      <dsp:nvSpPr>
        <dsp:cNvPr id="0" name=""/>
        <dsp:cNvSpPr/>
      </dsp:nvSpPr>
      <dsp:spPr>
        <a:xfrm>
          <a:off x="396898" y="4886458"/>
          <a:ext cx="8328670" cy="514185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813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Снижение  акустического воздействия при строительстве и эксплуатации автомобильных дорог</a:t>
          </a:r>
          <a:endParaRPr lang="ru-RU" sz="1500" kern="1200" dirty="0"/>
        </a:p>
      </dsp:txBody>
      <dsp:txXfrm>
        <a:off x="396898" y="4886458"/>
        <a:ext cx="8328670" cy="514185"/>
      </dsp:txXfrm>
    </dsp:sp>
    <dsp:sp modelId="{2B934D4D-C0FF-43E3-BF93-932A4CDFCFF6}">
      <dsp:nvSpPr>
        <dsp:cNvPr id="0" name=""/>
        <dsp:cNvSpPr/>
      </dsp:nvSpPr>
      <dsp:spPr>
        <a:xfrm>
          <a:off x="75532" y="4822185"/>
          <a:ext cx="642731" cy="6427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4958" cy="49641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9" y="2"/>
            <a:ext cx="2944958" cy="49641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664B50BD-8CB1-4F00-BBAF-8C575AD931B2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944958" cy="49641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9" y="9428630"/>
            <a:ext cx="2944958" cy="49641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4166C4A6-2384-4D81-BB68-6139D1FA3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87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2"/>
            <a:ext cx="2946247" cy="49673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8" y="12"/>
            <a:ext cx="2946246" cy="49673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r">
              <a:defRPr sz="1200"/>
            </a:lvl1pPr>
          </a:lstStyle>
          <a:p>
            <a:fld id="{15D8DA0D-0397-4140-9413-6D231B01F0B0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1" tIns="45980" rIns="91961" bIns="459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953"/>
            <a:ext cx="5439101" cy="4467387"/>
          </a:xfrm>
          <a:prstGeom prst="rect">
            <a:avLst/>
          </a:prstGeom>
        </p:spPr>
        <p:txBody>
          <a:bodyPr vert="horz" lIns="91961" tIns="45980" rIns="91961" bIns="4598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8309"/>
            <a:ext cx="2946247" cy="49673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8" y="9428309"/>
            <a:ext cx="2946246" cy="49673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r">
              <a:defRPr sz="1200"/>
            </a:lvl1pPr>
          </a:lstStyle>
          <a:p>
            <a:fld id="{A5C0EFC7-5B52-4842-B3CB-BB6145DB8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04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EFC7-5B52-4842-B3CB-BB6145DB83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1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9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2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5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72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8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2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7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39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8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5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0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812" y="4334934"/>
            <a:ext cx="2361228" cy="48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98507" y="4159460"/>
            <a:ext cx="6490551" cy="100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53" tIns="41528" rIns="83053" bIns="41528">
            <a:spAutoFit/>
          </a:bodyPr>
          <a:lstStyle>
            <a:defPPr>
              <a:defRPr lang="ru-RU"/>
            </a:defPPr>
            <a:lvl1pPr>
              <a:defRPr sz="2200">
                <a:solidFill>
                  <a:srgbClr val="4C4544"/>
                </a:solidFill>
                <a:latin typeface="Tahoma" pitchFamily="34" charset="0"/>
                <a:cs typeface="Tahoma" pitchFamily="34" charset="0"/>
              </a:defRPr>
            </a:lvl1pPr>
            <a:lvl2pPr marL="502941"/>
            <a:lvl3pPr marL="1005884"/>
            <a:lvl4pPr marL="1508825"/>
            <a:lvl5pPr marL="2011767"/>
            <a:lvl6pPr marL="2514710" defTabSz="1005884"/>
            <a:lvl7pPr marL="3017652" defTabSz="1005884"/>
            <a:lvl8pPr marL="3520594" defTabSz="1005884"/>
            <a:lvl9pPr marL="4023536" defTabSz="1005884"/>
          </a:lstStyle>
          <a:p>
            <a:pPr defTabSz="830892"/>
            <a:r>
              <a:rPr lang="ru-RU" sz="2000" dirty="0" smtClean="0">
                <a:solidFill>
                  <a:srgbClr val="002060"/>
                </a:solidFill>
              </a:rPr>
              <a:t>Экологическая политика Государственной компании «Российские автомобильные дороги» </a:t>
            </a:r>
          </a:p>
          <a:p>
            <a:pPr defTabSz="830892"/>
            <a:r>
              <a:rPr lang="ru-RU" sz="2000" dirty="0" smtClean="0">
                <a:solidFill>
                  <a:srgbClr val="002060"/>
                </a:solidFill>
              </a:rPr>
              <a:t>на период до 2030 года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25300" r="2355" b="1354"/>
          <a:stretch/>
        </p:blipFill>
        <p:spPr bwMode="auto">
          <a:xfrm>
            <a:off x="6370297" y="801633"/>
            <a:ext cx="2716561" cy="32025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C:\Users\Somova_MYU\Desktop\Avtodor_M-3-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" b="2767"/>
          <a:stretch/>
        </p:blipFill>
        <p:spPr bwMode="auto">
          <a:xfrm>
            <a:off x="109317" y="61912"/>
            <a:ext cx="2232247" cy="16280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M:\ИНВЕСТИЦИОННЫЙ ДЕПАРТАМЕНТ\Отдел маркетинга и взаимодействия с инвесторами\_В ПРОЦЕССЕ\Роуд-шоу М-11 543-684\Memo&amp;Teaser\фото на титульный без трещин.tif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"/>
          <a:stretch/>
        </p:blipFill>
        <p:spPr bwMode="auto">
          <a:xfrm>
            <a:off x="98508" y="1736281"/>
            <a:ext cx="4464496" cy="226788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Picture 7" descr="C:\Users\Somova_MYU\Desktop\DSC_0998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41780" r="1948"/>
          <a:stretch/>
        </p:blipFill>
        <p:spPr bwMode="auto">
          <a:xfrm>
            <a:off x="4645821" y="61912"/>
            <a:ext cx="1678077" cy="27363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3572" y="61914"/>
            <a:ext cx="2160241" cy="1628074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ctr"/>
          <a:lstStyle/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ТРАНСПОРТНАЯ </a:t>
            </a:r>
            <a:endParaRPr lang="en-US" sz="13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70297" y="61912"/>
            <a:ext cx="2716563" cy="707996"/>
          </a:xfrm>
          <a:prstGeom prst="rect">
            <a:avLst/>
          </a:prstGeom>
          <a:solidFill>
            <a:srgbClr val="00923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b"/>
          <a:lstStyle/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ГОСУДАРСТВЕННО-</a:t>
            </a: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ЧАСТНОЕ </a:t>
            </a: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ПАРТНЕРСТВО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45822" y="2868778"/>
            <a:ext cx="1678076" cy="1133942"/>
          </a:xfrm>
          <a:prstGeom prst="rect">
            <a:avLst/>
          </a:prstGeom>
          <a:solidFill>
            <a:srgbClr val="EB89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t"/>
          <a:lstStyle/>
          <a:p>
            <a:pPr algn="ctr" defTabSz="830892"/>
            <a:endPara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30892"/>
            <a:r>
              <a:rPr lang="ru-RU" sz="13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СКОРОСТНЫЕ</a:t>
            </a:r>
            <a:endParaRPr lang="ru-RU" sz="13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662613"/>
            <a:ext cx="2487232" cy="1195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3305" y="10441946"/>
            <a:ext cx="1976670" cy="1676838"/>
          </a:xfrm>
          <a:prstGeom prst="rect">
            <a:avLst/>
          </a:prstGeom>
        </p:spPr>
      </p:pic>
      <p:sp>
        <p:nvSpPr>
          <p:cNvPr id="4" name="Блок-схема: документ 3"/>
          <p:cNvSpPr/>
          <p:nvPr/>
        </p:nvSpPr>
        <p:spPr>
          <a:xfrm rot="10800000">
            <a:off x="2475959" y="5415822"/>
            <a:ext cx="6663433" cy="144217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2752 w 24352"/>
              <a:gd name="connsiteY0" fmla="*/ 0 h 19952"/>
              <a:gd name="connsiteX1" fmla="*/ 24352 w 24352"/>
              <a:gd name="connsiteY1" fmla="*/ 0 h 19952"/>
              <a:gd name="connsiteX2" fmla="*/ 24352 w 24352"/>
              <a:gd name="connsiteY2" fmla="*/ 17322 h 19952"/>
              <a:gd name="connsiteX3" fmla="*/ 0 w 24352"/>
              <a:gd name="connsiteY3" fmla="*/ 18555 h 19952"/>
              <a:gd name="connsiteX4" fmla="*/ 2752 w 24352"/>
              <a:gd name="connsiteY4" fmla="*/ 0 h 19952"/>
              <a:gd name="connsiteX0" fmla="*/ 0 w 24352"/>
              <a:gd name="connsiteY0" fmla="*/ 135 h 19952"/>
              <a:gd name="connsiteX1" fmla="*/ 24352 w 24352"/>
              <a:gd name="connsiteY1" fmla="*/ 0 h 19952"/>
              <a:gd name="connsiteX2" fmla="*/ 24352 w 24352"/>
              <a:gd name="connsiteY2" fmla="*/ 17322 h 19952"/>
              <a:gd name="connsiteX3" fmla="*/ 0 w 24352"/>
              <a:gd name="connsiteY3" fmla="*/ 18555 h 19952"/>
              <a:gd name="connsiteX4" fmla="*/ 0 w 24352"/>
              <a:gd name="connsiteY4" fmla="*/ 135 h 19952"/>
              <a:gd name="connsiteX0" fmla="*/ 70 w 24422"/>
              <a:gd name="connsiteY0" fmla="*/ 135 h 20973"/>
              <a:gd name="connsiteX1" fmla="*/ 24422 w 24422"/>
              <a:gd name="connsiteY1" fmla="*/ 0 h 20973"/>
              <a:gd name="connsiteX2" fmla="*/ 24422 w 24422"/>
              <a:gd name="connsiteY2" fmla="*/ 17322 h 20973"/>
              <a:gd name="connsiteX3" fmla="*/ 0 w 24422"/>
              <a:gd name="connsiteY3" fmla="*/ 19768 h 20973"/>
              <a:gd name="connsiteX4" fmla="*/ 70 w 24422"/>
              <a:gd name="connsiteY4" fmla="*/ 135 h 20973"/>
              <a:gd name="connsiteX0" fmla="*/ 1 w 24353"/>
              <a:gd name="connsiteY0" fmla="*/ 135 h 21680"/>
              <a:gd name="connsiteX1" fmla="*/ 24353 w 24353"/>
              <a:gd name="connsiteY1" fmla="*/ 0 h 21680"/>
              <a:gd name="connsiteX2" fmla="*/ 24353 w 24353"/>
              <a:gd name="connsiteY2" fmla="*/ 17322 h 21680"/>
              <a:gd name="connsiteX3" fmla="*/ 2788 w 24353"/>
              <a:gd name="connsiteY3" fmla="*/ 20576 h 21680"/>
              <a:gd name="connsiteX4" fmla="*/ 1 w 24353"/>
              <a:gd name="connsiteY4" fmla="*/ 135 h 21680"/>
              <a:gd name="connsiteX0" fmla="*/ 1 w 24353"/>
              <a:gd name="connsiteY0" fmla="*/ 135 h 21620"/>
              <a:gd name="connsiteX1" fmla="*/ 24353 w 24353"/>
              <a:gd name="connsiteY1" fmla="*/ 0 h 21620"/>
              <a:gd name="connsiteX2" fmla="*/ 24353 w 24353"/>
              <a:gd name="connsiteY2" fmla="*/ 17322 h 21620"/>
              <a:gd name="connsiteX3" fmla="*/ 2805 w 24353"/>
              <a:gd name="connsiteY3" fmla="*/ 20509 h 21620"/>
              <a:gd name="connsiteX4" fmla="*/ 1 w 24353"/>
              <a:gd name="connsiteY4" fmla="*/ 135 h 21620"/>
              <a:gd name="connsiteX0" fmla="*/ 18 w 24370"/>
              <a:gd name="connsiteY0" fmla="*/ 135 h 17322"/>
              <a:gd name="connsiteX1" fmla="*/ 24370 w 24370"/>
              <a:gd name="connsiteY1" fmla="*/ 0 h 17322"/>
              <a:gd name="connsiteX2" fmla="*/ 24370 w 24370"/>
              <a:gd name="connsiteY2" fmla="*/ 17322 h 17322"/>
              <a:gd name="connsiteX3" fmla="*/ 0 w 24370"/>
              <a:gd name="connsiteY3" fmla="*/ 10201 h 17322"/>
              <a:gd name="connsiteX4" fmla="*/ 18 w 24370"/>
              <a:gd name="connsiteY4" fmla="*/ 135 h 17322"/>
              <a:gd name="connsiteX0" fmla="*/ 18 w 24370"/>
              <a:gd name="connsiteY0" fmla="*/ 135 h 20692"/>
              <a:gd name="connsiteX1" fmla="*/ 24370 w 24370"/>
              <a:gd name="connsiteY1" fmla="*/ 0 h 20692"/>
              <a:gd name="connsiteX2" fmla="*/ 24370 w 24370"/>
              <a:gd name="connsiteY2" fmla="*/ 17322 h 20692"/>
              <a:gd name="connsiteX3" fmla="*/ 3519 w 24370"/>
              <a:gd name="connsiteY3" fmla="*/ 20346 h 20692"/>
              <a:gd name="connsiteX4" fmla="*/ 0 w 24370"/>
              <a:gd name="connsiteY4" fmla="*/ 10201 h 20692"/>
              <a:gd name="connsiteX5" fmla="*/ 18 w 24370"/>
              <a:gd name="connsiteY5" fmla="*/ 135 h 20692"/>
              <a:gd name="connsiteX0" fmla="*/ 18 w 24370"/>
              <a:gd name="connsiteY0" fmla="*/ 135 h 20653"/>
              <a:gd name="connsiteX1" fmla="*/ 24370 w 24370"/>
              <a:gd name="connsiteY1" fmla="*/ 0 h 20653"/>
              <a:gd name="connsiteX2" fmla="*/ 24335 w 24370"/>
              <a:gd name="connsiteY2" fmla="*/ 16918 h 20653"/>
              <a:gd name="connsiteX3" fmla="*/ 3519 w 24370"/>
              <a:gd name="connsiteY3" fmla="*/ 20346 h 20653"/>
              <a:gd name="connsiteX4" fmla="*/ 0 w 24370"/>
              <a:gd name="connsiteY4" fmla="*/ 10201 h 20653"/>
              <a:gd name="connsiteX5" fmla="*/ 18 w 24370"/>
              <a:gd name="connsiteY5" fmla="*/ 135 h 20653"/>
              <a:gd name="connsiteX0" fmla="*/ 18 w 25732"/>
              <a:gd name="connsiteY0" fmla="*/ 135 h 20558"/>
              <a:gd name="connsiteX1" fmla="*/ 24370 w 25732"/>
              <a:gd name="connsiteY1" fmla="*/ 0 h 20558"/>
              <a:gd name="connsiteX2" fmla="*/ 24335 w 25732"/>
              <a:gd name="connsiteY2" fmla="*/ 16918 h 20558"/>
              <a:gd name="connsiteX3" fmla="*/ 24150 w 25732"/>
              <a:gd name="connsiteY3" fmla="*/ 17078 h 20558"/>
              <a:gd name="connsiteX4" fmla="*/ 3519 w 25732"/>
              <a:gd name="connsiteY4" fmla="*/ 20346 h 20558"/>
              <a:gd name="connsiteX5" fmla="*/ 0 w 25732"/>
              <a:gd name="connsiteY5" fmla="*/ 10201 h 20558"/>
              <a:gd name="connsiteX6" fmla="*/ 18 w 25732"/>
              <a:gd name="connsiteY6" fmla="*/ 135 h 20558"/>
              <a:gd name="connsiteX0" fmla="*/ 18 w 24370"/>
              <a:gd name="connsiteY0" fmla="*/ 135 h 20401"/>
              <a:gd name="connsiteX1" fmla="*/ 24370 w 24370"/>
              <a:gd name="connsiteY1" fmla="*/ 0 h 20401"/>
              <a:gd name="connsiteX2" fmla="*/ 24335 w 24370"/>
              <a:gd name="connsiteY2" fmla="*/ 16918 h 20401"/>
              <a:gd name="connsiteX3" fmla="*/ 21276 w 24370"/>
              <a:gd name="connsiteY3" fmla="*/ 4042 h 20401"/>
              <a:gd name="connsiteX4" fmla="*/ 3519 w 24370"/>
              <a:gd name="connsiteY4" fmla="*/ 20346 h 20401"/>
              <a:gd name="connsiteX5" fmla="*/ 0 w 24370"/>
              <a:gd name="connsiteY5" fmla="*/ 10201 h 20401"/>
              <a:gd name="connsiteX6" fmla="*/ 18 w 24370"/>
              <a:gd name="connsiteY6" fmla="*/ 135 h 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0" h="20401">
                <a:moveTo>
                  <a:pt x="18" y="135"/>
                </a:moveTo>
                <a:lnTo>
                  <a:pt x="24370" y="0"/>
                </a:lnTo>
                <a:cubicBezTo>
                  <a:pt x="24358" y="5639"/>
                  <a:pt x="24347" y="11279"/>
                  <a:pt x="24335" y="16918"/>
                </a:cubicBezTo>
                <a:cubicBezTo>
                  <a:pt x="24298" y="19764"/>
                  <a:pt x="24745" y="3471"/>
                  <a:pt x="21276" y="4042"/>
                </a:cubicBezTo>
                <a:cubicBezTo>
                  <a:pt x="17807" y="4613"/>
                  <a:pt x="7544" y="21492"/>
                  <a:pt x="3519" y="20346"/>
                </a:cubicBezTo>
                <a:cubicBezTo>
                  <a:pt x="-506" y="19200"/>
                  <a:pt x="1077" y="12312"/>
                  <a:pt x="0" y="10201"/>
                </a:cubicBezTo>
                <a:cubicBezTo>
                  <a:pt x="23" y="3657"/>
                  <a:pt x="-5" y="6679"/>
                  <a:pt x="18" y="135"/>
                </a:cubicBezTo>
                <a:close/>
              </a:path>
            </a:pathLst>
          </a:custGeom>
          <a:gradFill flip="none" rotWithShape="1">
            <a:gsLst>
              <a:gs pos="0">
                <a:srgbClr val="55BA52"/>
              </a:gs>
              <a:gs pos="74000">
                <a:srgbClr val="00913E"/>
              </a:gs>
              <a:gs pos="83000">
                <a:srgbClr val="00913E"/>
              </a:gs>
              <a:gs pos="100000">
                <a:srgbClr val="0092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53250" y="6101928"/>
            <a:ext cx="198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С.В. Ильин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Сочи, 14 -16 июня 2017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Использование композитных материалов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243" y="1092746"/>
            <a:ext cx="4199230" cy="522525"/>
          </a:xfrm>
          <a:prstGeom prst="rect">
            <a:avLst/>
          </a:prstGeom>
        </p:spPr>
        <p:txBody>
          <a:bodyPr wrap="square" lIns="88400" tIns="44201" rIns="88400" bIns="44201">
            <a:spAutoFit/>
          </a:bodyPr>
          <a:lstStyle/>
          <a:p>
            <a:pPr algn="just">
              <a:lnSpc>
                <a:spcPts val="1108"/>
              </a:lnSpc>
            </a:pPr>
            <a:r>
              <a:rPr lang="ru-RU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КОМПОЗИТЫ НА ОСНОВЕ ДЕРЕВО-КЛЕЁНЫХ </a:t>
            </a:r>
            <a:r>
              <a:rPr lang="ru-RU" sz="1338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ЭЛЕМЕНТОВ: два </a:t>
            </a:r>
            <a:r>
              <a:rPr lang="ru-RU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пешеходных перехода</a:t>
            </a:r>
            <a:r>
              <a:rPr lang="en-US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на км 129 и км </a:t>
            </a:r>
            <a:r>
              <a:rPr lang="ru-RU" sz="1338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143 автомобильной </a:t>
            </a:r>
            <a:r>
              <a:rPr lang="ru-RU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дороги М-3 «Украина»</a:t>
            </a:r>
          </a:p>
        </p:txBody>
      </p:sp>
      <p:pic>
        <p:nvPicPr>
          <p:cNvPr id="12" name="Picture 2" descr="C:\Users\zhevzhikov_ii\Desktop\2016 год\74. Инновации по М-3\Облако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1" y="1705542"/>
            <a:ext cx="3620607" cy="22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10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12806" y="1109872"/>
            <a:ext cx="3511340" cy="379399"/>
          </a:xfrm>
          <a:prstGeom prst="rect">
            <a:avLst/>
          </a:prstGeom>
        </p:spPr>
        <p:txBody>
          <a:bodyPr wrap="square" lIns="88400" tIns="44201" rIns="88400" bIns="44201">
            <a:spAutoFit/>
          </a:bodyPr>
          <a:lstStyle/>
          <a:p>
            <a:pPr algn="just">
              <a:lnSpc>
                <a:spcPts val="1108"/>
              </a:lnSpc>
            </a:pPr>
            <a:r>
              <a:rPr lang="ru-RU" sz="1338" b="1" dirty="0">
                <a:solidFill>
                  <a:schemeClr val="tx1"/>
                </a:solidFill>
                <a:cs typeface="Times New Roman" panose="02020603050405020304" pitchFamily="18" charset="0"/>
              </a:rPr>
              <a:t>Локальные очистные сооружения (ЛОС) из полимерных композитных материалов</a:t>
            </a:r>
          </a:p>
        </p:txBody>
      </p:sp>
      <p:pic>
        <p:nvPicPr>
          <p:cNvPr id="15" name="Picture 2" descr="R:\Общие документы\Отдел автомобильных дорог\!М-3\_2 Этап\Презентация\инновации\колодцы в PDF_lite_Страница_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6" y="1570204"/>
            <a:ext cx="3018179" cy="21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10106" y="4419113"/>
            <a:ext cx="2429352" cy="512458"/>
          </a:xfrm>
          <a:prstGeom prst="rect">
            <a:avLst/>
          </a:prstGeom>
        </p:spPr>
        <p:txBody>
          <a:bodyPr wrap="square" lIns="88400" tIns="44201" rIns="88400" bIns="44201">
            <a:spAutoFit/>
          </a:bodyPr>
          <a:lstStyle/>
          <a:p>
            <a:pPr algn="just">
              <a:lnSpc>
                <a:spcPts val="1108"/>
              </a:lnSpc>
            </a:pPr>
            <a:r>
              <a:rPr lang="ru-RU" sz="1338" b="1" dirty="0">
                <a:cs typeface="Times New Roman" panose="02020603050405020304" pitchFamily="18" charset="0"/>
              </a:rPr>
              <a:t>Перильные ограждения из стеклопластикового </a:t>
            </a:r>
          </a:p>
          <a:p>
            <a:pPr algn="just">
              <a:lnSpc>
                <a:spcPts val="1108"/>
              </a:lnSpc>
            </a:pPr>
            <a:r>
              <a:rPr lang="ru-RU" sz="1338" b="1" dirty="0">
                <a:cs typeface="Times New Roman" panose="02020603050405020304" pitchFamily="18" charset="0"/>
              </a:rPr>
              <a:t>композиционного материала</a:t>
            </a:r>
          </a:p>
        </p:txBody>
      </p:sp>
      <p:pic>
        <p:nvPicPr>
          <p:cNvPr id="19" name="Picture 2" descr="C:\Users\ajidyaev\Desktop\perila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61" y="4381372"/>
            <a:ext cx="2191645" cy="191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C:\Users\Dyakov_gg\Desktop\Безымянный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79" y="4448522"/>
            <a:ext cx="2476545" cy="167359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5833449" y="3918454"/>
            <a:ext cx="2604324" cy="381461"/>
          </a:xfrm>
          <a:prstGeom prst="rect">
            <a:avLst/>
          </a:prstGeom>
        </p:spPr>
        <p:txBody>
          <a:bodyPr wrap="square" lIns="88400" tIns="44201" rIns="88400" bIns="44201">
            <a:spAutoFit/>
          </a:bodyPr>
          <a:lstStyle/>
          <a:p>
            <a:pPr algn="just">
              <a:lnSpc>
                <a:spcPts val="1108"/>
              </a:lnSpc>
            </a:pPr>
            <a:r>
              <a:rPr lang="ru-RU" sz="1338" b="1" dirty="0">
                <a:cs typeface="Times New Roman" panose="02020603050405020304" pitchFamily="18" charset="0"/>
              </a:rPr>
              <a:t>Полимерные гофротрубы для системы водоотвода</a:t>
            </a:r>
          </a:p>
        </p:txBody>
      </p:sp>
      <p:sp>
        <p:nvSpPr>
          <p:cNvPr id="25" name="Заголовок 2"/>
          <p:cNvSpPr txBox="1">
            <a:spLocks/>
          </p:cNvSpPr>
          <p:nvPr/>
        </p:nvSpPr>
        <p:spPr>
          <a:xfrm>
            <a:off x="2410106" y="5258772"/>
            <a:ext cx="4015534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700" dirty="0"/>
              <a:t>Подготовлена </a:t>
            </a:r>
            <a:endParaRPr lang="ru-RU" sz="1700" dirty="0" smtClean="0"/>
          </a:p>
          <a:p>
            <a:r>
              <a:rPr lang="ru-RU" sz="1700" dirty="0" smtClean="0"/>
              <a:t>«Программа </a:t>
            </a:r>
            <a:r>
              <a:rPr lang="ru-RU" sz="1700" dirty="0"/>
              <a:t>комплексных испытаний композитов для подтверждения их </a:t>
            </a:r>
            <a:r>
              <a:rPr lang="ru-RU" sz="1700" dirty="0" smtClean="0"/>
              <a:t>долговечности»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1356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Социальная эффективность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2165" y="3576276"/>
            <a:ext cx="3962399" cy="603324"/>
          </a:xfrm>
          <a:prstGeom prst="homePlate">
            <a:avLst>
              <a:gd name="adj" fmla="val 4946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Раздельный сбор отходов</a:t>
            </a:r>
            <a:endParaRPr lang="ru-RU" sz="13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39" y="4324186"/>
            <a:ext cx="3829050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рамках пилотного проекта Государственной компании «Автодор»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контейнеры для раздельного сбора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 на автомобильных дорогах М-4 «Дон», М-3 «Украина».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C:\Users\Kuzovlev_EG\AppData\Local\Microsoft\Windows\Temporary Internet Files\Content.Word\file9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1"/>
          <a:stretch/>
        </p:blipFill>
        <p:spPr bwMode="auto">
          <a:xfrm>
            <a:off x="4491038" y="3027285"/>
            <a:ext cx="3524102" cy="2260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165" y="899019"/>
            <a:ext cx="3420096" cy="603324"/>
          </a:xfrm>
          <a:prstGeom prst="homePlate">
            <a:avLst>
              <a:gd name="adj" fmla="val 4946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Развитие сети  комфортных стационарных общественных туалетов</a:t>
            </a:r>
            <a:endParaRPr lang="ru-RU" sz="13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068" y="5335317"/>
            <a:ext cx="8813008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п. 1 г) </a:t>
            </a:r>
            <a:r>
              <a:rPr lang="ru-RU" sz="1600" dirty="0"/>
              <a:t>внести в законодательство Российской Федерации изменения, направленные на стимулирование деятельности по переработке отходов производства и потребления и предусматривающие:</a:t>
            </a:r>
          </a:p>
          <a:p>
            <a:r>
              <a:rPr lang="ru-RU" sz="1600" dirty="0"/>
              <a:t>участие малого бизнеса и населения в деятельности по сортировке, переработке отходов, ликвидации объектов накопленного вреда окружающей среде;</a:t>
            </a:r>
          </a:p>
        </p:txBody>
      </p:sp>
      <p:pic>
        <p:nvPicPr>
          <p:cNvPr id="14" name="Рисунок 13" descr="C:\Users\Kulakova\Desktop\Фото  -  МУ-2\DSCN8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1" y="1534006"/>
            <a:ext cx="2632075" cy="197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Kulakova\Desktop\Фото  -  МУ-2\DSCN84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667" y="851158"/>
            <a:ext cx="2480372" cy="189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Пользователь\AppData\Local\Microsoft\Windows\INetCache\Content.Word\PA1743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0" y="851157"/>
            <a:ext cx="2662511" cy="1892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46532" y="2458981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Для маломобильных групп населения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 flipH="1">
            <a:off x="5895971" y="4638675"/>
            <a:ext cx="3248023" cy="657225"/>
          </a:xfrm>
          <a:prstGeom prst="homePlate">
            <a:avLst>
              <a:gd name="adj" fmla="val 51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 smtClean="0"/>
              <a:t>Компенсация ущерба нанесенного водным биологическим ресурсам</a:t>
            </a:r>
            <a:endParaRPr lang="ru-RU" sz="1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Компенсационные мероприятия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Karev_sv\Documents\ГК\2017 Год экологии\РЕАЛИЗАЦИЯ ПЛАНА НА 2017\5. Выпуск рыбы\Фото рыбы\IMG-20170517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244983"/>
            <a:ext cx="3875314" cy="21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rev_sv\Documents\ГК\2017 Год экологии\РЕАЛИЗАЦИЯ ПЛАНА НА 2017\5. Выпуск рыбы\Фото рыбы\IMG-20170517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69" y="4638675"/>
            <a:ext cx="3666705" cy="20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81701" y="5652370"/>
            <a:ext cx="3074750" cy="954107"/>
          </a:xfrm>
          <a:prstGeom prst="rect">
            <a:avLst/>
          </a:prstGeom>
          <a:ln w="28575">
            <a:solidFill>
              <a:srgbClr val="00913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Более 100 тысяч мальков стерляди общим весом 500 кг выпустили в </a:t>
            </a:r>
            <a:r>
              <a:rPr lang="ru-RU" sz="1400" dirty="0" err="1"/>
              <a:t>Иваньковское</a:t>
            </a:r>
            <a:r>
              <a:rPr lang="ru-RU" sz="1400" dirty="0"/>
              <a:t> водохранилище (Тверская область</a:t>
            </a:r>
            <a:r>
              <a:rPr lang="ru-RU" sz="1400" dirty="0" smtClean="0"/>
              <a:t>) 17  мая 2017 года</a:t>
            </a:r>
            <a:endParaRPr lang="ru-RU" sz="1400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1" y="1039241"/>
            <a:ext cx="4000082" cy="878459"/>
          </a:xfrm>
          <a:prstGeom prst="homePlate">
            <a:avLst>
              <a:gd name="adj" fmla="val 51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 smtClean="0"/>
              <a:t>Озеленение придорожной территории, компенсационные посадки</a:t>
            </a:r>
          </a:p>
        </p:txBody>
      </p:sp>
      <p:pic>
        <p:nvPicPr>
          <p:cNvPr id="24" name="Picture 2" descr="http://russianhighways.ru/upload/iblock/064/m4_g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/>
          <a:stretch/>
        </p:blipFill>
        <p:spPr bwMode="auto">
          <a:xfrm>
            <a:off x="4000082" y="914400"/>
            <a:ext cx="5095496" cy="2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8100" y="2011614"/>
            <a:ext cx="3875314" cy="738664"/>
          </a:xfrm>
          <a:prstGeom prst="rect">
            <a:avLst/>
          </a:prstGeom>
          <a:ln w="28575">
            <a:solidFill>
              <a:srgbClr val="00913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506"/>
            <a:r>
              <a:rPr lang="ru-RU" sz="1400" b="1" dirty="0" smtClean="0"/>
              <a:t>СТО </a:t>
            </a:r>
            <a:r>
              <a:rPr lang="ru-RU" sz="1400" b="1" dirty="0"/>
              <a:t>АВТОДОР 7.2-2016 «Устройство защитных насаждений на автомобильных дорогах Государственной компании «Автодор</a:t>
            </a:r>
            <a:r>
              <a:rPr lang="ru-RU" sz="1400" b="1" dirty="0" smtClean="0"/>
              <a:t>»</a:t>
            </a: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57155" y="77356"/>
            <a:ext cx="5495930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Социальная эффективность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402508"/>
              </p:ext>
            </p:extLst>
          </p:nvPr>
        </p:nvGraphicFramePr>
        <p:xfrm>
          <a:off x="88350" y="1417615"/>
          <a:ext cx="8967298" cy="290426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81046"/>
                <a:gridCol w="589974"/>
                <a:gridCol w="926715"/>
                <a:gridCol w="1079086"/>
                <a:gridCol w="1041877"/>
                <a:gridCol w="1069783"/>
                <a:gridCol w="816864"/>
                <a:gridCol w="1061953"/>
              </a:tblGrid>
              <a:tr h="1918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Автомобильная дорога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</a:tr>
              <a:tr h="58521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ед. </a:t>
                      </a:r>
                      <a:r>
                        <a:rPr lang="ru-RU" sz="1400" u="none" strike="noStrike" dirty="0" err="1">
                          <a:effectLst/>
                        </a:rPr>
                        <a:t>измер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М-1 </a:t>
                      </a:r>
                      <a:r>
                        <a:rPr lang="ru-RU" sz="1400" u="none" strike="noStrike" dirty="0" smtClean="0">
                          <a:effectLst/>
                        </a:rPr>
                        <a:t>«Беларусь»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М-3 </a:t>
                      </a:r>
                      <a:r>
                        <a:rPr lang="ru-RU" sz="1400" u="none" strike="noStrike" dirty="0" smtClean="0">
                          <a:effectLst/>
                        </a:rPr>
                        <a:t>«Украина»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М-4 </a:t>
                      </a:r>
                      <a:r>
                        <a:rPr lang="ru-RU" sz="1400" u="none" strike="noStrike" dirty="0" smtClean="0">
                          <a:effectLst/>
                        </a:rPr>
                        <a:t>«Дон»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М-11 </a:t>
                      </a:r>
                      <a:r>
                        <a:rPr lang="ru-RU" sz="1400" u="none" strike="noStrike" dirty="0" smtClean="0">
                          <a:effectLst/>
                        </a:rPr>
                        <a:t>«Москва-Санкт-Петербург»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А-107 «ММК»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1918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ЛОС, в том числе: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шт.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smtClean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2975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Очистное сооружение с отстойником и щебёночной загрузкой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шт.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33606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накопительные  очистные сооружения с глубокой очисткой (модульные ЛОС)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шт.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3165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проточные очистные сооружения дождевой канализации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шт.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33410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Локальные очистные сооружения </a:t>
                      </a:r>
                      <a:r>
                        <a:rPr lang="ru-RU" sz="1000" u="none" strike="noStrike" dirty="0" smtClean="0">
                          <a:effectLst/>
                        </a:rPr>
                        <a:t>- </a:t>
                      </a:r>
                      <a:r>
                        <a:rPr lang="ru-RU" sz="1000" u="none" strike="noStrike" dirty="0">
                          <a:effectLst/>
                        </a:rPr>
                        <a:t>отстойник закрытого типа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шт.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</a:tr>
              <a:tr h="268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Акустические экраны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м.пог.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42815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6854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52394,8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3868,5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-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105932,3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75" marR="8375" marT="8375" marB="0" anchor="b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34603" y="1044059"/>
            <a:ext cx="5637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Локальные очистные сооружения и </a:t>
            </a:r>
            <a:r>
              <a:rPr lang="ru-RU" sz="1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акустические экраны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76445" y="4524932"/>
            <a:ext cx="38686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/>
              <a:t>Акустические </a:t>
            </a:r>
            <a:r>
              <a:rPr lang="ru-RU" b="1" dirty="0" smtClean="0"/>
              <a:t>экраны :</a:t>
            </a:r>
          </a:p>
          <a:p>
            <a:pPr marL="285750" indent="-285750" fontAlgn="b">
              <a:buFontTx/>
              <a:buChar char="-"/>
            </a:pPr>
            <a:r>
              <a:rPr lang="ru-RU" dirty="0" smtClean="0"/>
              <a:t>внедрение </a:t>
            </a:r>
            <a:r>
              <a:rPr lang="ru-RU" dirty="0" smtClean="0">
                <a:solidFill>
                  <a:srgbClr val="000000"/>
                </a:solidFill>
              </a:rPr>
              <a:t>деревобетонных конструкции</a:t>
            </a:r>
          </a:p>
          <a:p>
            <a:pPr marL="285750" indent="-285750" fontAlgn="b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</a:rPr>
              <a:t>внедрение композитных конструкций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55" y="4663431"/>
            <a:ext cx="4159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Локальные очистные сооружения: </a:t>
            </a:r>
          </a:p>
          <a:p>
            <a:r>
              <a:rPr lang="ru-RU" b="1" dirty="0" smtClean="0"/>
              <a:t>- </a:t>
            </a:r>
            <a:r>
              <a:rPr lang="ru-RU" dirty="0" smtClean="0"/>
              <a:t>мониторинг эффективности очистных сооружений с разработкой </a:t>
            </a:r>
          </a:p>
          <a:p>
            <a:r>
              <a:rPr lang="ru-RU" dirty="0" smtClean="0"/>
              <a:t>СТО </a:t>
            </a:r>
            <a:r>
              <a:rPr lang="ru-RU" dirty="0"/>
              <a:t>А</a:t>
            </a:r>
            <a:r>
              <a:rPr lang="ru-RU" dirty="0" smtClean="0"/>
              <a:t>ВТОДОР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7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4" y="77356"/>
            <a:ext cx="6434145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метеорологических параметров и содержания загрязняющих веществ в атмосферном воздухе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0" b="12354"/>
          <a:stretch/>
        </p:blipFill>
        <p:spPr bwMode="auto">
          <a:xfrm>
            <a:off x="4455868" y="908714"/>
            <a:ext cx="4526208" cy="4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9106" y="1049632"/>
            <a:ext cx="4186956" cy="2292935"/>
          </a:xfrm>
          <a:prstGeom prst="rect">
            <a:avLst/>
          </a:prstGeom>
          <a:ln w="28575">
            <a:solidFill>
              <a:srgbClr val="00913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Реализуется на км 71 автомобильной дороги М-4 «Дон» (на пункте взимания платы и прилегающих участках дороги)</a:t>
            </a:r>
          </a:p>
          <a:p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Запланирован мониторинг: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метеопараметров (температура, относительная влажность, скорость движения воздуха);</a:t>
            </a:r>
          </a:p>
          <a:p>
            <a:pPr marL="285750" indent="-285750">
              <a:buFontTx/>
              <a:buChar char="-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онцентрации опасных веществ  (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СО).</a:t>
            </a:r>
          </a:p>
          <a:p>
            <a:pPr marL="285750" indent="-285750">
              <a:buFontTx/>
              <a:buChar char="-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осуществляется совместно с: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«НВК «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Космософт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Тион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умный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микроклимат».</a:t>
            </a:r>
          </a:p>
        </p:txBody>
      </p:sp>
      <p:sp>
        <p:nvSpPr>
          <p:cNvPr id="2" name="Овал 1"/>
          <p:cNvSpPr/>
          <p:nvPr/>
        </p:nvSpPr>
        <p:spPr>
          <a:xfrm>
            <a:off x="5986550" y="2349667"/>
            <a:ext cx="99060" cy="1197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 rot="20758124">
            <a:off x="6151846" y="2109557"/>
            <a:ext cx="1203960" cy="205740"/>
          </a:xfrm>
          <a:prstGeom prst="leftArrow">
            <a:avLst>
              <a:gd name="adj1" fmla="val 50000"/>
              <a:gd name="adj2" fmla="val 90423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492940" y="1689676"/>
            <a:ext cx="13209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Расположение поста экологического мониторинга на ПВП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6715" y="3805112"/>
            <a:ext cx="4186956" cy="1292662"/>
          </a:xfrm>
          <a:prstGeom prst="rect">
            <a:avLst/>
          </a:prstGeom>
          <a:ln w="28575">
            <a:solidFill>
              <a:srgbClr val="00913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результатов мониторинга: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оценка соответствия содержания загрязняющих веществ в атмосферном воздухе санитарно-гигиеническим нормативам;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учета при проектировании пунктов взимания платы (ПВП)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715" y="5439074"/>
            <a:ext cx="8785361" cy="11695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п.2</a:t>
            </a:r>
            <a:r>
              <a:rPr lang="ru-RU" sz="1400" dirty="0"/>
              <a:t> </a:t>
            </a:r>
            <a:r>
              <a:rPr lang="ru-RU" sz="1400" dirty="0" smtClean="0"/>
              <a:t>а) </a:t>
            </a:r>
            <a:r>
              <a:rPr lang="ru-RU" sz="1400" dirty="0"/>
              <a:t>Правительству Российской Федерации подготовить совместно с заинтересованными органами исполнительной власти субъектов Российской Федерации и представить предложения:</a:t>
            </a:r>
          </a:p>
          <a:p>
            <a:r>
              <a:rPr lang="ru-RU" sz="1400" dirty="0"/>
              <a:t>а) по разработке нормативов качества окружающей среды с учётом оценки рисков причинения вреда здоровью человека на основе санитарных норм и правил, а также с учётом качества отдельных компонентов природной среды исходя из природного фонового состояния территорий и акваторий;</a:t>
            </a:r>
          </a:p>
        </p:txBody>
      </p:sp>
    </p:spTree>
    <p:extLst>
      <p:ext uri="{BB962C8B-B14F-4D97-AF65-F5344CB8AC3E}">
        <p14:creationId xmlns:p14="http://schemas.microsoft.com/office/powerpoint/2010/main" val="19517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Предотвращение ДТП с участием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диких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животных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1873"/>
              </p:ext>
            </p:extLst>
          </p:nvPr>
        </p:nvGraphicFramePr>
        <p:xfrm>
          <a:off x="309555" y="1378227"/>
          <a:ext cx="8524875" cy="2281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5159"/>
                <a:gridCol w="2295159"/>
                <a:gridCol w="3934557"/>
              </a:tblGrid>
              <a:tr h="53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Период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Общее количество ДТП с дикими животными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ДТП с дикими животными, в которых погибли или были ранены люди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2012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(1 человек погиб и 1 ранен)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2013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(3 человека ранены)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2014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(3 человека погибли и 5 ранены)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 (11 человек ранены)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(3 человека ранены)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Итого за 5 лет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345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 (7 человек погибли 23 ранены)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7547" y="916791"/>
            <a:ext cx="8894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Сведения о </a:t>
            </a:r>
            <a:r>
              <a:rPr lang="ru-RU" sz="1400" dirty="0" smtClean="0"/>
              <a:t>ДТП с участием диких животных </a:t>
            </a:r>
            <a:r>
              <a:rPr lang="ru-RU" sz="1400" dirty="0"/>
              <a:t>на участке км 153+875 – км 456+780 </a:t>
            </a:r>
            <a:r>
              <a:rPr lang="ru-RU" sz="1400" dirty="0" smtClean="0"/>
              <a:t>а/д М-1 </a:t>
            </a:r>
            <a:r>
              <a:rPr lang="ru-RU" sz="1400" dirty="0"/>
              <a:t>«Беларусь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1849" y="3993408"/>
            <a:ext cx="3860197" cy="2031325"/>
          </a:xfrm>
          <a:prstGeom prst="rect">
            <a:avLst/>
          </a:prstGeom>
          <a:ln w="19050">
            <a:solidFill>
              <a:srgbClr val="EB892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Комплексные мероприятия по снижению количества ДТП с участием диких животных: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установка защитного ограждения вдоль автомобильной дороги;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</a:t>
            </a:r>
            <a:r>
              <a:rPr lang="ru-RU" sz="1400" dirty="0" smtClean="0"/>
              <a:t>становка систем предупреждения о выходе животных на проезжую часть;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использование для организации прохода существующих сооружений;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строительство экодуков.</a:t>
            </a:r>
            <a:endParaRPr lang="ru-RU" sz="1400" dirty="0"/>
          </a:p>
        </p:txBody>
      </p:sp>
      <p:pic>
        <p:nvPicPr>
          <p:cNvPr id="12" name="Рисунок 11" descr="RADS diagra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9" y="3817561"/>
            <a:ext cx="4524375" cy="23634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775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Экодук на км 170 автомобильной дороги М-3 «Украина» в Калужской области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5" descr="C:\Users\Karev_sv\Documents\ГК\ОТКРЫТИЕ ЭКОДУКА\Материалы\Фото экодука\1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8" y="914401"/>
            <a:ext cx="4222827" cy="24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800598" y="1081330"/>
            <a:ext cx="3677420" cy="115353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sz="1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общая </a:t>
            </a:r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длина экодука -  165,5 м; </a:t>
            </a: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</a:t>
            </a:r>
          </a:p>
          <a:p>
            <a:pPr marL="285750" indent="-2857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длина </a:t>
            </a:r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пролета над дорогой - 33 м, </a:t>
            </a:r>
            <a:endParaRPr lang="ru-RU" sz="12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ширина пролета </a:t>
            </a:r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- 50 </a:t>
            </a: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м,.</a:t>
            </a:r>
          </a:p>
          <a:p>
            <a:pPr marL="285750" indent="-2857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акустические экраны высотой 4 м;</a:t>
            </a:r>
            <a:endParaRPr lang="ru-RU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16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9846" y="2455803"/>
            <a:ext cx="3297117" cy="174757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СТО АВТОДОР 7.4-2016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«Требования к экодукам на автомобильных дорогах Государственной компании «Автодор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Проект СТО АВТОДОР 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«Требования к системе мониторинга эффективности экодуков на автомобильных дорогах;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Проект ГОСТ Дороги автомобильные общего пользования. Экодуки. Общие требования. Правила размещения</a:t>
            </a:r>
            <a:r>
              <a:rPr 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944766"/>
              </p:ext>
            </p:extLst>
          </p:nvPr>
        </p:nvGraphicFramePr>
        <p:xfrm>
          <a:off x="116959" y="3490547"/>
          <a:ext cx="5272724" cy="305942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896903"/>
                <a:gridCol w="896903"/>
                <a:gridCol w="446187"/>
                <a:gridCol w="512231"/>
                <a:gridCol w="463447"/>
                <a:gridCol w="487838"/>
                <a:gridCol w="447185"/>
                <a:gridCol w="536623"/>
                <a:gridCol w="585407"/>
              </a:tblGrid>
              <a:tr h="2552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</a:txBody>
                  <a:tcPr marL="58205" marR="582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Периодичность маршрутных </a:t>
                      </a:r>
                      <a:r>
                        <a:rPr lang="ru-RU" sz="1000" dirty="0" smtClean="0">
                          <a:effectLst/>
                        </a:rPr>
                        <a:t>обследований</a:t>
                      </a:r>
                      <a:endParaRPr lang="ru-RU" sz="1000" dirty="0">
                        <a:effectLst/>
                      </a:endParaRPr>
                    </a:p>
                  </a:txBody>
                  <a:tcPr marL="58205" marR="582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2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Виды животных обитающих на прилегающей территории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животных </a:t>
                      </a:r>
                      <a:r>
                        <a:rPr lang="ru-RU" sz="1000" dirty="0" smtClean="0">
                          <a:effectLst/>
                        </a:rPr>
                        <a:t>на </a:t>
                      </a:r>
                      <a:r>
                        <a:rPr lang="ru-RU" sz="1000" dirty="0">
                          <a:effectLst/>
                        </a:rPr>
                        <a:t>прилегающей территории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12.16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01.17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02.17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03.17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05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r>
                        <a:rPr lang="en-US" sz="10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Лось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Косуля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Кабан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Лисица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434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Заяц-беляк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>
                    <a:solidFill>
                      <a:srgbClr val="55BA52"/>
                    </a:solidFill>
                  </a:tcPr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Заяц-русак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Белка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3320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Горностай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Куница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  <a:tr h="16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Хорь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05" marR="58205" marT="0" marB="0"/>
                </a:tc>
              </a:tr>
            </a:tbl>
          </a:graphicData>
        </a:graphic>
      </p:graphicFrame>
      <p:pic>
        <p:nvPicPr>
          <p:cNvPr id="16" name="Picture 2" descr="C:\Users\Karev_sv\Documents\ГК\ОТКРЫТИЕ ЭКОДУКА\Мониторинг экодука\Приложения на отправку к письму на Черкасова А.В. по экодуку\P19103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10454" r="17604"/>
          <a:stretch/>
        </p:blipFill>
        <p:spPr bwMode="auto">
          <a:xfrm>
            <a:off x="6342377" y="4398280"/>
            <a:ext cx="1839597" cy="21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0961" y="102591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Карта экодуков на сети автомобильных дорог Государственной компании «Автодор»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17</a:t>
            </a:fld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r="19477" b="13979"/>
          <a:stretch/>
        </p:blipFill>
        <p:spPr bwMode="auto">
          <a:xfrm>
            <a:off x="801147" y="2098385"/>
            <a:ext cx="6264671" cy="351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8130" y="886566"/>
            <a:ext cx="8752114" cy="1092607"/>
          </a:xfrm>
          <a:prstGeom prst="rect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– МОНИТОРИНГ ЭФФЕКТИВНОСТИ ЭКОДУКОВ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карта расположения экодуков (включая существующие сооружения пригодные для пересечения автомобильной дороги дикими животными);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указание типа 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экодука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характеристика сооружения;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указание целевых видов животных, расположение путей миграции.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942" y="5821439"/>
            <a:ext cx="87521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п. 1 в) </a:t>
            </a:r>
            <a:r>
              <a:rPr lang="ru-RU" sz="1400" dirty="0" smtClean="0"/>
              <a:t>определение </a:t>
            </a:r>
            <a:r>
              <a:rPr lang="ru-RU" sz="1400" dirty="0"/>
              <a:t>понятия «экологическая информация», порядка доступа к ней и отнесение такой информации к общедоступной информации, размещаемой государственными органами и органами местного самоуправления в информационно-телекоммуникационной сети Интернет в форме открытых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42753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0961" y="102591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Решение отраслевых задач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18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8130" y="886566"/>
            <a:ext cx="8752114" cy="1600438"/>
          </a:xfrm>
          <a:prstGeom prst="rect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План мероприятий Государственной компании «Автодор» по проведению в 2017 году Года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экологии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(приказ от 23.12.16 № 307)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улучшение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экологического состояния объектов Государственной компании и прилегающих к ним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территорий;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нормативной правовой и нормативно-технической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базы;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конкурсы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конференции, выставки, экологические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акции;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сотрудничество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образовательными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организациями;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информационное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в сфере экологической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безопасности.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2714544"/>
            <a:ext cx="4225056" cy="923718"/>
          </a:xfrm>
          <a:prstGeom prst="homePlate">
            <a:avLst>
              <a:gd name="adj" fmla="val 51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/>
              <a:t>Проект ГОСТ Р Дороги автомобильные общего пользования. Руководство по оценке риска в течение жизненного цикла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86" y="2560926"/>
            <a:ext cx="2639845" cy="3633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8671" y="4363952"/>
            <a:ext cx="4027714" cy="1169551"/>
          </a:xfrm>
          <a:prstGeom prst="rect">
            <a:avLst/>
          </a:prstGeom>
          <a:ln w="28575">
            <a:solidFill>
              <a:srgbClr val="00913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 Методические основы принятия решений по установлению допустимого риска опасных </a:t>
            </a:r>
            <a:r>
              <a:rPr lang="ru-RU" sz="1400" dirty="0" smtClean="0"/>
              <a:t>событий, </a:t>
            </a:r>
            <a:r>
              <a:rPr lang="ru-RU" sz="1400" b="1" dirty="0" smtClean="0"/>
              <a:t>в том числе экологического риска</a:t>
            </a:r>
            <a:r>
              <a:rPr lang="ru-RU" sz="1400" dirty="0" smtClean="0"/>
              <a:t>, </a:t>
            </a:r>
            <a:r>
              <a:rPr lang="ru-RU" sz="1400" dirty="0"/>
              <a:t>при проектировании, строительстве и эксплуатации автомобильных </a:t>
            </a:r>
            <a:r>
              <a:rPr lang="ru-RU" sz="1400" dirty="0" smtClean="0"/>
              <a:t>дорог.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04" y="3379694"/>
            <a:ext cx="2433623" cy="3245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572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3400" y="4114800"/>
            <a:ext cx="4532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sz="14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4611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0275" y="3249612"/>
            <a:ext cx="5567363" cy="492125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772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2765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26511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00275" y="3910410"/>
            <a:ext cx="5567363" cy="0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376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>
            <a:off x="0" y="1023537"/>
            <a:ext cx="2189540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189540" y="902189"/>
            <a:ext cx="6872266" cy="1106550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благоприятного состояния окружающей природной среды в зоне влияния автомобильных дорог, сохранение естественных экологических систем и природных ресурсов на придорожных территориях для удовлетворения потребностей нынешнего и будущих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поколений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-1" y="6683679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Экологическая политика Государственной компании «Автодор» на период до 2030 года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(приказ от 04.12.2015 № 277)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06878" y="2118092"/>
            <a:ext cx="8550233" cy="2358905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 defTabSz="912506"/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этап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год)</a:t>
            </a:r>
          </a:p>
          <a:p>
            <a:pPr algn="ctr" defTabSz="912506"/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 требований-   СТО АВТОДОР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506"/>
            <a:endParaRPr lang="ru-RU" sz="13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912506"/>
            <a:r>
              <a:rPr lang="en-US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 (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7-2020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гг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 defTabSz="912506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Стабилизация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негативного воздействия автомобильных дорог Государственной компании на окружающую среду на уровне 2015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506"/>
            <a:endParaRPr lang="ru-RU" sz="13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912506"/>
            <a:r>
              <a:rPr lang="en-US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 (20</a:t>
            </a:r>
            <a:r>
              <a:rPr lang="en-US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- 2030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гг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негативного воздействия автомобильных дорог на окружающую среду на 20-30% в сравнении с уровнем 2015 г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6608" y="4877572"/>
            <a:ext cx="8875198" cy="132343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Перечень поручений по итогам заседания Госсовета  по вопросу «Об экологическом развитии Российской Федерации в интересах будущих поколений», </a:t>
            </a:r>
            <a:r>
              <a:rPr lang="ru-RU" sz="1600" b="1" dirty="0" smtClean="0"/>
              <a:t>27 </a:t>
            </a:r>
            <a:r>
              <a:rPr lang="ru-RU" sz="1600" b="1" dirty="0"/>
              <a:t>декабря 2016 </a:t>
            </a:r>
            <a:r>
              <a:rPr lang="ru-RU" sz="1600" b="1" dirty="0" smtClean="0"/>
              <a:t>года: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1 а) </a:t>
            </a:r>
            <a:r>
              <a:rPr lang="ru-RU" sz="1600" dirty="0" smtClean="0"/>
              <a:t>Предусмотреть … использование </a:t>
            </a:r>
            <a:r>
              <a:rPr lang="ru-RU" sz="1600" dirty="0"/>
              <a:t>системы индикаторов устойчивого развития, определение механизмов достижения целей и поэтапное решение задач экологически устойчивого развития территорий регионов на период до 2030 года и на перспективу до 2050 года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17535"/>
            <a:ext cx="5902036" cy="459074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Утверждены СТО АВТОДОР: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7.1-2013 «Зелёный стандарт Государственной компании «Автодор»; </a:t>
            </a: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7.2-2016 «Устройство защитных насаждений на автомобильных дорогах 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7.3-2016 «Требования к устройству гидроботанических площадок на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дорогах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7.4-2016 «Требования к экодукам на автомобильных дорогах 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7.5-2016 «Требования к производственному экологическому контролю (мониторингу) на объектах 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2.7-2016 «Применение </a:t>
            </a:r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асфальтогранулята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асфальтобетонных смесях и конструктивных слоях дорожной одежды. Технические условия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2.22-2016 «Требования к многофункциональным зонам дорожного сервиса вдоль автомобильных дорог 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2.27-2016 «Требования к ограничивающим пешеходным и защитным ограждениям на автомобильных дорогах Государственной компании «Автодор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364" y="1038160"/>
            <a:ext cx="2914712" cy="1633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793" y="2908376"/>
            <a:ext cx="3075853" cy="189925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309555" y="77356"/>
            <a:ext cx="5495930" cy="775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omtImperial" pitchFamily="34" charset="0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СТО АВТОДОР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239" y="5415991"/>
            <a:ext cx="8979519" cy="11695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п. 1 з</a:t>
            </a:r>
            <a:r>
              <a:rPr lang="ru-RU" sz="1400" b="1" dirty="0"/>
              <a:t>) </a:t>
            </a:r>
            <a:r>
              <a:rPr lang="ru-RU" sz="1400" dirty="0" smtClean="0"/>
              <a:t>предложения: о</a:t>
            </a:r>
            <a:r>
              <a:rPr lang="ru-RU" sz="1400" dirty="0"/>
              <a:t> применении «зелёных» финансовых инструментов российскими институтами развития и публичными компаниями;</a:t>
            </a:r>
          </a:p>
          <a:p>
            <a:r>
              <a:rPr lang="ru-RU" sz="1400" dirty="0"/>
              <a:t>о стимулировании внедрения российскими институтами развития и организациями практики экологически устойчивого развития, о применении публичными компаниями, государственными организациями, корпорациями и компаниями с государственным участием добровольных механизмов экологической ответственности;</a:t>
            </a:r>
          </a:p>
        </p:txBody>
      </p:sp>
    </p:spTree>
    <p:extLst>
      <p:ext uri="{BB962C8B-B14F-4D97-AF65-F5344CB8AC3E}">
        <p14:creationId xmlns:p14="http://schemas.microsoft.com/office/powerpoint/2010/main" val="9286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Increase in biod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5" y="1608626"/>
            <a:ext cx="5187461" cy="518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Перспективные направления внедрения инноваций в области охраны окружающей среды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70718045"/>
              </p:ext>
            </p:extLst>
          </p:nvPr>
        </p:nvGraphicFramePr>
        <p:xfrm>
          <a:off x="180975" y="923925"/>
          <a:ext cx="8801101" cy="56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92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Обеспечение повышенных значений ровности дорожного покрытия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8287" y="2272774"/>
            <a:ext cx="3925162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853" indent="-316531" algn="ctr" defTabSz="844083" fontAlgn="base"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Продольная ровность покрытия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ОДН 218.0.006-2002 (по толчкомеру):</a:t>
            </a:r>
          </a:p>
          <a:p>
            <a:pPr marL="132926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100 см/км;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- 120 см/км.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ГОСТ 33220-2015 (по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IRI)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- 4.0 м/км;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 4.5 м/км.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Clr>
                <a:srgbClr val="D34817"/>
              </a:buClr>
              <a:buFontTx/>
              <a:buChar char="-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СТО АВТОДОР 10.2-2014 при приемке (по </a:t>
            </a:r>
            <a:r>
              <a:rPr lang="ru-RU" sz="1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толчкомеру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 IRI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316531" indent="-316531" algn="ctr" defTabSz="84408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(Реконструкция)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55 см/км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м/км;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- 60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м/км</a:t>
            </a:r>
          </a:p>
          <a:p>
            <a:pPr marL="316531" indent="-316531" algn="ctr" defTabSz="84408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90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2.9 м/км;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- 110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3.5 м/км.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863" y="955945"/>
            <a:ext cx="8897213" cy="5730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ru-RU" sz="1108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10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Ровность это не только комфорт для участников дорожного движения, но и снижение расхода топлива и выбросов.  </a:t>
            </a:r>
          </a:p>
          <a:p>
            <a:pPr algn="just">
              <a:lnSpc>
                <a:spcPct val="94000"/>
              </a:lnSpc>
            </a:pPr>
            <a:r>
              <a:rPr lang="ru-RU" sz="1108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при проезде одного легкового автомобиля </a:t>
            </a:r>
            <a:r>
              <a:rPr lang="ru-RU" sz="1108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 IRI  равным 1,4 экономия  топлива составит до 5%, снижение выбросов СО2 составит до 15%.</a:t>
            </a:r>
            <a:endParaRPr lang="ru-RU" sz="1108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13" y="2732053"/>
            <a:ext cx="1947117" cy="29594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65"/>
          <p:cNvSpPr>
            <a:spLocks noChangeArrowheads="1"/>
          </p:cNvSpPr>
          <p:nvPr/>
        </p:nvSpPr>
        <p:spPr bwMode="auto">
          <a:xfrm>
            <a:off x="176787" y="1552776"/>
            <a:ext cx="5765343" cy="600752"/>
          </a:xfrm>
          <a:prstGeom prst="rect">
            <a:avLst/>
          </a:prstGeom>
          <a:extLst/>
        </p:spPr>
        <p:txBody>
          <a:bodyPr wrap="square" lIns="88400" tIns="44201" rIns="88400" bIns="44201">
            <a:spAutoFit/>
          </a:bodyPr>
          <a:lstStyle/>
          <a:p>
            <a:pPr algn="ctr"/>
            <a:r>
              <a:rPr lang="ru-RU" sz="1108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и технологии  по  СТО АВТОДОР 2.6-2013 </a:t>
            </a:r>
            <a:r>
              <a:rPr lang="ru-RU" sz="1108" dirty="0">
                <a:latin typeface="Arial" panose="020B0604020202020204" pitchFamily="34" charset="0"/>
                <a:cs typeface="Arial" panose="020B0604020202020204" pitchFamily="34" charset="0"/>
              </a:rPr>
              <a:t>«Требования к нежестким дорожным одеждам автомобильных дорог  Государственной компании «Автодор»</a:t>
            </a:r>
          </a:p>
        </p:txBody>
      </p:sp>
      <p:pic>
        <p:nvPicPr>
          <p:cNvPr id="19" name="Рисунок 18" descr="N:\ФОТО М-11 Вышний Волочек 27-02-2014\Слайдшоу\а-б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15" y="3813217"/>
            <a:ext cx="2911161" cy="2196444"/>
          </a:xfrm>
          <a:prstGeom prst="rect">
            <a:avLst/>
          </a:prstGeom>
          <a:noFill/>
          <a:extLst/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6070915" y="1644883"/>
          <a:ext cx="2911161" cy="2031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Точечный рисунок" r:id="rId6" imgW="9504762" imgH="7114286" progId="Paint.Picture">
                  <p:embed/>
                </p:oleObj>
              </mc:Choice>
              <mc:Fallback>
                <p:oleObj name="Точечный рисунок" r:id="rId6" imgW="9504762" imgH="71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915" y="1644883"/>
                        <a:ext cx="2911161" cy="2031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5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Дорожно-строительные технологии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1010606" y="1563885"/>
            <a:ext cx="3803073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асфальтогранулята</a:t>
            </a:r>
            <a:endParaRPr lang="ru-RU" sz="13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6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Холодный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ресайклинг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Рисунок 35"/>
          <p:cNvPicPr/>
          <p:nvPr/>
        </p:nvPicPr>
        <p:blipFill rotWithShape="1">
          <a:blip r:embed="rId3"/>
          <a:srcRect t="15344" b="5996"/>
          <a:stretch/>
        </p:blipFill>
        <p:spPr bwMode="auto">
          <a:xfrm>
            <a:off x="5356630" y="1233769"/>
            <a:ext cx="3498215" cy="4892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6</a:t>
            </a:fld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1113050" y="3235606"/>
            <a:ext cx="3803073" cy="869768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Теплые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асфальтобетонные смеси </a:t>
            </a:r>
            <a:endParaRPr lang="ru-RU" sz="13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качестве замены битумного вяжущего –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полиуретана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687964" y="5403692"/>
            <a:ext cx="4125715" cy="952657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добавки, исключающие запах битума </a:t>
            </a:r>
          </a:p>
          <a:p>
            <a:pPr algn="ctr" defTabSz="912506"/>
            <a:endParaRPr lang="ru-RU" sz="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защитные покрытия – снижающие концентрации вредных веществ в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воздухе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687965" y="1254727"/>
            <a:ext cx="3803073" cy="301129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ресурсосбережение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687965" y="2812870"/>
            <a:ext cx="3157678" cy="422736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энергосбережение и снижении выбросов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292277" y="4954449"/>
            <a:ext cx="3803073" cy="449243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снижение концентрации загрязняющих веществ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Инновационные покрытия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7</a:t>
            </a:fld>
            <a:endParaRPr lang="ru-RU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442274" y="2573236"/>
            <a:ext cx="3567019" cy="363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1400" b="1" dirty="0" smtClean="0"/>
              <a:t>Полимерное </a:t>
            </a:r>
            <a:r>
              <a:rPr lang="ru-RU" sz="1400" b="1" dirty="0"/>
              <a:t>(полиуретановое) </a:t>
            </a:r>
            <a:r>
              <a:rPr lang="ru-RU" sz="1400" b="1" dirty="0" smtClean="0"/>
              <a:t>вяжущее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03383"/>
              </p:ext>
            </p:extLst>
          </p:nvPr>
        </p:nvGraphicFramePr>
        <p:xfrm>
          <a:off x="152194" y="3380145"/>
          <a:ext cx="4446184" cy="209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394"/>
                <a:gridCol w="1166521"/>
                <a:gridCol w="1522269"/>
              </a:tblGrid>
              <a:tr h="41680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Сравнительные</a:t>
                      </a:r>
                      <a:r>
                        <a:rPr lang="ru-RU" sz="1100" b="1" baseline="0" dirty="0" smtClean="0"/>
                        <a:t> характеристики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TechniSoil</a:t>
                      </a:r>
                      <a:r>
                        <a:rPr lang="en-US" sz="1100" b="1" baseline="0" dirty="0" smtClean="0"/>
                        <a:t> G5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Обычная</a:t>
                      </a:r>
                      <a:r>
                        <a:rPr lang="ru-RU" sz="1100" b="1" baseline="0" dirty="0" smtClean="0"/>
                        <a:t> </a:t>
                      </a:r>
                      <a:r>
                        <a:rPr lang="ru-RU" sz="1100" b="1" dirty="0" smtClean="0"/>
                        <a:t>АБС</a:t>
                      </a:r>
                      <a:endParaRPr lang="ru-RU" sz="1100" b="1" dirty="0"/>
                    </a:p>
                  </a:txBody>
                  <a:tcPr/>
                </a:tc>
              </a:tr>
              <a:tr h="24572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Прочность на давление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 МПа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</a:t>
                      </a:r>
                      <a:r>
                        <a:rPr lang="en-US" sz="1100" b="1" dirty="0" smtClean="0"/>
                        <a:t>,5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ru-RU" sz="1100" b="1" baseline="0" dirty="0" smtClean="0"/>
                        <a:t>МПа</a:t>
                      </a:r>
                      <a:endParaRPr lang="ru-RU" sz="1100" b="1" dirty="0"/>
                    </a:p>
                  </a:txBody>
                  <a:tcPr/>
                </a:tc>
              </a:tr>
              <a:tr h="24572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Прочность на разрыв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</a:t>
                      </a:r>
                      <a:r>
                        <a:rPr lang="en-US" sz="1100" b="1" dirty="0" smtClean="0"/>
                        <a:t>,5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0</a:t>
                      </a:r>
                      <a:r>
                        <a:rPr lang="en-US" sz="1100" b="1" dirty="0" smtClean="0"/>
                        <a:t>,35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ru-RU" sz="1100" b="1" baseline="0" dirty="0" smtClean="0"/>
                        <a:t>МПа</a:t>
                      </a:r>
                    </a:p>
                  </a:txBody>
                  <a:tcPr/>
                </a:tc>
              </a:tr>
              <a:tr h="245720">
                <a:tc>
                  <a:txBody>
                    <a:bodyPr/>
                    <a:lstStyle/>
                    <a:p>
                      <a:r>
                        <a:rPr lang="ru-RU" sz="1100" b="1" dirty="0" err="1" smtClean="0"/>
                        <a:t>Истираемость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0,28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0</a:t>
                      </a:r>
                      <a:r>
                        <a:rPr lang="en-US" sz="1100" b="1" dirty="0" smtClean="0"/>
                        <a:t>,7</a:t>
                      </a:r>
                      <a:r>
                        <a:rPr lang="en-US" sz="1100" b="1" baseline="0" dirty="0" smtClean="0"/>
                        <a:t> - 1</a:t>
                      </a:r>
                      <a:endParaRPr lang="ru-RU" sz="1100" b="1" dirty="0"/>
                    </a:p>
                  </a:txBody>
                  <a:tcPr/>
                </a:tc>
              </a:tr>
              <a:tr h="24572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Усталостная прочность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5,81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ru-RU" sz="1100" b="1" baseline="0" dirty="0" smtClean="0"/>
                        <a:t>МПа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1,19 </a:t>
                      </a:r>
                      <a:r>
                        <a:rPr lang="ru-RU" sz="1100" b="1" dirty="0" smtClean="0"/>
                        <a:t>МПа</a:t>
                      </a:r>
                      <a:endParaRPr lang="ru-RU" sz="1100" b="1" dirty="0"/>
                    </a:p>
                  </a:txBody>
                  <a:tcPr/>
                </a:tc>
              </a:tr>
              <a:tr h="24572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Колейность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&gt;20000 </a:t>
                      </a:r>
                      <a:r>
                        <a:rPr lang="ru-RU" sz="1100" b="1" dirty="0" smtClean="0"/>
                        <a:t>циклов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&gt;</a:t>
                      </a:r>
                      <a:r>
                        <a:rPr lang="en-US" sz="1100" b="1" baseline="0" dirty="0" smtClean="0"/>
                        <a:t>740 </a:t>
                      </a:r>
                      <a:r>
                        <a:rPr lang="ru-RU" sz="1100" b="1" baseline="0" dirty="0" smtClean="0"/>
                        <a:t>циклов</a:t>
                      </a:r>
                      <a:endParaRPr lang="ru-RU" sz="1100" b="1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Усталость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93</a:t>
                      </a:r>
                      <a:r>
                        <a:rPr lang="ru-RU" sz="1100" b="1" baseline="0" dirty="0" smtClean="0"/>
                        <a:t> млн</a:t>
                      </a:r>
                      <a:r>
                        <a:rPr lang="en-US" sz="1100" b="1" baseline="0" dirty="0" smtClean="0"/>
                        <a:t>. 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14 млн</a:t>
                      </a:r>
                      <a:endParaRPr lang="ru-RU" sz="11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7" name="Прямая соединительная линия 26"/>
          <p:cNvCxnSpPr/>
          <p:nvPr/>
        </p:nvCxnSpPr>
        <p:spPr>
          <a:xfrm>
            <a:off x="519889" y="889670"/>
            <a:ext cx="6428375" cy="0"/>
          </a:xfrm>
          <a:prstGeom prst="line">
            <a:avLst/>
          </a:prstGeom>
          <a:ln w="63500" cmpd="thinThick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eng.rosign.net/sh_page/img/p0201_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93" y="3401503"/>
            <a:ext cx="3567019" cy="20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5266593" y="2310683"/>
            <a:ext cx="3567019" cy="363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400" b="1" dirty="0" smtClean="0"/>
              <a:t>Защитное покрытие – с отображением сигнальной информации для пользователей дорог при пониженных температурах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339697" y="1219369"/>
            <a:ext cx="8347103" cy="363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solidFill>
                  <a:srgbClr val="E15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п. 3 и п. 7 Плана мероприятий («дорожная карта»), по расширению применения инновационных технологий, материалов, в том числе битумов, и конструкций, утвержденного заместителем Председателя Правительства Российской Федерации А.В. </a:t>
            </a:r>
            <a:r>
              <a:rPr lang="ru-RU" sz="1400" b="1" dirty="0" err="1">
                <a:solidFill>
                  <a:srgbClr val="E15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Дворковичем</a:t>
            </a:r>
            <a:r>
              <a:rPr lang="ru-RU" sz="1400" b="1" dirty="0">
                <a:solidFill>
                  <a:srgbClr val="E15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сентября 2015 г. № 6523п-П9</a:t>
            </a:r>
          </a:p>
        </p:txBody>
      </p:sp>
    </p:spTree>
    <p:extLst>
      <p:ext uri="{BB962C8B-B14F-4D97-AF65-F5344CB8AC3E}">
        <p14:creationId xmlns:p14="http://schemas.microsoft.com/office/powerpoint/2010/main" val="34954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Повышение энергоэффективности, альтернативная энергетика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1060450"/>
            <a:ext cx="8605838" cy="484188"/>
          </a:xfrm>
          <a:prstGeom prst="rect">
            <a:avLst/>
          </a:prstGeom>
          <a:noFill/>
          <a:ln>
            <a:noFill/>
          </a:ln>
        </p:spPr>
        <p:txBody>
          <a:bodyPr lIns="72000" tIns="36000" rIns="72000" bIns="36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EE3900"/>
              </a:solidFill>
              <a:latin typeface="PromtImperial" pitchFamily="34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572" y="897610"/>
            <a:ext cx="8824243" cy="186467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02" tIns="50301" rIns="100602" bIns="50301" anchor="ctr"/>
          <a:lstStyle/>
          <a:p>
            <a:pPr marL="342900" indent="-342900" algn="just" defTabSz="912506">
              <a:buAutoNum type="arabicPeriod"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Создан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полигон для испытаний электрооборудования на а/д М-4 «Дон», км 464+500 – м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492+700;</a:t>
            </a:r>
          </a:p>
          <a:p>
            <a:pPr marL="342900" indent="-342900" algn="just" defTabSz="912506">
              <a:buAutoNum type="arabicPeriod"/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 defTabSz="912506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Установлено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более 28 тысяч энергоэффективных светодиодных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светильников</a:t>
            </a:r>
          </a:p>
          <a:p>
            <a:pPr algn="just" defTabSz="912506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 defTabSz="912506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Подготовлен проект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СТО АВТОДОР 2.34-2017 «Технические требования к светодиодным светильникам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(световая отдача светодиодного светильника -  125 лм/Вт)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24" y="2970486"/>
            <a:ext cx="3043761" cy="28993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30" y="2956376"/>
            <a:ext cx="3080083" cy="2913465"/>
          </a:xfrm>
          <a:prstGeom prst="rect">
            <a:avLst/>
          </a:prstGeom>
        </p:spPr>
      </p:pic>
      <p:pic>
        <p:nvPicPr>
          <p:cNvPr id="25" name="Picture 3" descr="eb6fd523-1f14-41dc-909e-f2d6f96177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" y="2963430"/>
            <a:ext cx="2300352" cy="290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77356"/>
            <a:ext cx="5495930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Пилотные проекты зарядных станций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для электромобилей, с солнечными батареями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9</a:t>
            </a:fld>
            <a:endParaRPr lang="ru-RU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" b="7649"/>
          <a:stretch/>
        </p:blipFill>
        <p:spPr bwMode="auto">
          <a:xfrm>
            <a:off x="1419957" y="905652"/>
            <a:ext cx="6471139" cy="363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4254" y="4533500"/>
            <a:ext cx="8062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Результат апробации: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Программа внедрения </a:t>
            </a:r>
            <a:r>
              <a:rPr lang="ru-RU" sz="1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электрозаправок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на сети автомобильных дорог Государственной компании «</a:t>
            </a:r>
            <a:r>
              <a:rPr lang="ru-RU" sz="1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Автодор</a:t>
            </a: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775" y="5394268"/>
            <a:ext cx="8952445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п. 5 а) </a:t>
            </a:r>
            <a:r>
              <a:rPr lang="ru-RU" sz="1400" dirty="0"/>
              <a:t>Рекомендовать органам исполнительной власти субъектов Российской Федерации:</a:t>
            </a:r>
          </a:p>
          <a:p>
            <a:r>
              <a:rPr lang="ru-RU" sz="1400" dirty="0"/>
              <a:t>а) реализовать меры по стимулированию использования экологически чистого транспорта в целях снижения выбросов вредных веществ при эксплуатации транспортных средств в населённых пунктах с высоким уровнем загрязнения атмосферного воздуха, включая создание необходимой инфраструктуры, обеспечение приоритетного движения и парковки экологически чистого транспорта, внедрение современных систем управления пассажирским транспортом.</a:t>
            </a:r>
          </a:p>
        </p:txBody>
      </p:sp>
    </p:spTree>
    <p:extLst>
      <p:ext uri="{BB962C8B-B14F-4D97-AF65-F5344CB8AC3E}">
        <p14:creationId xmlns:p14="http://schemas.microsoft.com/office/powerpoint/2010/main" val="1132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FQkgvZ9UGQDSf9HegeK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Jkcx7HxUGM8hwJWP7uS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6493</TotalTime>
  <Words>1760</Words>
  <Application>Microsoft Office PowerPoint</Application>
  <PresentationFormat>Экран (4:3)</PresentationFormat>
  <Paragraphs>380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Точечный рисунок</vt:lpstr>
      <vt:lpstr>Презентация PowerPoint</vt:lpstr>
      <vt:lpstr>Экологическая политика Государственной компании «Автодор» на период до 2030 года (приказ от 04.12.2015 № 277)</vt:lpstr>
      <vt:lpstr>Презентация PowerPoint</vt:lpstr>
      <vt:lpstr>Перспективные направления внедрения инноваций в области охраны окружающей среды</vt:lpstr>
      <vt:lpstr>Обеспечение повышенных значений ровности дорожного покрытия</vt:lpstr>
      <vt:lpstr>Дорожно-строительные технологии</vt:lpstr>
      <vt:lpstr>Инновационные покрытия</vt:lpstr>
      <vt:lpstr>Повышение энергоэффективности, альтернативная энергетика</vt:lpstr>
      <vt:lpstr>Пилотные проекты зарядных станций для электромобилей, с солнечными батареями</vt:lpstr>
      <vt:lpstr>Использование композитных материалов</vt:lpstr>
      <vt:lpstr>Социальная эффективность</vt:lpstr>
      <vt:lpstr>Компенсационные мероприятия</vt:lpstr>
      <vt:lpstr>Социальная эффективность</vt:lpstr>
      <vt:lpstr>Мониторинг метеорологических параметров и содержания загрязняющих веществ в атмосферном воздухе </vt:lpstr>
      <vt:lpstr>Предотвращение ДТП с участием диких животных</vt:lpstr>
      <vt:lpstr>Экодук на км 170 автомобильной дороги М-3 «Украина» в Калужской области</vt:lpstr>
      <vt:lpstr>Карта экодуков на сети автомобильных дорог Государственной компании «Автодор»</vt:lpstr>
      <vt:lpstr>Решение отраслевых задач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Кошкин Дмитрий Сергеевич</dc:creator>
  <cp:lastModifiedBy>Карев Сергей Викторович</cp:lastModifiedBy>
  <cp:revision>641</cp:revision>
  <cp:lastPrinted>2017-06-14T07:06:49Z</cp:lastPrinted>
  <dcterms:created xsi:type="dcterms:W3CDTF">2014-01-16T11:09:14Z</dcterms:created>
  <dcterms:modified xsi:type="dcterms:W3CDTF">2017-06-14T07:14:10Z</dcterms:modified>
</cp:coreProperties>
</file>