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sldIdLst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A9819-6F5A-41F8-B48E-4CF0FE19F75F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A6FF6-6872-488F-B836-F80EA02B61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5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7C79-247A-43D5-841F-53175CDA72B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0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0EFC7-5B52-4842-B3CB-BB6145DB83E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38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0EFC7-5B52-4842-B3CB-BB6145DB83E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0EFC7-5B52-4842-B3CB-BB6145DB83E2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7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8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69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59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96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45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70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19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56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45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8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8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898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28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51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7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fld id="{D22A370C-877C-4BBF-B5B1-6149A0E2D0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V_Korshkov\Desktop\Автодор лог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71417"/>
            <a:ext cx="1828800" cy="3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14283" y="288925"/>
            <a:ext cx="8628063" cy="990600"/>
          </a:xfrm>
        </p:spPr>
        <p:txBody>
          <a:bodyPr/>
          <a:lstStyle>
            <a:lvl1pPr>
              <a:defRPr sz="2000">
                <a:latin typeface="PromtImpe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312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534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F13A9-AA69-4AEE-8EC3-10DF6A26DC2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0" y="6764588"/>
            <a:ext cx="9144000" cy="108000"/>
          </a:xfrm>
          <a:prstGeom prst="rect">
            <a:avLst/>
          </a:prstGeom>
          <a:solidFill>
            <a:srgbClr val="FF85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863" tIns="46432" rIns="92863" bIns="46432" anchor="ctr"/>
          <a:lstStyle/>
          <a:p>
            <a:pPr algn="ctr"/>
            <a:endParaRPr lang="en-US" sz="923" dirty="0">
              <a:solidFill>
                <a:srgbClr val="45545F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5420" y="548680"/>
            <a:ext cx="664481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52046" y="0"/>
            <a:ext cx="6408186" cy="548680"/>
          </a:xfrm>
          <a:prstGeom prst="rect">
            <a:avLst/>
          </a:prstGeom>
        </p:spPr>
        <p:txBody>
          <a:bodyPr anchor="ctr"/>
          <a:lstStyle>
            <a:lvl1pPr algn="l">
              <a:defRPr sz="1477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548680"/>
            <a:ext cx="9144000" cy="6215908"/>
          </a:xfrm>
          <a:prstGeom prst="rect">
            <a:avLst/>
          </a:prstGeom>
          <a:gradFill flip="none" rotWithShape="1">
            <a:gsLst>
              <a:gs pos="0">
                <a:schemeClr val="lt1">
                  <a:hueOff val="0"/>
                  <a:satOff val="0"/>
                  <a:lumOff val="0"/>
                  <a:shade val="30000"/>
                  <a:satMod val="115000"/>
                  <a:alpha val="40000"/>
                </a:schemeClr>
              </a:gs>
              <a:gs pos="100000">
                <a:schemeClr val="lt1">
                  <a:hueOff val="0"/>
                  <a:satOff val="0"/>
                  <a:lumOff val="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147" tIns="33518" rIns="201147" bIns="33518" numCol="1" spcCol="1270" rtlCol="0" anchor="ctr" anchorCtr="0">
            <a:noAutofit/>
          </a:bodyPr>
          <a:lstStyle/>
          <a:p>
            <a:pPr algn="just" defTabSz="5334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8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9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42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4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46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11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84D4A-1B30-408F-934D-EEF15F3BB8D2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B466D-6AF8-4343-8915-3466B9CC1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3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3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0" cy="6858000"/>
          </a:xfrm>
          <a:prstGeom prst="rect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 flipV="1">
            <a:off x="5629275" y="-1"/>
            <a:ext cx="3514724" cy="6857999"/>
          </a:xfrm>
          <a:prstGeom prst="rtTriangle">
            <a:avLst/>
          </a:prstGeom>
          <a:solidFill>
            <a:srgbClr val="E1561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55" name="Прямоугольник 1"/>
          <p:cNvSpPr>
            <a:spLocks noChangeArrowheads="1"/>
          </p:cNvSpPr>
          <p:nvPr/>
        </p:nvSpPr>
        <p:spPr bwMode="auto">
          <a:xfrm>
            <a:off x="307877" y="2552633"/>
            <a:ext cx="823604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prstClr val="white">
                    <a:lumMod val="85000"/>
                  </a:prstClr>
                </a:solidFill>
                <a:latin typeface="Tahoma" pitchFamily="34" charset="0"/>
                <a:cs typeface="Tahoma" pitchFamily="34" charset="0"/>
              </a:rPr>
              <a:t>ГОСУДАРСТВЕННАЯ КОМПАНИЯ </a:t>
            </a:r>
            <a:br>
              <a:rPr lang="ru-RU" altLang="ru-RU" sz="4000" b="1" dirty="0" smtClean="0">
                <a:solidFill>
                  <a:prstClr val="white">
                    <a:lumMod val="85000"/>
                  </a:prstClr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4000" b="1" dirty="0" smtClean="0">
                <a:solidFill>
                  <a:prstClr val="white">
                    <a:lumMod val="85000"/>
                  </a:prstClr>
                </a:solidFill>
                <a:latin typeface="Tahoma" pitchFamily="34" charset="0"/>
                <a:cs typeface="Tahoma" pitchFamily="34" charset="0"/>
              </a:rPr>
              <a:t>«РОССИЙСКИЕ АВТОМОБИЛЬНЫЕ ДОРОГИ»  </a:t>
            </a:r>
            <a:endParaRPr lang="ru-RU" altLang="ru-RU" sz="4000" b="1" dirty="0">
              <a:solidFill>
                <a:prstClr val="white">
                  <a:lumMod val="85000"/>
                </a:prst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48" name="Рисунок 20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451133"/>
            <a:ext cx="2664146" cy="4298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5043204"/>
            <a:ext cx="9143999" cy="327026"/>
          </a:xfrm>
          <a:prstGeom prst="rect">
            <a:avLst/>
          </a:prstGeom>
          <a:solidFill>
            <a:srgbClr val="EB8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5370230"/>
            <a:ext cx="9144000" cy="1487770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83668" y="5393630"/>
            <a:ext cx="5769816" cy="6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53" tIns="41528" rIns="83053" bIns="41528">
            <a:spAutoFit/>
          </a:bodyPr>
          <a:lstStyle>
            <a:defPPr>
              <a:defRPr lang="ru-RU"/>
            </a:defPPr>
            <a:lvl1pPr>
              <a:defRPr sz="2200">
                <a:solidFill>
                  <a:srgbClr val="4C4544"/>
                </a:solidFill>
                <a:latin typeface="Tahoma" pitchFamily="34" charset="0"/>
                <a:cs typeface="Tahoma" pitchFamily="34" charset="0"/>
              </a:defRPr>
            </a:lvl1pPr>
            <a:lvl2pPr marL="502941"/>
            <a:lvl3pPr marL="1005884"/>
            <a:lvl4pPr marL="1508825"/>
            <a:lvl5pPr marL="2011767"/>
            <a:lvl6pPr marL="2514710" defTabSz="1005884"/>
            <a:lvl7pPr marL="3017652" defTabSz="1005884"/>
            <a:lvl8pPr marL="3520594" defTabSz="1005884"/>
            <a:lvl9pPr marL="4023536" defTabSz="1005884"/>
          </a:lstStyle>
          <a:p>
            <a:pPr defTabSz="830892"/>
            <a:r>
              <a:rPr lang="ru-RU" sz="1800" b="1" dirty="0" smtClean="0">
                <a:solidFill>
                  <a:schemeClr val="bg1"/>
                </a:solidFill>
              </a:rPr>
              <a:t>Тенденции развития дорожно-строительной техники в области эксплуатации дорог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20525" y="6380707"/>
            <a:ext cx="3956358" cy="36926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376" tIns="45689" rIns="91376" bIns="45689" rtlCol="0">
            <a:spAutoFit/>
          </a:bodyPr>
          <a:lstStyle>
            <a:defPPr>
              <a:defRPr lang="ru-RU"/>
            </a:defPPr>
            <a:lvl1pPr defTabSz="8302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Сочи 2017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872320" y="5609172"/>
            <a:ext cx="2087851" cy="36926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376" tIns="45689" rIns="91376" bIns="45689" rtlCol="0">
            <a:spAutoFit/>
          </a:bodyPr>
          <a:lstStyle>
            <a:defPPr>
              <a:defRPr lang="ru-RU"/>
            </a:defPPr>
            <a:lvl1pPr defTabSz="8302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C4544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</a:rPr>
              <a:t>А.Н. </a:t>
            </a:r>
            <a:r>
              <a:rPr lang="ru-RU" b="1" dirty="0" err="1" smtClean="0">
                <a:solidFill>
                  <a:schemeClr val="bg1"/>
                </a:solidFill>
              </a:rPr>
              <a:t>Умеренков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2" y="5794343"/>
            <a:ext cx="9143999" cy="10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3998" y="19619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13185" y="43072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201583" y="54468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9373"/>
            <a:ext cx="2286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70274" y="62083"/>
            <a:ext cx="6687726" cy="56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29" tIns="47416" rIns="94829" bIns="47416" anchor="ctr"/>
          <a:lstStyle>
            <a:defPPr>
              <a:defRPr lang="ru-RU"/>
            </a:defPPr>
            <a:lvl1pPr marL="84196" algn="ctr">
              <a:lnSpc>
                <a:spcPts val="1800"/>
              </a:lnSpc>
              <a:spcBef>
                <a:spcPct val="0"/>
              </a:spcBef>
              <a:defRPr>
                <a:solidFill>
                  <a:srgbClr val="FF99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just"/>
            <a:r>
              <a:rPr lang="ru-RU" altLang="ru-RU" b="1" dirty="0" smtClean="0">
                <a:solidFill>
                  <a:prstClr val="white">
                    <a:lumMod val="50000"/>
                  </a:prstClr>
                </a:solidFill>
              </a:rPr>
              <a:t>Требования </a:t>
            </a:r>
            <a:r>
              <a:rPr lang="ru-RU" altLang="ru-RU" b="1" dirty="0">
                <a:solidFill>
                  <a:prstClr val="white">
                    <a:lumMod val="50000"/>
                  </a:prstClr>
                </a:solidFill>
              </a:rPr>
              <a:t>к </a:t>
            </a:r>
            <a:r>
              <a:rPr lang="ru-RU" altLang="ru-RU" b="1" dirty="0" smtClean="0">
                <a:solidFill>
                  <a:prstClr val="white">
                    <a:lumMod val="50000"/>
                  </a:prstClr>
                </a:solidFill>
              </a:rPr>
              <a:t>ограждению мест производства работ</a:t>
            </a: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216358" y="639283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32"/>
          <p:cNvSpPr txBox="1">
            <a:spLocks noChangeArrowheads="1"/>
          </p:cNvSpPr>
          <p:nvPr/>
        </p:nvSpPr>
        <p:spPr bwMode="auto">
          <a:xfrm>
            <a:off x="239944" y="715561"/>
            <a:ext cx="8669595" cy="1327809"/>
          </a:xfrm>
          <a:prstGeom prst="rect">
            <a:avLst/>
          </a:prstGeom>
          <a:extLst/>
        </p:spPr>
        <p:txBody>
          <a:bodyPr wrap="square" lIns="95767" tIns="47884" rIns="95767" bIns="47884">
            <a:spAutoFit/>
          </a:bodyPr>
          <a:lstStyle>
            <a:defPPr>
              <a:defRPr lang="ru-RU"/>
            </a:defPPr>
            <a:lvl1pPr algn="just">
              <a:defRPr sz="15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altLang="ru-RU" sz="4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В СООТСВЕТСВИИ С ТРЕБОВАНИЯМИ </a:t>
            </a:r>
            <a:r>
              <a:rPr lang="ru-RU" altLang="ru-RU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АКТУАЛИЗИРОВАННЫЙ</a:t>
            </a:r>
            <a:r>
              <a:rPr lang="en-US" altLang="ru-RU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ru-RU" altLang="ru-RU" sz="1400" dirty="0">
                <a:solidFill>
                  <a:srgbClr val="0000CC"/>
                </a:solidFill>
              </a:rPr>
              <a:t>СТО АВТОДОР 4.1-2014</a:t>
            </a:r>
            <a:r>
              <a:rPr lang="ru-RU" altLang="ru-RU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«ОГРАЖДЕНИЕ МЕСТ ПРОИЗВОДСТВА ДОРОЖНЫХ РАБОТ НА АВТОМОБИЛЬНЫХ ДОРОГАХ ГОСУДАСТВЕННОЙ КОМПАНИИ «</a:t>
            </a:r>
            <a:r>
              <a:rPr lang="ru-RU" altLang="ru-RU" sz="1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АВТОДОР» И </a:t>
            </a:r>
            <a:r>
              <a:rPr lang="ru-RU" sz="1200" dirty="0" smtClean="0"/>
              <a:t>ОДМ </a:t>
            </a:r>
            <a:r>
              <a:rPr lang="ru-RU" sz="1200" dirty="0"/>
              <a:t>218.6.019–2016 </a:t>
            </a:r>
            <a:r>
              <a:rPr lang="ru-RU" sz="1200" dirty="0" smtClean="0"/>
              <a:t>«РЕКОМЕНДАЦИИ ПО </a:t>
            </a:r>
            <a:r>
              <a:rPr lang="ru-RU" sz="1200" dirty="0"/>
              <a:t>ОРГАНИЗАЦИИ ДВИЖЕНИЯ И ОГРАЖДЕНИЯ </a:t>
            </a:r>
            <a:r>
              <a:rPr lang="ru-RU" sz="1200" dirty="0" smtClean="0"/>
              <a:t>МЕСТ </a:t>
            </a:r>
            <a:r>
              <a:rPr lang="ru-RU" sz="1200" dirty="0"/>
              <a:t>ПРОИЗВОДСТВА ДОРОЖНЫХ </a:t>
            </a:r>
            <a:r>
              <a:rPr lang="ru-RU" sz="1200" dirty="0" smtClean="0"/>
              <a:t>РАБОТ» В МЕСТАХ ПРОИЗВОДСТВА ДОРОЖНЫХ РАБОТ </a:t>
            </a:r>
            <a:r>
              <a:rPr lang="ru-RU" altLang="ru-RU" sz="12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  <a:endParaRPr lang="ru-RU" altLang="ru-RU" sz="12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altLang="ru-RU" sz="14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4765194" y="4603187"/>
            <a:ext cx="1414828" cy="243581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РОСАВТОДОР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6784245" y="4623519"/>
            <a:ext cx="1671510" cy="223249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</a:rPr>
              <a:t> ГК «АВТОДОР»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6839666"/>
            <a:ext cx="9144000" cy="45719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90" tIns="41544" rIns="83090" bIns="41544" anchor="ctr"/>
          <a:lstStyle/>
          <a:p>
            <a:pPr algn="ctr"/>
            <a:endParaRPr lang="en-US" sz="800" dirty="0">
              <a:solidFill>
                <a:srgbClr val="45545F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49616" y="715561"/>
            <a:ext cx="604837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945" y="1760885"/>
            <a:ext cx="1831679" cy="2581294"/>
          </a:xfrm>
          <a:prstGeom prst="rect">
            <a:avLst/>
          </a:prstGeom>
          <a:effectLst>
            <a:outerShdw blurRad="215900" dist="101600" dir="2580000" sx="109000" sy="109000" algn="ctr" rotWithShape="0">
              <a:srgbClr val="000000">
                <a:alpha val="81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340" y="1729268"/>
            <a:ext cx="1924482" cy="2620257"/>
          </a:xfrm>
          <a:prstGeom prst="rect">
            <a:avLst/>
          </a:prstGeom>
          <a:effectLst>
            <a:outerShdw blurRad="215900" dist="101600" dir="2580000" sx="109000" sy="109000" algn="ctr" rotWithShape="0">
              <a:srgbClr val="000000">
                <a:alpha val="81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8013" y="1921618"/>
            <a:ext cx="3910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Автомобиль прикрытия оборудуется сертифицированным демпфирующим устройством имеющим оценку соответствия и одобрения типа транспортного средства с таким устройством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r="2620" b="17503"/>
          <a:stretch/>
        </p:blipFill>
        <p:spPr>
          <a:xfrm>
            <a:off x="460349" y="3794133"/>
            <a:ext cx="3829192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2" y="5794343"/>
            <a:ext cx="9143999" cy="10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3998" y="19619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13185" y="43072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201583" y="54468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9373"/>
            <a:ext cx="2286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70274" y="62083"/>
            <a:ext cx="6687726" cy="56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29" tIns="47416" rIns="94829" bIns="47416" anchor="ctr"/>
          <a:lstStyle>
            <a:defPPr>
              <a:defRPr lang="ru-RU"/>
            </a:defPPr>
            <a:lvl1pPr marL="84196" algn="ctr">
              <a:lnSpc>
                <a:spcPts val="1800"/>
              </a:lnSpc>
              <a:spcBef>
                <a:spcPct val="0"/>
              </a:spcBef>
              <a:defRPr>
                <a:solidFill>
                  <a:srgbClr val="FF99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just"/>
            <a:r>
              <a:rPr lang="ru-RU" altLang="ru-RU" b="1" dirty="0" smtClean="0">
                <a:solidFill>
                  <a:prstClr val="white">
                    <a:lumMod val="50000"/>
                  </a:prstClr>
                </a:solidFill>
              </a:rPr>
              <a:t>Перспективное оборудование зимнего содержания</a:t>
            </a:r>
            <a:endParaRPr lang="ru-RU" altLang="ru-RU" b="1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216358" y="639283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6839666"/>
            <a:ext cx="9144000" cy="45719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90" tIns="41544" rIns="83090" bIns="41544" anchor="ctr"/>
          <a:lstStyle/>
          <a:p>
            <a:pPr algn="ctr"/>
            <a:endParaRPr lang="en-US" sz="800" dirty="0">
              <a:solidFill>
                <a:srgbClr val="45545F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49616" y="715561"/>
            <a:ext cx="604837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032" y="833751"/>
            <a:ext cx="3910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Оборудование для зимнего содержания </a:t>
            </a:r>
            <a:r>
              <a:rPr lang="en-US" b="1" dirty="0" err="1" smtClean="0"/>
              <a:t>TowPlow</a:t>
            </a:r>
            <a:r>
              <a:rPr lang="ru-RU" b="1" dirty="0" smtClean="0"/>
              <a:t> </a:t>
            </a:r>
            <a:r>
              <a:rPr lang="ru-RU" dirty="0" smtClean="0"/>
              <a:t>используется  в Канаде, некоторых штатах США. Требуется достаточно мощное головное транспортное средство.</a:t>
            </a:r>
            <a:r>
              <a:rPr lang="ru-RU" b="1" dirty="0" smtClean="0"/>
              <a:t> </a:t>
            </a:r>
            <a:r>
              <a:rPr lang="en-US" b="1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815" y="833751"/>
            <a:ext cx="3940985" cy="2959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16" y="3230293"/>
            <a:ext cx="4027988" cy="3019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384" y="3230293"/>
            <a:ext cx="4169632" cy="312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2" y="5794343"/>
            <a:ext cx="9143999" cy="10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23998" y="19619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13185" y="43072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201583" y="54468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9373"/>
            <a:ext cx="22860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170274" y="62083"/>
            <a:ext cx="6687726" cy="56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829" tIns="47416" rIns="94829" bIns="47416" anchor="ctr"/>
          <a:lstStyle>
            <a:defPPr>
              <a:defRPr lang="ru-RU"/>
            </a:defPPr>
            <a:lvl1pPr marL="84196" algn="ctr">
              <a:lnSpc>
                <a:spcPts val="1800"/>
              </a:lnSpc>
              <a:spcBef>
                <a:spcPct val="0"/>
              </a:spcBef>
              <a:defRPr>
                <a:solidFill>
                  <a:srgbClr val="FF99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just"/>
            <a:r>
              <a:rPr lang="ru-RU" altLang="ru-RU" b="1" dirty="0" smtClean="0">
                <a:solidFill>
                  <a:prstClr val="white">
                    <a:lumMod val="50000"/>
                  </a:prstClr>
                </a:solidFill>
              </a:rPr>
              <a:t>Перспективное оборудование зимнего содержания</a:t>
            </a:r>
            <a:endParaRPr lang="ru-RU" altLang="ru-RU" b="1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216358" y="639283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0" y="6839666"/>
            <a:ext cx="9144000" cy="45719"/>
          </a:xfrm>
          <a:prstGeom prst="rect">
            <a:avLst/>
          </a:prstGeom>
          <a:solidFill>
            <a:srgbClr val="E1561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90" tIns="41544" rIns="83090" bIns="41544" anchor="ctr"/>
          <a:lstStyle/>
          <a:p>
            <a:pPr algn="ctr"/>
            <a:endParaRPr lang="en-US" sz="800" dirty="0">
              <a:solidFill>
                <a:srgbClr val="45545F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49616" y="715561"/>
            <a:ext cx="604837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616" y="851956"/>
            <a:ext cx="7943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dirty="0" smtClean="0"/>
              <a:t>оборудование</a:t>
            </a:r>
            <a:r>
              <a:rPr lang="ru-RU" b="1" dirty="0" smtClean="0"/>
              <a:t> </a:t>
            </a:r>
            <a:r>
              <a:rPr lang="en-US" b="1" dirty="0" err="1" smtClean="0"/>
              <a:t>TowPlow</a:t>
            </a:r>
            <a:r>
              <a:rPr lang="en-US" b="1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88" y="1442232"/>
            <a:ext cx="5510479" cy="2254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811" y="3876881"/>
            <a:ext cx="5468112" cy="22471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61053" y="1605197"/>
            <a:ext cx="2925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Прицепное оборудование </a:t>
            </a:r>
            <a:r>
              <a:rPr lang="en-US" b="1" dirty="0" err="1" smtClean="0"/>
              <a:t>TowPlow</a:t>
            </a:r>
            <a:r>
              <a:rPr lang="ru-RU" b="1" dirty="0" smtClean="0"/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используется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распределителями сухих реагентов или распределение рассолов.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fA524_7WUSCj2U4IF.1vw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137</Words>
  <Application>Microsoft Office PowerPoint</Application>
  <PresentationFormat>Экран (4:3)</PresentationFormat>
  <Paragraphs>22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</vt:i4>
      </vt:variant>
    </vt:vector>
  </HeadingPairs>
  <TitlesOfParts>
    <vt:vector size="13" baseType="lpstr">
      <vt:lpstr>Arial</vt:lpstr>
      <vt:lpstr>Calibri</vt:lpstr>
      <vt:lpstr>Calibri Light</vt:lpstr>
      <vt:lpstr>PromtImperial</vt:lpstr>
      <vt:lpstr>Tahoma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4</cp:revision>
  <dcterms:created xsi:type="dcterms:W3CDTF">2017-06-14T21:47:18Z</dcterms:created>
  <dcterms:modified xsi:type="dcterms:W3CDTF">2017-06-14T23:43:10Z</dcterms:modified>
</cp:coreProperties>
</file>