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8" r:id="rId1"/>
  </p:sldMasterIdLst>
  <p:sldIdLst>
    <p:sldId id="257" r:id="rId2"/>
    <p:sldId id="259" r:id="rId3"/>
    <p:sldId id="260" r:id="rId4"/>
    <p:sldId id="258" r:id="rId5"/>
    <p:sldId id="263" r:id="rId6"/>
    <p:sldId id="264" r:id="rId7"/>
    <p:sldId id="269" r:id="rId8"/>
    <p:sldId id="265" r:id="rId9"/>
    <p:sldId id="256" r:id="rId10"/>
    <p:sldId id="271" r:id="rId11"/>
    <p:sldId id="273" r:id="rId12"/>
    <p:sldId id="261" r:id="rId13"/>
    <p:sldId id="267" r:id="rId14"/>
    <p:sldId id="266" r:id="rId15"/>
    <p:sldId id="270" r:id="rId16"/>
    <p:sldId id="272" r:id="rId17"/>
  </p:sldIdLst>
  <p:sldSz cx="9144000" cy="5143500" type="screen16x9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8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11787" y="4071503"/>
            <a:ext cx="7447013" cy="857250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2400" dirty="0" smtClean="0"/>
              <a:t>Докладчик </a:t>
            </a:r>
            <a:br>
              <a:rPr lang="ru-RU" sz="2400" dirty="0" smtClean="0"/>
            </a:br>
            <a:r>
              <a:rPr lang="ru-RU" sz="2400" dirty="0" smtClean="0"/>
              <a:t>Федяев Алексей Анатольевич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121" y="199913"/>
            <a:ext cx="8505375" cy="1219574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5200" dirty="0"/>
              <a:t>Жизненный цикл </a:t>
            </a:r>
            <a:r>
              <a:rPr lang="ru-RU" sz="5200" dirty="0" err="1"/>
              <a:t>шумозащитного</a:t>
            </a:r>
            <a:r>
              <a:rPr lang="ru-RU" sz="5200" dirty="0"/>
              <a:t> экрана</a:t>
            </a:r>
          </a:p>
          <a:p>
            <a:pPr algn="ctr"/>
            <a:endParaRPr lang="ru-RU" dirty="0"/>
          </a:p>
        </p:txBody>
      </p:sp>
      <p:pic>
        <p:nvPicPr>
          <p:cNvPr id="7" name="Изображение 6" descr="g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787" y="1469870"/>
            <a:ext cx="5029853" cy="29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27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G_0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65" y="865426"/>
            <a:ext cx="5319071" cy="323850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2003" y="114539"/>
            <a:ext cx="7620000" cy="10287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Применение высококачественных и композитных </a:t>
            </a:r>
            <a:r>
              <a:rPr lang="ru-RU" sz="2000" dirty="0"/>
              <a:t>материалов</a:t>
            </a:r>
            <a:br>
              <a:rPr lang="ru-RU" sz="2000" dirty="0"/>
            </a:br>
            <a:r>
              <a:rPr lang="ru-RU" sz="2000" dirty="0" smtClean="0"/>
              <a:t>в конструкции экранов</a:t>
            </a:r>
            <a:endParaRPr lang="ru-RU" sz="2000" dirty="0"/>
          </a:p>
        </p:txBody>
      </p:sp>
      <p:pic>
        <p:nvPicPr>
          <p:cNvPr id="4" name="Содержимое 3" descr="IMG_023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5" t="10481" r="25417" b="21111"/>
          <a:stretch/>
        </p:blipFill>
        <p:spPr>
          <a:xfrm>
            <a:off x="4763192" y="2751513"/>
            <a:ext cx="3732415" cy="2320550"/>
          </a:xfrm>
        </p:spPr>
      </p:pic>
    </p:spTree>
    <p:extLst>
      <p:ext uri="{BB962C8B-B14F-4D97-AF65-F5344CB8AC3E}">
        <p14:creationId xmlns:p14="http://schemas.microsoft.com/office/powerpoint/2010/main" xmlns="" val="141601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7620000" cy="1028700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 smtClean="0"/>
              <a:t>Шумозащитные</a:t>
            </a:r>
            <a:r>
              <a:rPr lang="ru-RU" sz="1800" dirty="0" smtClean="0"/>
              <a:t> экраны с применением композитных  материалов со сроком эксплуатации более 15 лет.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14451"/>
            <a:ext cx="8296102" cy="32801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минка.jp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14451"/>
            <a:ext cx="2740736" cy="1851550"/>
          </a:xfrm>
          <a:prstGeom prst="rect">
            <a:avLst/>
          </a:prstGeom>
          <a:noFill/>
        </p:spPr>
      </p:pic>
      <p:pic>
        <p:nvPicPr>
          <p:cNvPr id="1027" name="Picture 3" descr="F:\DSCN7579.JPG"/>
          <p:cNvPicPr>
            <a:picLocks noChangeAspect="1" noChangeArrowheads="1"/>
          </p:cNvPicPr>
          <p:nvPr/>
        </p:nvPicPr>
        <p:blipFill>
          <a:blip r:embed="rId3" cstate="print"/>
          <a:srcRect l="1823" r="10480" b="15797"/>
          <a:stretch>
            <a:fillRect/>
          </a:stretch>
        </p:blipFill>
        <p:spPr bwMode="auto">
          <a:xfrm>
            <a:off x="457200" y="3166002"/>
            <a:ext cx="2740736" cy="1771202"/>
          </a:xfrm>
          <a:prstGeom prst="rect">
            <a:avLst/>
          </a:prstGeom>
          <a:noFill/>
        </p:spPr>
      </p:pic>
      <p:pic>
        <p:nvPicPr>
          <p:cNvPr id="1028" name="Picture 4" descr="F:\IMG_113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59391" y="1752995"/>
            <a:ext cx="3622753" cy="2745664"/>
          </a:xfrm>
          <a:prstGeom prst="rect">
            <a:avLst/>
          </a:prstGeom>
          <a:noFill/>
        </p:spPr>
      </p:pic>
      <p:pic>
        <p:nvPicPr>
          <p:cNvPr id="1030" name="Picture 6" descr="F:\IMG_3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314451"/>
            <a:ext cx="2809702" cy="1851551"/>
          </a:xfrm>
          <a:prstGeom prst="rect">
            <a:avLst/>
          </a:prstGeom>
          <a:noFill/>
        </p:spPr>
      </p:pic>
      <p:pic>
        <p:nvPicPr>
          <p:cNvPr id="1031" name="Picture 7" descr="F:\Беговая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166001"/>
            <a:ext cx="2809702" cy="1771203"/>
          </a:xfrm>
          <a:prstGeom prst="rect">
            <a:avLst/>
          </a:prstGeom>
          <a:noFill/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457199" y="1314451"/>
            <a:ext cx="2740735" cy="428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 1 «</a:t>
            </a:r>
            <a:r>
              <a:rPr kumimoji="0" lang="ru-RU" sz="27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Беларусь</a:t>
            </a:r>
            <a:r>
              <a:rPr kumimoji="0" lang="ru-RU" sz="28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3197934" y="1314451"/>
            <a:ext cx="2740735" cy="428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 4 «ДОН»</a:t>
            </a:r>
            <a:endParaRPr kumimoji="0" lang="ru-RU" sz="21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6012567" y="1314451"/>
            <a:ext cx="2740735" cy="428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 10 «</a:t>
            </a:r>
            <a:r>
              <a:rPr kumimoji="0" lang="ru-RU" sz="24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РОССИЯ</a:t>
            </a:r>
            <a:r>
              <a:rPr kumimoji="0" lang="ru-RU" sz="28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457199" y="3166001"/>
            <a:ext cx="2740735" cy="428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 7 «ВОЛГА»</a:t>
            </a:r>
            <a:endParaRPr kumimoji="0" lang="ru-RU" sz="28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Название 1"/>
          <p:cNvSpPr txBox="1">
            <a:spLocks/>
          </p:cNvSpPr>
          <p:nvPr/>
        </p:nvSpPr>
        <p:spPr>
          <a:xfrm>
            <a:off x="5938669" y="3166001"/>
            <a:ext cx="2740735" cy="428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400" cap="all" spc="-6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</a:t>
            </a:r>
            <a:r>
              <a:rPr kumimoji="0" lang="ru-RU" sz="34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осква</a:t>
            </a:r>
            <a:r>
              <a:rPr kumimoji="0" lang="ru-RU" sz="2800" b="0" i="0" u="none" strike="noStrike" kern="1200" cap="all" spc="-6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ул. Беговая</a:t>
            </a:r>
            <a:endParaRPr kumimoji="0" lang="ru-RU" sz="2800" b="0" i="0" u="none" strike="noStrike" kern="1200" cap="all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7776633" cy="428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Применение инноваций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7062"/>
            <a:ext cx="7903633" cy="428625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/>
              <a:t>Шумозащитный</a:t>
            </a:r>
            <a:r>
              <a:rPr lang="ru-RU" sz="2400" dirty="0" smtClean="0"/>
              <a:t> экран нового поколения</a:t>
            </a:r>
          </a:p>
          <a:p>
            <a:pPr marL="342900" indent="-342900">
              <a:buFont typeface="Wingdings" charset="2"/>
              <a:buChar char="ü"/>
            </a:pPr>
            <a:r>
              <a:rPr lang="ru-RU" u="sng" dirty="0" smtClean="0"/>
              <a:t>Композитные материалы</a:t>
            </a:r>
            <a:endParaRPr lang="ru-RU" dirty="0" smtClean="0"/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/>
              <a:t>непревзойденная стойкость к коррозии в условиях активного применения </a:t>
            </a:r>
            <a:r>
              <a:rPr lang="ru-RU" dirty="0" err="1" smtClean="0"/>
              <a:t>противогололёдных</a:t>
            </a:r>
            <a:r>
              <a:rPr lang="ru-RU" dirty="0" smtClean="0"/>
              <a:t> реагентов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 smtClean="0"/>
              <a:t>окраска композитов в процессе изготовления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 smtClean="0"/>
              <a:t>высокая прочность и легкость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 smtClean="0"/>
              <a:t>огнестойкость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 smtClean="0"/>
              <a:t>антивандальные свойства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dirty="0" smtClean="0"/>
              <a:t>комбинирование оцинкованных сталей с композитными материалами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endParaRPr lang="ru-RU" sz="2200" dirty="0" smtClean="0"/>
          </a:p>
          <a:p>
            <a:pPr algn="just">
              <a:buClr>
                <a:srgbClr val="008000"/>
              </a:buClr>
            </a:pPr>
            <a:endParaRPr lang="ru-RU" sz="2600" b="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9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668" y="123826"/>
            <a:ext cx="8149166" cy="14795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2200" dirty="0" smtClean="0">
                <a:cs typeface="Times New Roman"/>
              </a:rPr>
              <a:t>Комбинированная панель</a:t>
            </a:r>
          </a:p>
          <a:p>
            <a:pPr algn="just"/>
            <a:r>
              <a:rPr lang="ru-RU" sz="1900" b="0" dirty="0" smtClean="0">
                <a:latin typeface="Times New Roman"/>
                <a:cs typeface="Times New Roman"/>
              </a:rPr>
              <a:t>Для </a:t>
            </a:r>
            <a:r>
              <a:rPr lang="ru-RU" sz="1900" b="0" dirty="0">
                <a:latin typeface="Times New Roman"/>
                <a:cs typeface="Times New Roman"/>
              </a:rPr>
              <a:t>оптимизации стоимости панелей </a:t>
            </a:r>
            <a:r>
              <a:rPr lang="ru-RU" sz="1900" b="0" dirty="0" err="1">
                <a:latin typeface="Times New Roman"/>
                <a:cs typeface="Times New Roman"/>
              </a:rPr>
              <a:t>шумозащитных</a:t>
            </a:r>
            <a:r>
              <a:rPr lang="ru-RU" sz="1900" b="0" dirty="0">
                <a:latin typeface="Times New Roman"/>
                <a:cs typeface="Times New Roman"/>
              </a:rPr>
              <a:t> экранов разработаны эффективные конструкции, в которых </a:t>
            </a:r>
            <a:r>
              <a:rPr lang="ru-RU" sz="1900" i="1" dirty="0">
                <a:latin typeface="Times New Roman"/>
                <a:cs typeface="Times New Roman"/>
              </a:rPr>
              <a:t>лицевые </a:t>
            </a:r>
            <a:r>
              <a:rPr lang="ru-RU" sz="1900" i="1" dirty="0" smtClean="0">
                <a:latin typeface="Times New Roman"/>
                <a:cs typeface="Times New Roman"/>
              </a:rPr>
              <a:t>элементы</a:t>
            </a:r>
            <a:r>
              <a:rPr lang="ru-RU" sz="1900" b="0" i="1" dirty="0" smtClean="0">
                <a:latin typeface="Times New Roman"/>
                <a:cs typeface="Times New Roman"/>
              </a:rPr>
              <a:t> </a:t>
            </a:r>
            <a:r>
              <a:rPr lang="ru-RU" sz="1900" b="0" dirty="0">
                <a:latin typeface="Times New Roman"/>
                <a:cs typeface="Times New Roman"/>
              </a:rPr>
              <a:t>изготавливаются  </a:t>
            </a:r>
            <a:r>
              <a:rPr lang="ru-RU" sz="1900" dirty="0">
                <a:latin typeface="Times New Roman"/>
                <a:cs typeface="Times New Roman"/>
              </a:rPr>
              <a:t>из инновационных полимерных композитов</a:t>
            </a:r>
            <a:r>
              <a:rPr lang="ru-RU" sz="1900" b="0" dirty="0">
                <a:latin typeface="Times New Roman"/>
                <a:cs typeface="Times New Roman"/>
              </a:rPr>
              <a:t>; </a:t>
            </a:r>
            <a:r>
              <a:rPr lang="ru-RU" sz="1900" i="1" dirty="0" smtClean="0">
                <a:latin typeface="Times New Roman"/>
                <a:cs typeface="Times New Roman"/>
              </a:rPr>
              <a:t>элементы несущего короба</a:t>
            </a:r>
            <a:r>
              <a:rPr lang="ru-RU" sz="1900" b="0" dirty="0" smtClean="0">
                <a:latin typeface="Times New Roman"/>
                <a:cs typeface="Times New Roman"/>
              </a:rPr>
              <a:t>, </a:t>
            </a:r>
            <a:r>
              <a:rPr lang="ru-RU" sz="1900" dirty="0" smtClean="0">
                <a:latin typeface="Times New Roman"/>
                <a:cs typeface="Times New Roman"/>
              </a:rPr>
              <a:t>из </a:t>
            </a:r>
            <a:r>
              <a:rPr lang="ru-RU" sz="1900" dirty="0">
                <a:latin typeface="Times New Roman"/>
                <a:cs typeface="Times New Roman"/>
              </a:rPr>
              <a:t>окрашенной оцинкованной стали</a:t>
            </a:r>
            <a:r>
              <a:rPr lang="ru-RU" sz="1900" b="0" dirty="0">
                <a:latin typeface="Times New Roman"/>
                <a:cs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7" name="Изображение 6" descr="3_Панель ПШО-Жалюзи_3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860" y="1447343"/>
            <a:ext cx="6678082" cy="35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4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30188"/>
            <a:ext cx="5321300" cy="460376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ru-RU" sz="2000" b="1" u="sng" dirty="0" smtClean="0">
                <a:solidFill>
                  <a:srgbClr val="000000"/>
                </a:solidFill>
                <a:latin typeface="+mn-lt"/>
              </a:rPr>
              <a:t>п</a:t>
            </a:r>
            <a:r>
              <a:rPr lang="ru-RU" sz="2000" b="1" u="sng" cap="none" dirty="0" smtClean="0">
                <a:solidFill>
                  <a:srgbClr val="000000"/>
                </a:solidFill>
                <a:latin typeface="+mn-lt"/>
              </a:rPr>
              <a:t>окрытие</a:t>
            </a:r>
            <a:r>
              <a:rPr lang="ru-RU" sz="2000" b="1" u="sng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000" b="1" u="sng" dirty="0">
                <a:solidFill>
                  <a:srgbClr val="000000"/>
                </a:solidFill>
                <a:latin typeface="+mn-lt"/>
              </a:rPr>
              <a:t>«</a:t>
            </a:r>
            <a:r>
              <a:rPr lang="ru-RU" sz="2000" b="1" u="sng" dirty="0" err="1">
                <a:solidFill>
                  <a:srgbClr val="000000"/>
                </a:solidFill>
                <a:latin typeface="+mn-lt"/>
              </a:rPr>
              <a:t>антиграффити</a:t>
            </a:r>
            <a:r>
              <a:rPr lang="ru-RU" sz="2000" b="1" u="sng" dirty="0" smtClean="0">
                <a:solidFill>
                  <a:srgbClr val="000000"/>
                </a:solidFill>
                <a:latin typeface="+mn-lt"/>
              </a:rPr>
              <a:t>»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251" y="690564"/>
            <a:ext cx="8625416" cy="1246186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sz="1700" dirty="0" smtClean="0"/>
              <a:t>Порошковые </a:t>
            </a:r>
            <a:r>
              <a:rPr lang="ru-RU" sz="1700" dirty="0"/>
              <a:t>полимерные покрытия с эффектом </a:t>
            </a:r>
            <a:r>
              <a:rPr lang="ru-RU" sz="1700" dirty="0" err="1" smtClean="0"/>
              <a:t>антиграффити</a:t>
            </a:r>
            <a:r>
              <a:rPr lang="ru-RU" sz="1700" dirty="0" smtClean="0"/>
              <a:t> </a:t>
            </a:r>
            <a:r>
              <a:rPr lang="ru-RU" sz="1700" dirty="0"/>
              <a:t>имеют поверхность, в которую не впитывается </a:t>
            </a:r>
            <a:r>
              <a:rPr lang="ru-RU" sz="1700" dirty="0" smtClean="0"/>
              <a:t>нанесённая </a:t>
            </a:r>
            <a:r>
              <a:rPr lang="ru-RU" sz="1700" dirty="0"/>
              <a:t>краски граффити или </a:t>
            </a:r>
            <a:r>
              <a:rPr lang="ru-RU" sz="1700" dirty="0" smtClean="0"/>
              <a:t>загрязнения;</a:t>
            </a:r>
          </a:p>
          <a:p>
            <a:pPr marL="342900" indent="-342900">
              <a:buClr>
                <a:srgbClr val="008000"/>
              </a:buClr>
              <a:buFont typeface="Wingdings" charset="2"/>
              <a:buChar char=""/>
            </a:pPr>
            <a:r>
              <a:rPr lang="ru-RU" sz="1700" dirty="0" smtClean="0"/>
              <a:t>Поверхность легко очищается и не остается следов загрязнения.</a:t>
            </a:r>
            <a:endParaRPr lang="ru-RU" sz="1700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609600" y="1828801"/>
            <a:ext cx="5321300" cy="448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000" b="1" i="0" u="sng" strike="noStrike" kern="1200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Пассивная </a:t>
            </a:r>
            <a:r>
              <a:rPr kumimoji="0" lang="ru-RU" sz="2000" b="1" i="0" u="sng" strike="noStrike" kern="1200" spc="-6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безопастнось</a:t>
            </a:r>
            <a:endParaRPr kumimoji="0" lang="ru-RU" sz="3600" b="0" i="0" u="sng" strike="noStrike" kern="1200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22252" y="2377441"/>
            <a:ext cx="8625416" cy="120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8000"/>
              </a:buClr>
              <a:buSzTx/>
              <a:buFont typeface="Wingdings" charset="2"/>
              <a:buChar char="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Применение страховочных тросов предотвращает разрушение элементов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шумозащитного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экрана под действием ударных нагрузок при установке экранов на эстакадах и путепроводах, вертолетных площадках,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вдоль пути следования скоростных поездов и т. п.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57200" y="3466409"/>
            <a:ext cx="5321300" cy="448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000" b="1" i="0" u="sng" strike="noStrike" kern="1200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Антивандальные мероприятия</a:t>
            </a:r>
            <a:endParaRPr kumimoji="0" lang="ru-RU" sz="3600" b="0" i="0" u="sng" strike="noStrike" kern="1200" spc="-6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74652" y="3946469"/>
            <a:ext cx="8473015" cy="74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8000"/>
              </a:buClr>
              <a:buSzTx/>
              <a:buFont typeface="Wingdings" charset="2"/>
              <a:buChar char="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Применение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двутавра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15К1А исключает применение каких либо крепежных элементов. Конструкция панели размещается между полками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двутавра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9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465668" y="1707135"/>
            <a:ext cx="8149166" cy="24199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600" i="1" dirty="0" smtClean="0"/>
              <a:t>Продукция завода сертифицирована и соответствует: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требованиям стандартам ГК «</a:t>
            </a:r>
            <a:r>
              <a:rPr lang="ru-RU" sz="1400" dirty="0" err="1" smtClean="0"/>
              <a:t>Автодор</a:t>
            </a:r>
            <a:r>
              <a:rPr lang="ru-RU" sz="1400" dirty="0" smtClean="0"/>
              <a:t>»;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европейскому стандарту EN 14388: 2005/ АС: 2008;  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требованиям «Таможенного союза»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требованиям системы ГОСТ Р Госстандарта России и РЖД; 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имеет пожарные, акустические и санитарные сертификаты.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1400" dirty="0" smtClean="0"/>
              <a:t>  завод ООО «ОЗМК» – единственный в России прошел инспекцию французской компании </a:t>
            </a:r>
            <a:r>
              <a:rPr lang="ru-RU" sz="1400" dirty="0" err="1" smtClean="0"/>
              <a:t>Vinci</a:t>
            </a:r>
            <a:r>
              <a:rPr lang="ru-RU" sz="1400" dirty="0" smtClean="0"/>
              <a:t> и был выбран поставщиком  на объект «Скоростная платная автомобильная дорога Москва – Санкт-Петербург»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901595" y="241070"/>
            <a:ext cx="4569074" cy="13623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ru-RU" sz="1600" i="1" dirty="0" smtClean="0"/>
              <a:t>142635, Московская область, </a:t>
            </a:r>
          </a:p>
          <a:p>
            <a:pPr algn="r"/>
            <a:r>
              <a:rPr lang="ru-RU" sz="1600" i="1" dirty="0" smtClean="0"/>
              <a:t>Орехово-Зуевский р-н, д. Губино, ул.Железнодорожная,д.1</a:t>
            </a:r>
            <a:endParaRPr lang="ru-RU" sz="1600" dirty="0" smtClean="0"/>
          </a:p>
          <a:p>
            <a:pPr algn="r"/>
            <a:r>
              <a:rPr lang="ru-RU" sz="1600" i="1" dirty="0" smtClean="0"/>
              <a:t>Тел. +7 (495) 916-85-10</a:t>
            </a:r>
            <a:endParaRPr lang="ru-RU" sz="1600" dirty="0" smtClean="0"/>
          </a:p>
          <a:p>
            <a:pPr algn="r"/>
            <a:r>
              <a:rPr lang="en-US" sz="1600" i="1" dirty="0" smtClean="0"/>
              <a:t>www</a:t>
            </a:r>
            <a:r>
              <a:rPr lang="ru-RU" sz="1600" i="1" dirty="0" smtClean="0"/>
              <a:t>.</a:t>
            </a:r>
            <a:r>
              <a:rPr lang="en-US" sz="1600" i="1" dirty="0" err="1" smtClean="0"/>
              <a:t>ozmk</a:t>
            </a:r>
            <a:r>
              <a:rPr lang="ru-RU" sz="1600" i="1" dirty="0" smtClean="0"/>
              <a:t>.</a:t>
            </a:r>
            <a:r>
              <a:rPr lang="en-US" sz="1600" i="1" dirty="0" smtClean="0"/>
              <a:t>info</a:t>
            </a:r>
            <a:endParaRPr lang="ru-RU" sz="1600" i="1" dirty="0"/>
          </a:p>
        </p:txBody>
      </p:sp>
      <p:pic>
        <p:nvPicPr>
          <p:cNvPr id="5" name="Рисунок 4" descr="логотип.png"/>
          <p:cNvPicPr>
            <a:picLocks noChangeAspect="1"/>
          </p:cNvPicPr>
          <p:nvPr/>
        </p:nvPicPr>
        <p:blipFill>
          <a:blip r:embed="rId2" cstate="print">
            <a:lum bright="-22000" contrast="-14000"/>
          </a:blip>
          <a:stretch>
            <a:fillRect/>
          </a:stretch>
        </p:blipFill>
        <p:spPr>
          <a:xfrm>
            <a:off x="465668" y="337226"/>
            <a:ext cx="4028511" cy="12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719847" y="265911"/>
            <a:ext cx="7620000" cy="10287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Рисунок 3" descr="138924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974" y="1478604"/>
            <a:ext cx="3309085" cy="31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i.jpeg"/>
          <p:cNvPicPr>
            <a:picLocks noChangeAspect="1"/>
          </p:cNvPicPr>
          <p:nvPr/>
        </p:nvPicPr>
        <p:blipFill>
          <a:blip r:embed="rId2" cstate="print">
            <a:alphaModFix amt="51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3000"/>
                    </a14:imgEffect>
                    <a14:imgEffect>
                      <a14:colorTemperature colorTemp="6174"/>
                    </a14:imgEffect>
                    <a14:imgEffect>
                      <a14:saturation sat="152000"/>
                    </a14:imgEffect>
                    <a14:imgEffect>
                      <a14:brightnessContrast bright="7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0517" y="1428751"/>
            <a:ext cx="5200010" cy="371475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38590" y="208352"/>
            <a:ext cx="579120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Цели и 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6705" y="1237052"/>
            <a:ext cx="7847215" cy="3174161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"/>
            </a:pPr>
            <a:r>
              <a:rPr lang="ru-RU" sz="2200" dirty="0" smtClean="0"/>
              <a:t>увеличение </a:t>
            </a:r>
            <a:r>
              <a:rPr lang="ru-RU" sz="2200" dirty="0"/>
              <a:t>продолжительности срока эксплуатации </a:t>
            </a:r>
            <a:r>
              <a:rPr lang="ru-RU" sz="2200" dirty="0" err="1"/>
              <a:t>шумозащитных</a:t>
            </a:r>
            <a:r>
              <a:rPr lang="ru-RU" sz="2200" dirty="0"/>
              <a:t> </a:t>
            </a:r>
            <a:r>
              <a:rPr lang="ru-RU" sz="2200" dirty="0" smtClean="0"/>
              <a:t>экранов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"/>
            </a:pPr>
            <a:r>
              <a:rPr lang="ru-RU" sz="2200" dirty="0" smtClean="0"/>
              <a:t>повышение </a:t>
            </a:r>
            <a:r>
              <a:rPr lang="ru-RU" sz="2200" dirty="0"/>
              <a:t>качества проектных и строительно-монтажных </a:t>
            </a:r>
            <a:r>
              <a:rPr lang="ru-RU" sz="2200" dirty="0" smtClean="0"/>
              <a:t>работ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"/>
            </a:pPr>
            <a:r>
              <a:rPr lang="ru-RU" sz="2200" dirty="0" smtClean="0"/>
              <a:t>повышение качества </a:t>
            </a:r>
            <a:r>
              <a:rPr lang="ru-RU" sz="2200" dirty="0"/>
              <a:t>производства конструкций </a:t>
            </a:r>
            <a:r>
              <a:rPr lang="ru-RU" sz="2200" dirty="0" err="1"/>
              <a:t>шумозащитных</a:t>
            </a:r>
            <a:r>
              <a:rPr lang="ru-RU" sz="2200" dirty="0"/>
              <a:t> </a:t>
            </a:r>
            <a:r>
              <a:rPr lang="ru-RU" sz="2200" dirty="0" smtClean="0"/>
              <a:t>экранов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"/>
            </a:pPr>
            <a:r>
              <a:rPr lang="ru-RU" sz="2200" dirty="0" smtClean="0"/>
              <a:t>увеличение технико-экономических показателей</a:t>
            </a: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46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61949" y="206374"/>
            <a:ext cx="8094133" cy="1047989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Основные ошибки  </a:t>
            </a:r>
            <a:r>
              <a:rPr lang="ru-RU" sz="2000" dirty="0" smtClean="0"/>
              <a:t>при проектировании и строительстве, сокращающие сроки эксплуатации </a:t>
            </a:r>
            <a:r>
              <a:rPr lang="ru-RU" sz="2000" dirty="0" err="1" smtClean="0"/>
              <a:t>шумозащитных</a:t>
            </a:r>
            <a:r>
              <a:rPr lang="ru-RU" sz="2000" dirty="0" smtClean="0"/>
              <a:t> экранов: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2834" y="1371998"/>
            <a:ext cx="8635999" cy="3479799"/>
          </a:xfrm>
        </p:spPr>
        <p:txBody>
          <a:bodyPr numCol="2">
            <a:normAutofit fontScale="92500" lnSpcReduction="20000"/>
          </a:bodyPr>
          <a:lstStyle/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Расположение экрана на дороге с принятием минимально допустимых расстояний между элементами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дороги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Отсутствие организованного водоотвода в местах установки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шумозащитных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экранов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Укрепление пространства между покрытием автодороги и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шумозащитным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экраном посевом трав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Ошибки при выборе показателей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бетонов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Ошибочный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выбор способов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анкеровки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креплений конструкций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шумозащитных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экранов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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Выбор конструкций экранов только по наличию сертификатов соответствия и конструкций с минимальными показателями.</a:t>
            </a:r>
          </a:p>
          <a:p>
            <a:pPr marL="800100" indent="-342900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SzPct val="100000"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endParaRPr lang="ru-RU" sz="1800" dirty="0">
              <a:latin typeface="Times New Roman"/>
              <a:cs typeface="Times New Roman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63017" y="1571625"/>
            <a:ext cx="3373966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82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766" y="110706"/>
            <a:ext cx="8100476" cy="900037"/>
          </a:xfrm>
        </p:spPr>
        <p:txBody>
          <a:bodyPr>
            <a:normAutofit/>
          </a:bodyPr>
          <a:lstStyle/>
          <a:p>
            <a:pPr algn="ctr">
              <a:buFont typeface="Wingdings" charset="2"/>
              <a:buChar char=""/>
            </a:pPr>
            <a:r>
              <a:rPr lang="ru-RU" dirty="0" smtClean="0"/>
              <a:t>  механические </a:t>
            </a:r>
            <a:r>
              <a:rPr lang="ru-RU" dirty="0"/>
              <a:t>повреждения конструкций </a:t>
            </a:r>
            <a:r>
              <a:rPr lang="ru-RU" dirty="0" err="1"/>
              <a:t>шумозащитных</a:t>
            </a:r>
            <a:r>
              <a:rPr lang="ru-RU" dirty="0"/>
              <a:t> экранов при очистке снега </a:t>
            </a:r>
          </a:p>
        </p:txBody>
      </p:sp>
      <p:pic>
        <p:nvPicPr>
          <p:cNvPr id="7" name="Изображение 6" descr="SDC123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6000"/>
                    </a14:imgEffect>
                    <a14:imgEffect>
                      <a14:brightnessContrast bright="3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3329" b="13329"/>
          <a:stretch/>
        </p:blipFill>
        <p:spPr>
          <a:xfrm>
            <a:off x="1188720" y="560725"/>
            <a:ext cx="6658495" cy="4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29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302" y="149497"/>
            <a:ext cx="7816031" cy="900037"/>
          </a:xfrm>
        </p:spPr>
        <p:txBody>
          <a:bodyPr>
            <a:normAutofit/>
          </a:bodyPr>
          <a:lstStyle/>
          <a:p>
            <a:pPr algn="ctr">
              <a:buFont typeface="Wingdings" charset="2"/>
              <a:buChar char=""/>
            </a:pPr>
            <a:r>
              <a:rPr lang="ru-RU" dirty="0" smtClean="0"/>
              <a:t>  </a:t>
            </a:r>
            <a:r>
              <a:rPr lang="ru-RU" dirty="0"/>
              <a:t>разрушение бетонных фундаментов от воздействия реагентов при эксплуатации </a:t>
            </a:r>
          </a:p>
        </p:txBody>
      </p:sp>
      <p:pic>
        <p:nvPicPr>
          <p:cNvPr id="4" name="Изображение 3" descr="IMG_55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850" b="17850"/>
          <a:stretch/>
        </p:blipFill>
        <p:spPr>
          <a:xfrm>
            <a:off x="1947333" y="8521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3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4719" y="122814"/>
            <a:ext cx="7763114" cy="900037"/>
          </a:xfrm>
        </p:spPr>
        <p:txBody>
          <a:bodyPr>
            <a:normAutofit/>
          </a:bodyPr>
          <a:lstStyle/>
          <a:p>
            <a:pPr algn="ctr">
              <a:buFont typeface="Wingdings" charset="2"/>
              <a:buChar char=""/>
            </a:pPr>
            <a:r>
              <a:rPr lang="ru-RU" dirty="0" smtClean="0"/>
              <a:t>  </a:t>
            </a:r>
            <a:r>
              <a:rPr lang="ru-RU" dirty="0"/>
              <a:t>разрушение декоративно-защитного покрытия </a:t>
            </a:r>
            <a:r>
              <a:rPr lang="ru-RU" dirty="0" err="1"/>
              <a:t>шумозащитных</a:t>
            </a:r>
            <a:r>
              <a:rPr lang="ru-RU" dirty="0"/>
              <a:t> экранов </a:t>
            </a:r>
          </a:p>
        </p:txBody>
      </p:sp>
      <p:pic>
        <p:nvPicPr>
          <p:cNvPr id="2" name="Изображение 1" descr="DSCN23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0407" y="893331"/>
            <a:ext cx="6483928" cy="40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22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1302" y="240484"/>
            <a:ext cx="8186449" cy="686811"/>
          </a:xfrm>
        </p:spPr>
        <p:txBody>
          <a:bodyPr>
            <a:normAutofit fontScale="85000" lnSpcReduction="20000"/>
          </a:bodyPr>
          <a:lstStyle/>
          <a:p>
            <a:pPr algn="ctr">
              <a:buFont typeface="Wingdings" charset="2"/>
              <a:buChar char=""/>
            </a:pPr>
            <a:r>
              <a:rPr lang="ru-RU" dirty="0" smtClean="0"/>
              <a:t> </a:t>
            </a:r>
            <a:r>
              <a:rPr lang="ru-RU" sz="2800" dirty="0" smtClean="0"/>
              <a:t> </a:t>
            </a:r>
            <a:r>
              <a:rPr lang="ru-RU" sz="2400" dirty="0" smtClean="0"/>
              <a:t>неправильный выбор способ </a:t>
            </a:r>
            <a:r>
              <a:rPr lang="ru-RU" sz="2400" dirty="0" err="1" smtClean="0"/>
              <a:t>анкеровки</a:t>
            </a:r>
            <a:r>
              <a:rPr lang="ru-RU" sz="2400" dirty="0" smtClean="0"/>
              <a:t> конструкции экрана</a:t>
            </a:r>
            <a:endParaRPr lang="ru-RU" sz="2400" dirty="0"/>
          </a:p>
        </p:txBody>
      </p:sp>
      <p:pic>
        <p:nvPicPr>
          <p:cNvPr id="2" name="Изображение 1" descr="DSC016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484" y="1052883"/>
            <a:ext cx="5644342" cy="37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17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1302" y="221029"/>
            <a:ext cx="8186449" cy="686811"/>
          </a:xfrm>
        </p:spPr>
        <p:txBody>
          <a:bodyPr>
            <a:normAutofit/>
          </a:bodyPr>
          <a:lstStyle/>
          <a:p>
            <a:pPr algn="ctr">
              <a:buFont typeface="Wingdings" charset="2"/>
              <a:buChar char=""/>
            </a:pPr>
            <a:r>
              <a:rPr lang="ru-RU" dirty="0" smtClean="0"/>
              <a:t> </a:t>
            </a:r>
            <a:r>
              <a:rPr lang="ru-RU" sz="2800" dirty="0" smtClean="0"/>
              <a:t> </a:t>
            </a:r>
            <a:r>
              <a:rPr lang="ru-RU" dirty="0"/>
              <a:t>разрушение полотна акустического экрана </a:t>
            </a:r>
          </a:p>
        </p:txBody>
      </p:sp>
      <p:pic>
        <p:nvPicPr>
          <p:cNvPr id="4" name="Изображение 3" descr="IMG_53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250" b="26250"/>
          <a:stretch/>
        </p:blipFill>
        <p:spPr>
          <a:xfrm>
            <a:off x="1778000" y="-627688"/>
            <a:ext cx="5564813" cy="55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76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ctrTitle"/>
          </p:nvPr>
        </p:nvSpPr>
        <p:spPr>
          <a:xfrm>
            <a:off x="275167" y="142876"/>
            <a:ext cx="8509000" cy="68839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D1282E"/>
                </a:solidFill>
              </a:rPr>
              <a:t>Мероприятия обеспечивающие длительный срок эксплуатации </a:t>
            </a:r>
            <a:r>
              <a:rPr lang="ru-RU" sz="2000" dirty="0" err="1" smtClean="0">
                <a:solidFill>
                  <a:srgbClr val="D1282E"/>
                </a:solidFill>
              </a:rPr>
              <a:t>шумозащитных</a:t>
            </a:r>
            <a:r>
              <a:rPr lang="ru-RU" sz="2000" dirty="0" smtClean="0">
                <a:solidFill>
                  <a:srgbClr val="D1282E"/>
                </a:solidFill>
              </a:rPr>
              <a:t> экранов:</a:t>
            </a:r>
            <a:endParaRPr lang="ru-RU" sz="2000" dirty="0">
              <a:solidFill>
                <a:srgbClr val="D1282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167" y="831274"/>
            <a:ext cx="8509000" cy="42473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строгое соблюдение требований нормативной документации</a:t>
            </a:r>
          </a:p>
          <a:p>
            <a:pPr marL="285750" lvl="0" indent="-285750">
              <a:buClr>
                <a:srgbClr val="008000"/>
              </a:buClr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применение высококачественных бетонных смесей, соответствующих требованиям нормативных документов, посещение и аудит бетонных заводов, согласование карт подбора бетонных смесей;</a:t>
            </a:r>
          </a:p>
          <a:p>
            <a:pPr marL="285750" lvl="0" indent="-285750">
              <a:buClr>
                <a:srgbClr val="008000"/>
              </a:buClr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применение безусадочных монтажно-подливочных смесей с полимерной фиброй и высокими показателями по морозостойкости;</a:t>
            </a:r>
          </a:p>
          <a:p>
            <a:pPr marL="285750" lvl="0" indent="-285750">
              <a:buClr>
                <a:srgbClr val="008000"/>
              </a:buClr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применение несущих стальных  </a:t>
            </a:r>
            <a:r>
              <a:rPr lang="ru-RU" sz="1500" b="1" dirty="0" err="1" smtClean="0">
                <a:latin typeface="Times New Roman"/>
                <a:cs typeface="Times New Roman"/>
              </a:rPr>
              <a:t>горячеоцинкованных</a:t>
            </a:r>
            <a:r>
              <a:rPr lang="ru-RU" sz="1500" b="1" dirty="0" smtClean="0">
                <a:latin typeface="Times New Roman"/>
                <a:cs typeface="Times New Roman"/>
              </a:rPr>
              <a:t> конструкций;</a:t>
            </a: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применение в конструкции </a:t>
            </a:r>
            <a:r>
              <a:rPr lang="ru-RU" sz="1500" b="1" dirty="0" err="1" smtClean="0">
                <a:latin typeface="Times New Roman"/>
                <a:cs typeface="Times New Roman"/>
              </a:rPr>
              <a:t>шумозащитных</a:t>
            </a:r>
            <a:r>
              <a:rPr lang="ru-RU" sz="1500" b="1" dirty="0" smtClean="0">
                <a:latin typeface="Times New Roman"/>
                <a:cs typeface="Times New Roman"/>
              </a:rPr>
              <a:t> экранов композитных материалов в местах наиболее подверженных воздействию негативных факторов;</a:t>
            </a: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посещение и аудит производства по изготовлению конструкций </a:t>
            </a:r>
            <a:r>
              <a:rPr lang="ru-RU" sz="1500" b="1" dirty="0" err="1" smtClean="0">
                <a:latin typeface="Times New Roman"/>
                <a:cs typeface="Times New Roman"/>
              </a:rPr>
              <a:t>шумозащитных</a:t>
            </a:r>
            <a:r>
              <a:rPr lang="ru-RU" sz="1500" b="1" dirty="0" smtClean="0">
                <a:latin typeface="Times New Roman"/>
                <a:cs typeface="Times New Roman"/>
              </a:rPr>
              <a:t> экранов с проверкой всех технологических процессов и составлением соответствующих отчётов для Заказчика;</a:t>
            </a: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выдача рекомендаций по эксплуатации, транспортировке и хранению конструкций </a:t>
            </a:r>
            <a:r>
              <a:rPr lang="ru-RU" sz="1500" b="1" dirty="0" err="1" smtClean="0">
                <a:latin typeface="Times New Roman"/>
                <a:cs typeface="Times New Roman"/>
              </a:rPr>
              <a:t>шумозащитных</a:t>
            </a:r>
            <a:r>
              <a:rPr lang="ru-RU" sz="1500" b="1" dirty="0" smtClean="0">
                <a:latin typeface="Times New Roman"/>
                <a:cs typeface="Times New Roman"/>
              </a:rPr>
              <a:t> экранов;</a:t>
            </a: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endParaRPr lang="ru-RU" sz="1500" b="1" dirty="0" smtClean="0">
              <a:latin typeface="Times New Roman"/>
              <a:cs typeface="Times New Roman"/>
            </a:endParaRPr>
          </a:p>
          <a:p>
            <a:pPr marL="285750" lvl="0" indent="-285750">
              <a:buClr>
                <a:srgbClr val="008000"/>
              </a:buClr>
              <a:buFont typeface="Wingdings" charset="2"/>
              <a:buChar char=""/>
            </a:pPr>
            <a:r>
              <a:rPr lang="ru-RU" sz="1500" b="1" dirty="0" smtClean="0">
                <a:latin typeface="Times New Roman"/>
                <a:cs typeface="Times New Roman"/>
              </a:rPr>
              <a:t>применение химических анкеров только при невозможности установки анкерных болтов.</a:t>
            </a:r>
            <a:endParaRPr lang="ru-RU" sz="1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96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жная">
  <a:themeElements>
    <a:clrScheme name="Важ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аж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2324</TotalTime>
  <Words>556</Words>
  <Application>Microsoft Office PowerPoint</Application>
  <PresentationFormat>Экран (16:9)</PresentationFormat>
  <Paragraphs>78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Важная</vt:lpstr>
      <vt:lpstr>Докладчик  Федяев Алексей Анатольевич</vt:lpstr>
      <vt:lpstr>Цели и задачи: </vt:lpstr>
      <vt:lpstr>Основные ошибки  при проектировании и строительстве, сокращающие сроки эксплуатации шумозащитных экранов: </vt:lpstr>
      <vt:lpstr>Слайд 4</vt:lpstr>
      <vt:lpstr>Слайд 5</vt:lpstr>
      <vt:lpstr>Слайд 6</vt:lpstr>
      <vt:lpstr>Слайд 7</vt:lpstr>
      <vt:lpstr>Слайд 8</vt:lpstr>
      <vt:lpstr>Мероприятия обеспечивающие длительный срок эксплуатации шумозащитных экранов:</vt:lpstr>
      <vt:lpstr>Применение высококачественных и композитных материалов в конструкции экранов</vt:lpstr>
      <vt:lpstr>Шумозащитные экраны с применением композитных  материалов со сроком эксплуатации более 15 лет.</vt:lpstr>
      <vt:lpstr>Применение инноваций</vt:lpstr>
      <vt:lpstr>Слайд 13</vt:lpstr>
      <vt:lpstr>покрытие «антиграффити»</vt:lpstr>
      <vt:lpstr>Слайд 15</vt:lpstr>
      <vt:lpstr>Спасибо за внимание</vt:lpstr>
    </vt:vector>
  </TitlesOfParts>
  <Company>aleksey-af@yandex.ru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Докладчик  Федяев Алексей Анатольевич.</dc:title>
  <dc:creator>Алексей Федяев</dc:creator>
  <cp:lastModifiedBy>FedyaevAA</cp:lastModifiedBy>
  <cp:revision>99</cp:revision>
  <dcterms:created xsi:type="dcterms:W3CDTF">2017-06-11T20:41:11Z</dcterms:created>
  <dcterms:modified xsi:type="dcterms:W3CDTF">2017-06-13T13:22:27Z</dcterms:modified>
</cp:coreProperties>
</file>