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  <p:sldMasterId id="2147483674" r:id="rId3"/>
    <p:sldMasterId id="2147483680" r:id="rId4"/>
    <p:sldMasterId id="2147483686" r:id="rId5"/>
  </p:sldMasterIdLst>
  <p:notesMasterIdLst>
    <p:notesMasterId r:id="rId19"/>
  </p:notesMasterIdLst>
  <p:handoutMasterIdLst>
    <p:handoutMasterId r:id="rId20"/>
  </p:handoutMasterIdLst>
  <p:sldIdLst>
    <p:sldId id="259" r:id="rId6"/>
    <p:sldId id="522" r:id="rId7"/>
    <p:sldId id="535" r:id="rId8"/>
    <p:sldId id="523" r:id="rId9"/>
    <p:sldId id="476" r:id="rId10"/>
    <p:sldId id="521" r:id="rId11"/>
    <p:sldId id="527" r:id="rId12"/>
    <p:sldId id="528" r:id="rId13"/>
    <p:sldId id="529" r:id="rId14"/>
    <p:sldId id="530" r:id="rId15"/>
    <p:sldId id="531" r:id="rId16"/>
    <p:sldId id="532" r:id="rId17"/>
    <p:sldId id="533" r:id="rId18"/>
  </p:sldIdLst>
  <p:sldSz cx="9144000" cy="5143500" type="screen16x9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 Lyakhov" initials="K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C"/>
    <a:srgbClr val="781D7E"/>
    <a:srgbClr val="EC008C"/>
    <a:srgbClr val="E4F3F4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8901" autoAdjust="0"/>
  </p:normalViewPr>
  <p:slideViewPr>
    <p:cSldViewPr>
      <p:cViewPr>
        <p:scale>
          <a:sx n="104" d="100"/>
          <a:sy n="104" d="100"/>
        </p:scale>
        <p:origin x="-1740" y="-8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781D7E"/>
            </a:solidFill>
          </c:spPr>
          <c:invertIfNegative val="0"/>
          <c:dLbls>
            <c:dLbl>
              <c:idx val="5"/>
              <c:layout>
                <c:manualLayout>
                  <c:x val="-9.3657817109144541E-3"/>
                  <c:y val="-3.527777777777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926745329400196E-2"/>
                  <c:y val="1.058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6828908554571126E-3"/>
                  <c:y val="3.527777777777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781D7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50</c:v>
                </c:pt>
                <c:pt idx="5">
                  <c:v>100</c:v>
                </c:pt>
                <c:pt idx="6">
                  <c:v>300</c:v>
                </c:pt>
                <c:pt idx="7">
                  <c:v>360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</c:v>
                </c:pt>
              </c:strCache>
            </c:strRef>
          </c:tx>
          <c:spPr>
            <a:solidFill>
              <a:srgbClr val="EC008C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-5.5121527777778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609636184857423E-3"/>
                  <c:y val="-1.058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EC008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0.09</c:v>
                </c:pt>
                <c:pt idx="1">
                  <c:v>1</c:v>
                </c:pt>
                <c:pt idx="2">
                  <c:v>11</c:v>
                </c:pt>
                <c:pt idx="3">
                  <c:v>24</c:v>
                </c:pt>
                <c:pt idx="4">
                  <c:v>93</c:v>
                </c:pt>
                <c:pt idx="5">
                  <c:v>227</c:v>
                </c:pt>
                <c:pt idx="6">
                  <c:v>341</c:v>
                </c:pt>
                <c:pt idx="7">
                  <c:v>369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430528"/>
        <c:axId val="139448704"/>
      </c:barChart>
      <c:catAx>
        <c:axId val="13943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9448704"/>
        <c:crosses val="autoZero"/>
        <c:auto val="1"/>
        <c:lblAlgn val="ctr"/>
        <c:lblOffset val="100"/>
        <c:noMultiLvlLbl val="0"/>
      </c:catAx>
      <c:valAx>
        <c:axId val="139448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9430528"/>
        <c:crosses val="autoZero"/>
        <c:crossBetween val="between"/>
        <c:majorUnit val="100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" charset="0"/>
                <a:cs typeface="Genev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1BE87F59-7A48-4756-9007-FBFA9E6BF54E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  <a:cs typeface="Genev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57BC41BE-9913-4DB8-8296-AA0C81F03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1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78A5C-5DA5-4C5A-96E7-95BCAB5863CF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00156-5079-404D-9DC4-64273A39A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7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0156-5079-404D-9DC4-64273A39A57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8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0156-5079-404D-9DC4-64273A39A57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7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1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9.jpeg"/><Relationship Id="rId5" Type="http://schemas.openxmlformats.org/officeDocument/2006/relationships/tags" Target="../tags/tag4.xml"/><Relationship Id="rId10" Type="http://schemas.openxmlformats.org/officeDocument/2006/relationships/oleObject" Target="../embeddings/oleObject2.bin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11" Type="http://schemas.openxmlformats.org/officeDocument/2006/relationships/image" Target="../media/image9.jpeg"/><Relationship Id="rId5" Type="http://schemas.openxmlformats.org/officeDocument/2006/relationships/tags" Target="../tags/tag10.xml"/><Relationship Id="rId10" Type="http://schemas.openxmlformats.org/officeDocument/2006/relationships/oleObject" Target="../embeddings/oleObject4.bin"/><Relationship Id="rId4" Type="http://schemas.openxmlformats.org/officeDocument/2006/relationships/tags" Target="../tags/tag9.xml"/><Relationship Id="rId9" Type="http://schemas.openxmlformats.org/officeDocument/2006/relationships/oleObject" Target="../embeddings/oleObject3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2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0539FE52-3081-4D5A-8D4B-7FB315FB1953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385289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7CDD4541-4072-4DCA-96F6-9FAA3BDBD2BE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2154803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9538" y="205979"/>
            <a:ext cx="20002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9938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0070B448-0909-414B-AE3F-9E157193AD83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1606712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87474"/>
            <a:ext cx="8002588" cy="32403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pic>
        <p:nvPicPr>
          <p:cNvPr id="3" name="Picture 12" descr="PP 0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676775"/>
            <a:ext cx="12255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6732588" y="4732735"/>
            <a:ext cx="14632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ea typeface="Geneva" charset="0"/>
              </a:rPr>
              <a:t>www.rusnano.com</a:t>
            </a:r>
            <a:endParaRPr lang="ru-RU" sz="1400" dirty="0"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87709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91" y="28575"/>
            <a:ext cx="6911975" cy="44053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824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00191" y="28575"/>
            <a:ext cx="6911975" cy="44053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70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Branan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>
            <p:custDataLst>
              <p:tags r:id="rId3"/>
            </p:custDataLst>
          </p:nvPr>
        </p:nvSpPr>
        <p:spPr bwMode="auto">
          <a:xfrm>
            <a:off x="8626028" y="4672730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19BF36AF-2EBF-468D-92AD-BA527B647705}" type="slidenum">
              <a:rPr lang="ru-RU" sz="1000" i="1">
                <a:solidFill>
                  <a:srgbClr val="183050"/>
                </a:solidFill>
                <a:latin typeface="Arial"/>
              </a:rPr>
              <a:pPr algn="r">
                <a:defRPr/>
              </a:pPr>
              <a:t>‹#›</a:t>
            </a:fld>
            <a:endParaRPr lang="ru-RU" sz="1000" i="1" dirty="0">
              <a:solidFill>
                <a:srgbClr val="183050"/>
              </a:solidFill>
              <a:latin typeface="Arial"/>
            </a:endParaRPr>
          </a:p>
        </p:txBody>
      </p:sp>
      <p:graphicFrame>
        <p:nvGraphicFramePr>
          <p:cNvPr id="5" name="Rectangle 3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8" descr="Рисунок2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rcRect b="86142"/>
          <a:stretch>
            <a:fillRect/>
          </a:stretch>
        </p:blipFill>
        <p:spPr bwMode="auto">
          <a:xfrm>
            <a:off x="0" y="39291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514853"/>
            <a:ext cx="9144000" cy="62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>
            <p:custDataLst>
              <p:tags r:id="rId7"/>
            </p:custDataLst>
          </p:nvPr>
        </p:nvSpPr>
        <p:spPr bwMode="auto">
          <a:xfrm>
            <a:off x="8626028" y="4672730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0D0856E8-745F-4F4F-BECB-062E8041E6C2}" type="slidenum">
              <a:rPr lang="ru-RU" sz="1000" i="1">
                <a:solidFill>
                  <a:srgbClr val="183050"/>
                </a:solidFill>
                <a:latin typeface="Arial"/>
              </a:rPr>
              <a:pPr algn="r">
                <a:defRPr/>
              </a:pPr>
              <a:t>‹#›</a:t>
            </a:fld>
            <a:endParaRPr lang="ru-RU" sz="1000" i="1" dirty="0">
              <a:solidFill>
                <a:srgbClr val="18305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29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91" y="28575"/>
            <a:ext cx="6911975" cy="44053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29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00191" y="28575"/>
            <a:ext cx="6911975" cy="44053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3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0469E-0CB2-49E8-922C-E8424346D6E6}" type="slidenum">
              <a:rPr lang="sv-SE" sz="1000" i="1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sv-SE" sz="1000" i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095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E314A5AA-8D07-4971-999B-7F1E7C009E46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417267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Branan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>
            <p:custDataLst>
              <p:tags r:id="rId3"/>
            </p:custDataLst>
          </p:nvPr>
        </p:nvSpPr>
        <p:spPr bwMode="auto">
          <a:xfrm>
            <a:off x="8626028" y="4672730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19BF36AF-2EBF-468D-92AD-BA527B647705}" type="slidenum">
              <a:rPr lang="ru-RU" sz="1000" i="1">
                <a:solidFill>
                  <a:srgbClr val="183050"/>
                </a:solidFill>
                <a:latin typeface="Arial"/>
              </a:rPr>
              <a:pPr algn="r">
                <a:defRPr/>
              </a:pPr>
              <a:t>‹#›</a:t>
            </a:fld>
            <a:endParaRPr lang="ru-RU" sz="1000" i="1" dirty="0">
              <a:solidFill>
                <a:srgbClr val="183050"/>
              </a:solidFill>
              <a:latin typeface="Arial"/>
            </a:endParaRPr>
          </a:p>
        </p:txBody>
      </p:sp>
      <p:graphicFrame>
        <p:nvGraphicFramePr>
          <p:cNvPr id="5" name="Rectangle 3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8" descr="Рисунок2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rcRect b="86142"/>
          <a:stretch>
            <a:fillRect/>
          </a:stretch>
        </p:blipFill>
        <p:spPr bwMode="auto">
          <a:xfrm>
            <a:off x="0" y="39291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514853"/>
            <a:ext cx="9144000" cy="62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>
            <p:custDataLst>
              <p:tags r:id="rId7"/>
            </p:custDataLst>
          </p:nvPr>
        </p:nvSpPr>
        <p:spPr bwMode="auto">
          <a:xfrm>
            <a:off x="8626028" y="4672730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defRPr/>
            </a:pPr>
            <a:fld id="{0D0856E8-745F-4F4F-BECB-062E8041E6C2}" type="slidenum">
              <a:rPr lang="ru-RU" sz="1000" i="1">
                <a:solidFill>
                  <a:srgbClr val="183050"/>
                </a:solidFill>
                <a:latin typeface="Arial"/>
              </a:rPr>
              <a:pPr algn="r">
                <a:defRPr/>
              </a:pPr>
              <a:t>‹#›</a:t>
            </a:fld>
            <a:endParaRPr lang="ru-RU" sz="1000" i="1" dirty="0">
              <a:solidFill>
                <a:srgbClr val="18305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2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168404" y="40183"/>
            <a:ext cx="8680777" cy="62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49" tIns="45674" rIns="91349" bIns="45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3464247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350B0071-158C-453B-BAB8-5AA360FFACB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31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1961896A-9D42-4759-917B-0F6C167EAED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1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36CD58F6-687C-42E0-A82E-AAA43E77E43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48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924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00151"/>
            <a:ext cx="392588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07D62B47-11A3-4F82-8536-CDFB46BDA1D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9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87198554-7A2F-4D51-8124-DBCFC1713BC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08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50B51703-C9EF-4BB0-9AD6-84B34608470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43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4891469F-BFD0-47AD-B910-83314B3D566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54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C7712B04-B442-420A-95AC-0E0033B2A23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4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2260315D-14AC-4B89-9FD1-E2957F6B79D4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115086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B9EC15EB-DD06-415F-A4FB-027E62280C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02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62284B87-C8C9-4831-AB6F-A90D2C66E1F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38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9538" y="205979"/>
            <a:ext cx="20002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9938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1C4D30EE-ECB1-4A55-9B07-CC6AA711F6D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0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2C729583-584D-4A78-8234-E094E9C46EE8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188509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924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00151"/>
            <a:ext cx="392588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62255211-2916-4623-A97B-6E5FA535EDA0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419218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6D833DDA-59CE-42BF-B821-EC65DB85C18A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124469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E46C004D-C159-4BC0-BCA1-2FD39C2772E1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358665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C9B9B981-3E6D-4F4B-BDA0-544DB2730995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360577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ru-RU"/>
              <a:t>Страница </a:t>
            </a:r>
            <a:fld id="{80B23D91-179B-4CD3-BA8A-EB439223EFC0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</p:spTree>
    <p:extLst>
      <p:ext uri="{BB962C8B-B14F-4D97-AF65-F5344CB8AC3E}">
        <p14:creationId xmlns:p14="http://schemas.microsoft.com/office/powerpoint/2010/main" val="140054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PP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8894"/>
            <a:ext cx="9180513" cy="256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1606154"/>
            <a:ext cx="6480175" cy="857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Headline </a:t>
            </a:r>
            <a:r>
              <a:rPr lang="sv-SE" smtClean="0"/>
              <a:t>Headline Headline</a:t>
            </a:r>
            <a:endParaRPr lang="ru-RU" dirty="0" smtClean="0"/>
          </a:p>
        </p:txBody>
      </p:sp>
      <p:pic>
        <p:nvPicPr>
          <p:cNvPr id="1028" name="Изображение 2" descr="logo_rus_horizon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188"/>
            <a:ext cx="2663825" cy="5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sv-SE" sz="3600">
          <a:solidFill>
            <a:schemeClr val="tx2"/>
          </a:solidFill>
          <a:latin typeface="+mj-lt"/>
          <a:ea typeface="Arial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Arial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0025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ru-RU" smtClean="0"/>
              <a:t>Klicka här för att ändra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002588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ru-RU" smtClean="0"/>
              <a:t>Klicka här för att ändra format på bakgrundstexten</a:t>
            </a:r>
          </a:p>
          <a:p>
            <a:pPr lvl="1"/>
            <a:r>
              <a:rPr lang="sv-SE" altLang="ru-RU" smtClean="0"/>
              <a:t>Nivå två</a:t>
            </a:r>
          </a:p>
          <a:p>
            <a:pPr lvl="2"/>
            <a:r>
              <a:rPr lang="sv-SE" altLang="ru-RU" smtClean="0"/>
              <a:t>Nivå tre</a:t>
            </a:r>
          </a:p>
          <a:p>
            <a:pPr lvl="3"/>
            <a:r>
              <a:rPr lang="sv-SE" altLang="ru-RU" smtClean="0"/>
              <a:t>Nivå fyra</a:t>
            </a:r>
          </a:p>
          <a:p>
            <a:pPr lvl="4"/>
            <a:r>
              <a:rPr lang="sv-SE" altLang="ru-RU" smtClean="0"/>
              <a:t>Nivå fem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Geneva" pitchFamily="2" charset="0"/>
              </a:defRPr>
            </a:lvl1pPr>
          </a:lstStyle>
          <a:p>
            <a:r>
              <a:rPr lang="sv-SE" altLang="ru-RU"/>
              <a:t>Страница </a:t>
            </a:r>
            <a:fld id="{62D4A5BD-5224-4CF5-ACAA-4E0C4817A5A9}" type="slidenum">
              <a:rPr lang="sv-SE" altLang="ru-RU"/>
              <a:pPr/>
              <a:t>‹#›</a:t>
            </a:fld>
            <a:endParaRPr lang="sv-SE" altLang="ru-RU"/>
          </a:p>
          <a:p>
            <a:endParaRPr lang="sv-SE" altLang="ru-RU"/>
          </a:p>
        </p:txBody>
      </p:sp>
      <p:pic>
        <p:nvPicPr>
          <p:cNvPr id="2053" name="Picture 14" descr="Рисунок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6" y="0"/>
            <a:ext cx="6508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6732588" y="4723210"/>
            <a:ext cx="1463286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latin typeface="Arial" charset="0"/>
              </a:rPr>
              <a:t>www.rusnano.com</a:t>
            </a:r>
            <a:endParaRPr lang="ru-RU" sz="1400">
              <a:latin typeface="Arial" charset="0"/>
            </a:endParaRPr>
          </a:p>
        </p:txBody>
      </p:sp>
      <p:pic>
        <p:nvPicPr>
          <p:cNvPr id="2055" name="Изображение 2" descr="logo_rus_horizon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4677966"/>
            <a:ext cx="1203325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Arial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Arial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Arial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Arial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Arial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Arial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102519"/>
            <a:ext cx="33797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H="1" flipV="1">
            <a:off x="1422401" y="490541"/>
            <a:ext cx="6989763" cy="7144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1000" i="1" dirty="0">
              <a:solidFill>
                <a:srgbClr val="183050"/>
              </a:solidFill>
              <a:latin typeface="Arial" charset="0"/>
            </a:endParaRPr>
          </a:p>
        </p:txBody>
      </p:sp>
      <p:pic>
        <p:nvPicPr>
          <p:cNvPr id="2052" name="Picture 4" descr="PP 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4" y="0"/>
            <a:ext cx="6492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8"/>
          <p:cNvSpPr>
            <a:spLocks noChangeShapeType="1"/>
          </p:cNvSpPr>
          <p:nvPr/>
        </p:nvSpPr>
        <p:spPr bwMode="auto">
          <a:xfrm flipH="1">
            <a:off x="155575" y="497681"/>
            <a:ext cx="1266825" cy="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000" i="1" dirty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1308100" y="497681"/>
            <a:ext cx="0" cy="201216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000" i="1" dirty="0">
              <a:solidFill>
                <a:srgbClr val="183050"/>
              </a:solidFill>
              <a:latin typeface="Arial" charset="0"/>
            </a:endParaRPr>
          </a:p>
        </p:txBody>
      </p:sp>
      <p:pic>
        <p:nvPicPr>
          <p:cNvPr id="2056" name="Picture 11" descr="PP 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17" y="122635"/>
            <a:ext cx="115887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8692691" y="4895850"/>
            <a:ext cx="2115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spcBef>
                <a:spcPct val="30000"/>
              </a:spcBef>
              <a:buFont typeface="Wingdings" pitchFamily="2" charset="2"/>
              <a:buNone/>
            </a:pPr>
            <a:fld id="{BD873F51-D90C-46F0-8350-9B1278AF7CC7}" type="slidenum">
              <a:rPr lang="sv-SE" sz="1400">
                <a:solidFill>
                  <a:prstClr val="white"/>
                </a:solidFill>
                <a:latin typeface="Calibri" panose="020F0502020204030204" pitchFamily="34" charset="0"/>
              </a:rPr>
              <a:pPr algn="r">
                <a:spcBef>
                  <a:spcPct val="30000"/>
                </a:spcBef>
                <a:buFont typeface="Wingdings" pitchFamily="2" charset="2"/>
                <a:buNone/>
              </a:pPr>
              <a:t>‹#›</a:t>
            </a:fld>
            <a:endParaRPr lang="ru-RU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2" descr="PP 0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676775"/>
            <a:ext cx="12255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23716" y="28575"/>
            <a:ext cx="6911975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5780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9pPr>
    </p:titleStyle>
    <p:bodyStyle>
      <a:lvl1pPr marL="360363" indent="-179388" algn="l" rtl="0" eaLnBrk="0" fontAlgn="base" hangingPunct="0">
        <a:spcBef>
          <a:spcPct val="30000"/>
        </a:spcBef>
        <a:spcAft>
          <a:spcPct val="0"/>
        </a:spcAft>
        <a:buFont typeface="Wingdings" pitchFamily="2" charset="2"/>
        <a:buChar char="§"/>
        <a:defRPr sz="1400">
          <a:solidFill>
            <a:srgbClr val="183050"/>
          </a:solidFill>
          <a:latin typeface="Calibri" panose="020F0502020204030204" pitchFamily="34" charset="0"/>
          <a:ea typeface="+mn-ea"/>
          <a:cs typeface="+mn-cs"/>
        </a:defRPr>
      </a:lvl1pPr>
      <a:lvl2pPr marL="720725" indent="-180975" algn="l" rtl="0" eaLnBrk="0" fontAlgn="base" hangingPunct="0">
        <a:spcBef>
          <a:spcPct val="30000"/>
        </a:spcBef>
        <a:spcAft>
          <a:spcPct val="0"/>
        </a:spcAft>
        <a:buChar char="–"/>
        <a:defRPr sz="1400">
          <a:solidFill>
            <a:srgbClr val="183050"/>
          </a:solidFill>
          <a:latin typeface="Calibri" panose="020F0502020204030204" pitchFamily="34" charset="0"/>
        </a:defRPr>
      </a:lvl2pPr>
      <a:lvl3pPr marL="1017588" indent="-117475" algn="l" rtl="0" eaLnBrk="0" fontAlgn="base" hangingPunct="0">
        <a:spcBef>
          <a:spcPct val="30000"/>
        </a:spcBef>
        <a:spcAft>
          <a:spcPct val="0"/>
        </a:spcAft>
        <a:buChar char="•"/>
        <a:defRPr sz="1400">
          <a:solidFill>
            <a:srgbClr val="183050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rgbClr val="18305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102519"/>
            <a:ext cx="33797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H="1" flipV="1">
            <a:off x="1422401" y="490541"/>
            <a:ext cx="6989763" cy="7144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1000" i="1" dirty="0">
              <a:solidFill>
                <a:srgbClr val="183050"/>
              </a:solidFill>
              <a:latin typeface="Arial" charset="0"/>
            </a:endParaRPr>
          </a:p>
        </p:txBody>
      </p:sp>
      <p:pic>
        <p:nvPicPr>
          <p:cNvPr id="2052" name="Picture 4" descr="PP 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4" y="0"/>
            <a:ext cx="6492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8"/>
          <p:cNvSpPr>
            <a:spLocks noChangeShapeType="1"/>
          </p:cNvSpPr>
          <p:nvPr/>
        </p:nvSpPr>
        <p:spPr bwMode="auto">
          <a:xfrm flipH="1">
            <a:off x="155575" y="497681"/>
            <a:ext cx="1266825" cy="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000" i="1" dirty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1308100" y="497681"/>
            <a:ext cx="0" cy="201216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000" i="1" dirty="0">
              <a:solidFill>
                <a:srgbClr val="183050"/>
              </a:solidFill>
              <a:latin typeface="Arial" charset="0"/>
            </a:endParaRPr>
          </a:p>
        </p:txBody>
      </p:sp>
      <p:pic>
        <p:nvPicPr>
          <p:cNvPr id="2056" name="Picture 11" descr="PP 0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17" y="122635"/>
            <a:ext cx="115887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8692691" y="4895850"/>
            <a:ext cx="2115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spcBef>
                <a:spcPct val="30000"/>
              </a:spcBef>
              <a:buFont typeface="Wingdings" pitchFamily="2" charset="2"/>
              <a:buNone/>
            </a:pPr>
            <a:fld id="{BD873F51-D90C-46F0-8350-9B1278AF7CC7}" type="slidenum">
              <a:rPr lang="sv-SE" sz="1400">
                <a:solidFill>
                  <a:prstClr val="white"/>
                </a:solidFill>
                <a:latin typeface="Calibri" panose="020F0502020204030204" pitchFamily="34" charset="0"/>
              </a:rPr>
              <a:pPr algn="r">
                <a:spcBef>
                  <a:spcPct val="30000"/>
                </a:spcBef>
                <a:buFont typeface="Wingdings" pitchFamily="2" charset="2"/>
                <a:buNone/>
              </a:pPr>
              <a:t>‹#›</a:t>
            </a:fld>
            <a:endParaRPr lang="ru-RU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2" descr="PP 0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676775"/>
            <a:ext cx="12255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23716" y="28575"/>
            <a:ext cx="6911975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1042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83050"/>
          </a:solidFill>
          <a:latin typeface="Arial" charset="0"/>
        </a:defRPr>
      </a:lvl9pPr>
    </p:titleStyle>
    <p:bodyStyle>
      <a:lvl1pPr marL="360363" indent="-179388" algn="l" rtl="0" eaLnBrk="0" fontAlgn="base" hangingPunct="0">
        <a:spcBef>
          <a:spcPct val="30000"/>
        </a:spcBef>
        <a:spcAft>
          <a:spcPct val="0"/>
        </a:spcAft>
        <a:buFont typeface="Wingdings" pitchFamily="2" charset="2"/>
        <a:buChar char="§"/>
        <a:defRPr sz="1400">
          <a:solidFill>
            <a:srgbClr val="183050"/>
          </a:solidFill>
          <a:latin typeface="Calibri" panose="020F0502020204030204" pitchFamily="34" charset="0"/>
          <a:ea typeface="+mn-ea"/>
          <a:cs typeface="+mn-cs"/>
        </a:defRPr>
      </a:lvl1pPr>
      <a:lvl2pPr marL="720725" indent="-180975" algn="l" rtl="0" eaLnBrk="0" fontAlgn="base" hangingPunct="0">
        <a:spcBef>
          <a:spcPct val="30000"/>
        </a:spcBef>
        <a:spcAft>
          <a:spcPct val="0"/>
        </a:spcAft>
        <a:buChar char="–"/>
        <a:defRPr sz="1400">
          <a:solidFill>
            <a:srgbClr val="183050"/>
          </a:solidFill>
          <a:latin typeface="Calibri" panose="020F0502020204030204" pitchFamily="34" charset="0"/>
        </a:defRPr>
      </a:lvl2pPr>
      <a:lvl3pPr marL="1017588" indent="-117475" algn="l" rtl="0" eaLnBrk="0" fontAlgn="base" hangingPunct="0">
        <a:spcBef>
          <a:spcPct val="30000"/>
        </a:spcBef>
        <a:spcAft>
          <a:spcPct val="0"/>
        </a:spcAft>
        <a:buChar char="•"/>
        <a:defRPr sz="1400">
          <a:solidFill>
            <a:srgbClr val="183050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rgbClr val="18305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18305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00258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002588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110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Страница </a:t>
            </a:r>
            <a:fld id="{51E5105E-92A5-43CD-BE7E-BF029A83ED2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pic>
        <p:nvPicPr>
          <p:cNvPr id="2053" name="Picture 12" descr="PP 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76775"/>
            <a:ext cx="12255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Рисунок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6" y="0"/>
            <a:ext cx="6508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6732589" y="4723210"/>
            <a:ext cx="14632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www.rusnano.com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8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1"/>
          <p:cNvSpPr>
            <a:spLocks noChangeArrowheads="1"/>
          </p:cNvSpPr>
          <p:nvPr/>
        </p:nvSpPr>
        <p:spPr bwMode="auto">
          <a:xfrm>
            <a:off x="5508104" y="471487"/>
            <a:ext cx="3237434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9pPr>
          </a:lstStyle>
          <a:p>
            <a:pPr algn="r">
              <a:defRPr/>
            </a:pPr>
            <a:r>
              <a:rPr lang="ru-RU" sz="1200" dirty="0" smtClean="0"/>
              <a:t>С.В. Вахтеров</a:t>
            </a:r>
            <a:endParaRPr lang="ru-RU" sz="1200" dirty="0"/>
          </a:p>
          <a:p>
            <a:pPr algn="r">
              <a:defRPr/>
            </a:pPr>
            <a:r>
              <a:rPr lang="ru-RU" sz="1200" dirty="0" smtClean="0"/>
              <a:t>Управляющий директор</a:t>
            </a:r>
          </a:p>
          <a:p>
            <a:pPr algn="r">
              <a:defRPr/>
            </a:pPr>
            <a:r>
              <a:rPr lang="ru-RU" sz="1200" dirty="0"/>
              <a:t>п</a:t>
            </a:r>
            <a:r>
              <a:rPr lang="ru-RU" sz="1200" dirty="0" smtClean="0"/>
              <a:t>о инвестиционной деятельности</a:t>
            </a:r>
            <a:endParaRPr lang="ru-RU" sz="1200" dirty="0"/>
          </a:p>
          <a:p>
            <a:pPr algn="r">
              <a:defRPr/>
            </a:pPr>
            <a:r>
              <a:rPr lang="ru-RU" sz="1200" dirty="0" smtClean="0"/>
              <a:t>ООО «УК </a:t>
            </a:r>
            <a:r>
              <a:rPr lang="ru-RU" sz="1200" dirty="0"/>
              <a:t>«РОСНАНО»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275606"/>
            <a:ext cx="9144000" cy="1188132"/>
          </a:xfrm>
        </p:spPr>
        <p:txBody>
          <a:bodyPr/>
          <a:lstStyle/>
          <a:p>
            <a:pPr algn="ctr" eaLnBrk="1" hangingPunct="1"/>
            <a:r>
              <a:rPr lang="ru-RU" sz="2400" b="1" kern="1200" dirty="0" err="1">
                <a:solidFill>
                  <a:srgbClr val="000000"/>
                </a:solidFill>
                <a:cs typeface="Arial" charset="0"/>
              </a:rPr>
              <a:t>Нанотехнологическая</a:t>
            </a:r>
            <a:r>
              <a:rPr lang="ru-RU" sz="2400" b="1" kern="1200" dirty="0">
                <a:solidFill>
                  <a:srgbClr val="000000"/>
                </a:solidFill>
                <a:cs typeface="Arial" charset="0"/>
              </a:rPr>
              <a:t> индустрия, </a:t>
            </a:r>
            <a:r>
              <a:rPr lang="en-US" sz="2400" b="1" kern="1200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2400" b="1" kern="1200" dirty="0" smtClean="0">
                <a:solidFill>
                  <a:srgbClr val="000000"/>
                </a:solidFill>
                <a:cs typeface="Arial" charset="0"/>
              </a:rPr>
            </a:br>
            <a:r>
              <a:rPr lang="ru-RU" sz="2000" b="1" kern="1200" dirty="0" smtClean="0">
                <a:solidFill>
                  <a:srgbClr val="000000"/>
                </a:solidFill>
                <a:cs typeface="Arial" charset="0"/>
              </a:rPr>
              <a:t>как авангард </a:t>
            </a:r>
            <a:r>
              <a:rPr lang="ru-RU" sz="2000" b="1" kern="1200" dirty="0">
                <a:solidFill>
                  <a:srgbClr val="000000"/>
                </a:solidFill>
                <a:cs typeface="Arial" charset="0"/>
              </a:rPr>
              <a:t>формирования передовых технологических решений </a:t>
            </a:r>
            <a:r>
              <a:rPr lang="ru-RU" sz="2000" b="1" kern="1200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2000" b="1" kern="1200" dirty="0" smtClean="0">
                <a:solidFill>
                  <a:srgbClr val="000000"/>
                </a:solidFill>
                <a:cs typeface="Arial" charset="0"/>
              </a:rPr>
            </a:br>
            <a:r>
              <a:rPr lang="ru-RU" sz="2000" b="1" kern="1200" dirty="0" smtClean="0">
                <a:solidFill>
                  <a:srgbClr val="000000"/>
                </a:solidFill>
                <a:cs typeface="Arial" charset="0"/>
              </a:rPr>
              <a:t>в </a:t>
            </a:r>
            <a:r>
              <a:rPr lang="ru-RU" sz="2000" b="1" kern="1200" dirty="0">
                <a:solidFill>
                  <a:srgbClr val="000000"/>
                </a:solidFill>
                <a:cs typeface="Arial" charset="0"/>
              </a:rPr>
              <a:t>автодорожной </a:t>
            </a:r>
            <a:r>
              <a:rPr lang="ru-RU" sz="2000" b="1" kern="1200" dirty="0" smtClean="0">
                <a:solidFill>
                  <a:srgbClr val="000000"/>
                </a:solidFill>
                <a:cs typeface="Arial" charset="0"/>
              </a:rPr>
              <a:t>отрасли</a:t>
            </a:r>
            <a:endParaRPr altLang="ru-RU" sz="2000" dirty="0">
              <a:ea typeface="Arial" pitchFamily="34" charset="0"/>
              <a:cs typeface="Genev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48695" y="3286999"/>
            <a:ext cx="26829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961" y="0"/>
            <a:ext cx="6976631" cy="43893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kern="1200" dirty="0">
                <a:solidFill>
                  <a:srgbClr val="781D7E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Решения портфельных компаний </a:t>
            </a:r>
            <a:r>
              <a:rPr lang="ru-RU" altLang="ru-RU" kern="1200" dirty="0" smtClean="0">
                <a:solidFill>
                  <a:srgbClr val="781D7E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РОСНАНО</a:t>
            </a:r>
            <a:endParaRPr lang="ru-RU" altLang="ru-RU" kern="1200" dirty="0">
              <a:solidFill>
                <a:srgbClr val="781D7E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1730030" y="3834946"/>
            <a:ext cx="308850" cy="119385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1853356" y="3834946"/>
            <a:ext cx="94101" cy="119385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49" name="Rectangle 4099"/>
          <p:cNvSpPr/>
          <p:nvPr/>
        </p:nvSpPr>
        <p:spPr>
          <a:xfrm>
            <a:off x="6274395" y="4175315"/>
            <a:ext cx="2176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2953" y="3967566"/>
            <a:ext cx="54446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Композитные </a:t>
            </a:r>
            <a:r>
              <a:rPr lang="ru-RU" sz="12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материалы  </a:t>
            </a:r>
            <a:r>
              <a:rPr lang="ru-RU" altLang="ru-RU" sz="12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ЗАО «ХК «Композит» и ООО «Гален» </a:t>
            </a:r>
            <a:endParaRPr lang="ru-RU" sz="1200" b="1" dirty="0">
              <a:solidFill>
                <a:prstClr val="black"/>
              </a:solidFill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C:\Users\tanya\Desktop\DSC_0206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0" y="639721"/>
            <a:ext cx="2424700" cy="312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\\hcc.x\dfs\profiles\users\HCC.X\sagala\Desktop\паспорта на перила\Фото перил\Мост Пенделка\Стеклопластиковые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39" y="2673536"/>
            <a:ext cx="2628900" cy="110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0" descr="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35" y="1772582"/>
            <a:ext cx="1872208" cy="8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0" descr="Балка_бетон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3104" y="573528"/>
            <a:ext cx="2362887" cy="1188132"/>
          </a:xfrm>
          <a:prstGeom prst="rect">
            <a:avLst/>
          </a:prstGeom>
          <a:noFill/>
          <a:ln w="9525">
            <a:solidFill>
              <a:srgbClr val="4F81BD">
                <a:lumMod val="75000"/>
              </a:srgbClr>
            </a:solidFill>
            <a:miter lim="800000"/>
            <a:headEnd/>
            <a:tailEnd/>
          </a:ln>
        </p:spPr>
      </p:pic>
      <p:pic>
        <p:nvPicPr>
          <p:cNvPr id="15" name="Picture 37" descr="\\hcc.x\dfs\profiles\users\HCC.X\sagala\Desktop\АРМАТУРА\Фото\IMG_09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13339"/>
            <a:ext cx="1800200" cy="7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20" y="940129"/>
            <a:ext cx="1800200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035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48695" y="3286999"/>
            <a:ext cx="26829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3833" y="5178"/>
            <a:ext cx="6976631" cy="43893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kern="1200" dirty="0">
                <a:solidFill>
                  <a:srgbClr val="781D7E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Решения портфельных компаний </a:t>
            </a:r>
            <a:r>
              <a:rPr lang="ru-RU" altLang="ru-RU" kern="1200" dirty="0" smtClean="0">
                <a:solidFill>
                  <a:srgbClr val="781D7E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РОСНАНО</a:t>
            </a:r>
            <a:endParaRPr lang="ru-RU" altLang="ru-RU" kern="1200" dirty="0">
              <a:solidFill>
                <a:srgbClr val="781D7E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1730030" y="3834946"/>
            <a:ext cx="308850" cy="119385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1853356" y="3834946"/>
            <a:ext cx="94101" cy="119385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49" name="Rectangle 4099"/>
          <p:cNvSpPr/>
          <p:nvPr/>
        </p:nvSpPr>
        <p:spPr>
          <a:xfrm>
            <a:off x="6274395" y="4175315"/>
            <a:ext cx="2176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1" y="1121453"/>
            <a:ext cx="3999973" cy="2070298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74" y="1140592"/>
            <a:ext cx="3517839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83568" y="373888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Пеностекольный щебень </a:t>
            </a:r>
            <a:br>
              <a:rPr lang="ru-RU" sz="12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</a:br>
            <a:r>
              <a:rPr lang="ru-RU" altLang="ru-RU" sz="12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ООО «</a:t>
            </a:r>
            <a:r>
              <a:rPr lang="ru-RU" altLang="ru-RU" sz="1200" b="1" dirty="0" err="1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АйСиЭм</a:t>
            </a:r>
            <a:r>
              <a:rPr lang="ru-RU" altLang="ru-RU" sz="12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Гласс</a:t>
            </a:r>
            <a:r>
              <a:rPr lang="ru-RU" altLang="ru-RU" sz="12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 Калуга»</a:t>
            </a:r>
            <a:endParaRPr lang="ru-RU" sz="1200" b="1" dirty="0">
              <a:solidFill>
                <a:prstClr val="black"/>
              </a:solidFill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15474" y="3684762"/>
            <a:ext cx="3517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Модификатор асфальтобетона на основе резиновой крошки ООО «Новые технологии строительства»</a:t>
            </a:r>
            <a:endParaRPr lang="ru-RU" sz="1200" b="1" dirty="0">
              <a:solidFill>
                <a:prstClr val="black"/>
              </a:solidFill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6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48695" y="3286999"/>
            <a:ext cx="26829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3" y="87474"/>
            <a:ext cx="6830791" cy="38493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kern="1200" dirty="0">
                <a:solidFill>
                  <a:srgbClr val="781D7E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Инновационное развитие автодорожной отрасли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1730030" y="3834946"/>
            <a:ext cx="308850" cy="119385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1853356" y="3834946"/>
            <a:ext cx="94101" cy="119385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49" name="Rectangle 4099"/>
          <p:cNvSpPr/>
          <p:nvPr/>
        </p:nvSpPr>
        <p:spPr>
          <a:xfrm>
            <a:off x="6274395" y="4175315"/>
            <a:ext cx="2176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2157364"/>
            <a:ext cx="2698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009DDC"/>
                </a:solidFill>
                <a:ea typeface="Tahoma" pitchFamily="34" charset="0"/>
                <a:cs typeface="Arial" panose="020B0604020202020204" pitchFamily="34" charset="0"/>
              </a:rPr>
              <a:t>Есть </a:t>
            </a:r>
            <a:r>
              <a:rPr lang="ru-RU" b="1" i="1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</a:rPr>
              <a:t>потребность</a:t>
            </a:r>
            <a:r>
              <a:rPr lang="ru-RU" b="1" i="1" dirty="0">
                <a:solidFill>
                  <a:srgbClr val="009DDC"/>
                </a:solidFill>
                <a:ea typeface="Tahoma" pitchFamily="34" charset="0"/>
                <a:cs typeface="Arial" panose="020B0604020202020204" pitchFamily="34" charset="0"/>
              </a:rPr>
              <a:t> </a:t>
            </a:r>
            <a:br>
              <a:rPr lang="ru-RU" b="1" i="1" dirty="0">
                <a:solidFill>
                  <a:srgbClr val="009DDC"/>
                </a:solidFill>
                <a:ea typeface="Tahoma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rgbClr val="009DDC"/>
                </a:solidFill>
                <a:ea typeface="Tahoma" pitchFamily="34" charset="0"/>
                <a:cs typeface="Arial" panose="020B0604020202020204" pitchFamily="34" charset="0"/>
              </a:rPr>
              <a:t>в инновационных решениях!</a:t>
            </a: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73323"/>
            <a:ext cx="2304256" cy="47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право 9"/>
          <p:cNvSpPr/>
          <p:nvPr/>
        </p:nvSpPr>
        <p:spPr>
          <a:xfrm rot="3434447">
            <a:off x="2430659" y="2764419"/>
            <a:ext cx="559551" cy="57626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7641640">
            <a:off x="4675906" y="2792563"/>
            <a:ext cx="556361" cy="57626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5" name="Picture 3" descr="C:\Users\dmitry.lepeshov\Desktop\handsha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17" y="754083"/>
            <a:ext cx="2806562" cy="1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91581" y="3369555"/>
            <a:ext cx="7416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Arial" panose="020B0604020202020204" pitchFamily="34" charset="0"/>
              </a:rPr>
              <a:t>1. Технологический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Arial" panose="020B0604020202020204" pitchFamily="34" charset="0"/>
              </a:rPr>
              <a:t>инжиниринговый центр передовых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Arial" panose="020B0604020202020204" pitchFamily="34" charset="0"/>
              </a:rPr>
              <a:t>технологий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ea typeface="Tahoma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Arial" panose="020B0604020202020204" pitchFamily="34" charset="0"/>
              </a:rPr>
              <a:t>2. Инвестиционный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Arial" panose="020B0604020202020204" pitchFamily="34" charset="0"/>
              </a:rPr>
              <a:t>фонд осуществляющий финансирование инновационных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Arial" panose="020B0604020202020204" pitchFamily="34" charset="0"/>
              </a:rPr>
              <a:t>проектов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ea typeface="Tahoma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Arial" panose="020B0604020202020204" pitchFamily="34" charset="0"/>
              </a:rPr>
              <a:t>3. Содействие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Arial" panose="020B0604020202020204" pitchFamily="34" charset="0"/>
              </a:rPr>
              <a:t>бизнесу в продвижении инновационных решений в автодорожную отрасль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82906" y="2157364"/>
            <a:ext cx="3188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009DDC"/>
                </a:solidFill>
                <a:ea typeface="Tahoma" pitchFamily="34" charset="0"/>
                <a:cs typeface="Arial" panose="020B0604020202020204" pitchFamily="34" charset="0"/>
              </a:rPr>
              <a:t>Есть </a:t>
            </a:r>
            <a:r>
              <a:rPr lang="ru-RU" b="1" i="1" dirty="0" smtClean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</a:rPr>
              <a:t>возможность</a:t>
            </a:r>
            <a:r>
              <a:rPr lang="ru-RU" b="1" i="1" dirty="0" smtClean="0">
                <a:solidFill>
                  <a:srgbClr val="009DDC"/>
                </a:solidFill>
                <a:ea typeface="Tahoma" pitchFamily="34" charset="0"/>
                <a:cs typeface="Arial" panose="020B0604020202020204" pitchFamily="34" charset="0"/>
              </a:rPr>
              <a:t> развития инновационных решений!</a:t>
            </a:r>
            <a:endParaRPr lang="ru-RU" b="1" i="1" dirty="0">
              <a:solidFill>
                <a:srgbClr val="009DDC"/>
              </a:solidFill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71601"/>
            <a:ext cx="2556286" cy="636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468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Нижний колонтитул 3"/>
          <p:cNvSpPr txBox="1">
            <a:spLocks noGrp="1"/>
          </p:cNvSpPr>
          <p:nvPr/>
        </p:nvSpPr>
        <p:spPr bwMode="auto">
          <a:xfrm>
            <a:off x="8532814" y="4832748"/>
            <a:ext cx="611187" cy="31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ru-RU" sz="1600" b="1" dirty="0" smtClean="0">
              <a:solidFill>
                <a:srgbClr val="000000"/>
              </a:solidFill>
            </a:endParaRPr>
          </a:p>
        </p:txBody>
      </p:sp>
      <p:sp>
        <p:nvSpPr>
          <p:cNvPr id="76804" name="Прямоугольник 1"/>
          <p:cNvSpPr>
            <a:spLocks noChangeArrowheads="1"/>
          </p:cNvSpPr>
          <p:nvPr/>
        </p:nvSpPr>
        <p:spPr bwMode="auto">
          <a:xfrm>
            <a:off x="1908175" y="2549129"/>
            <a:ext cx="4679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 smtClean="0">
                <a:solidFill>
                  <a:srgbClr val="7030A0"/>
                </a:solidFill>
              </a:rPr>
              <a:t>Спасибо за внимание!!!</a:t>
            </a:r>
            <a:endParaRPr lang="ru-RU" altLang="ru-RU" sz="150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04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3" cstate="screen"/>
          <a:srcRect t="-87354" b="-87354"/>
          <a:stretch>
            <a:fillRect/>
          </a:stretch>
        </p:blipFill>
        <p:spPr bwMode="auto">
          <a:xfrm>
            <a:off x="216433" y="995310"/>
            <a:ext cx="8136000" cy="108012"/>
          </a:xfrm>
          <a:prstGeom prst="rect">
            <a:avLst/>
          </a:prstGeom>
          <a:noFill/>
        </p:spPr>
      </p:pic>
      <p:sp>
        <p:nvSpPr>
          <p:cNvPr id="21" name="Rectangle 24"/>
          <p:cNvSpPr txBox="1">
            <a:spLocks noChangeArrowheads="1"/>
          </p:cNvSpPr>
          <p:nvPr/>
        </p:nvSpPr>
        <p:spPr bwMode="auto">
          <a:xfrm>
            <a:off x="338400" y="195486"/>
            <a:ext cx="8856984" cy="4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2800" dirty="0" smtClean="0">
                <a:solidFill>
                  <a:srgbClr val="781D7E"/>
                </a:solidFill>
                <a:cs typeface="Arial" panose="020B0604020202020204" pitchFamily="34" charset="0"/>
              </a:rPr>
              <a:t>	 </a:t>
            </a:r>
            <a:r>
              <a:rPr lang="ru-RU" sz="2800" dirty="0">
                <a:solidFill>
                  <a:srgbClr val="781D7E"/>
                </a:solidFill>
                <a:ea typeface="Times New Roman" pitchFamily="18" charset="0"/>
                <a:cs typeface="Arial" panose="020B0604020202020204" pitchFamily="34" charset="0"/>
              </a:rPr>
              <a:t>Группа «РОСНАНО»: </a:t>
            </a:r>
            <a:endParaRPr lang="en-US" sz="2800" dirty="0">
              <a:solidFill>
                <a:srgbClr val="781D7E"/>
              </a:solidFill>
              <a:ea typeface="Times New Roman" pitchFamily="18" charset="0"/>
              <a:cs typeface="Arial" panose="020B0604020202020204" pitchFamily="34" charset="0"/>
            </a:endParaRPr>
          </a:p>
          <a:p>
            <a:pPr eaLnBrk="0" hangingPunct="0"/>
            <a:r>
              <a:rPr lang="ru-RU" dirty="0">
                <a:solidFill>
                  <a:srgbClr val="781D7E"/>
                </a:solidFill>
                <a:cs typeface="Arial" panose="020B0604020202020204" pitchFamily="34" charset="0"/>
              </a:rPr>
              <a:t>р</a:t>
            </a:r>
            <a:r>
              <a:rPr lang="ru-RU" dirty="0" smtClean="0">
                <a:solidFill>
                  <a:srgbClr val="781D7E"/>
                </a:solidFill>
                <a:cs typeface="Arial" panose="020B0604020202020204" pitchFamily="34" charset="0"/>
              </a:rPr>
              <a:t>оссийский </a:t>
            </a:r>
            <a:r>
              <a:rPr lang="ru-RU" dirty="0">
                <a:solidFill>
                  <a:srgbClr val="781D7E"/>
                </a:solidFill>
                <a:cs typeface="Arial" panose="020B0604020202020204" pitchFamily="34" charset="0"/>
              </a:rPr>
              <a:t>глобальный </a:t>
            </a:r>
            <a:r>
              <a:rPr lang="ru-RU" dirty="0" smtClean="0">
                <a:solidFill>
                  <a:srgbClr val="781D7E"/>
                </a:solidFill>
                <a:cs typeface="Arial" panose="020B0604020202020204" pitchFamily="34" charset="0"/>
              </a:rPr>
              <a:t>технологический </a:t>
            </a:r>
            <a:r>
              <a:rPr lang="ru-RU" dirty="0">
                <a:solidFill>
                  <a:srgbClr val="781D7E"/>
                </a:solidFill>
                <a:cs typeface="Arial" panose="020B0604020202020204" pitchFamily="34" charset="0"/>
              </a:rPr>
              <a:t>инвестор </a:t>
            </a:r>
            <a:endParaRPr lang="ru-RU" dirty="0" smtClean="0">
              <a:solidFill>
                <a:srgbClr val="781D7E"/>
              </a:solidFill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6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7544" y="4683919"/>
            <a:ext cx="72008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9pPr>
          </a:lstStyle>
          <a:p>
            <a:pPr eaLnBrk="1" hangingPunct="1"/>
            <a:endParaRPr lang="sv-SE" altLang="ru-RU" dirty="0"/>
          </a:p>
          <a:p>
            <a:pPr eaLnBrk="1" hangingPunct="1"/>
            <a:endParaRPr lang="sv-SE" altLang="ru-RU" dirty="0"/>
          </a:p>
        </p:txBody>
      </p:sp>
      <p:sp>
        <p:nvSpPr>
          <p:cNvPr id="71" name="Объект 2"/>
          <p:cNvSpPr>
            <a:spLocks noGrp="1"/>
          </p:cNvSpPr>
          <p:nvPr>
            <p:ph idx="1"/>
          </p:nvPr>
        </p:nvSpPr>
        <p:spPr>
          <a:xfrm>
            <a:off x="414468" y="1113589"/>
            <a:ext cx="8002588" cy="3394472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Инвестирует в технологический бизнес</a:t>
            </a:r>
          </a:p>
          <a:p>
            <a:r>
              <a:rPr lang="ru-RU" sz="2400" dirty="0" smtClean="0"/>
              <a:t>Развивает инфраструктуру </a:t>
            </a:r>
            <a:r>
              <a:rPr lang="ru-RU" sz="2400" dirty="0" err="1" smtClean="0"/>
              <a:t>нанотехнологий</a:t>
            </a:r>
            <a:endParaRPr lang="ru-RU" sz="2400" dirty="0" smtClean="0"/>
          </a:p>
          <a:p>
            <a:r>
              <a:rPr lang="ru-RU" sz="2400" dirty="0" smtClean="0"/>
              <a:t>Модернизирует традиционные и создает новые отрасли</a:t>
            </a:r>
          </a:p>
          <a:p>
            <a:r>
              <a:rPr lang="ru-RU" sz="2400" dirty="0" smtClean="0"/>
              <a:t>Занимается </a:t>
            </a:r>
            <a:r>
              <a:rPr lang="ru-RU" sz="2400" dirty="0" err="1" smtClean="0"/>
              <a:t>импортозамещением</a:t>
            </a:r>
            <a:endParaRPr lang="ru-RU" sz="2400" dirty="0" smtClean="0"/>
          </a:p>
          <a:p>
            <a:r>
              <a:rPr lang="ru-RU" sz="2400" dirty="0" smtClean="0"/>
              <a:t>Осуществляет трансфер технологий</a:t>
            </a:r>
          </a:p>
          <a:p>
            <a:r>
              <a:rPr lang="ru-RU" sz="2400" dirty="0"/>
              <a:t>Поддерживает экологическую миссию</a:t>
            </a:r>
          </a:p>
          <a:p>
            <a:pPr marL="180975" indent="0">
              <a:buNone/>
            </a:pPr>
            <a:endParaRPr lang="ru-RU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6396176" y="1103322"/>
            <a:ext cx="2088232" cy="1477328"/>
          </a:xfrm>
          <a:prstGeom prst="rect">
            <a:avLst/>
          </a:prstGeom>
          <a:solidFill>
            <a:srgbClr val="EC008C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Миссия группы РОСНАНО – создание наноиндустрии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4155142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3" cstate="screen"/>
          <a:srcRect t="-87354" b="-87354"/>
          <a:stretch>
            <a:fillRect/>
          </a:stretch>
        </p:blipFill>
        <p:spPr bwMode="auto">
          <a:xfrm flipV="1">
            <a:off x="216433" y="897564"/>
            <a:ext cx="8136000" cy="64049"/>
          </a:xfrm>
          <a:prstGeom prst="rect">
            <a:avLst/>
          </a:prstGeom>
          <a:noFill/>
        </p:spPr>
      </p:pic>
      <p:sp>
        <p:nvSpPr>
          <p:cNvPr id="21" name="Rectangle 24"/>
          <p:cNvSpPr txBox="1">
            <a:spLocks noChangeArrowheads="1"/>
          </p:cNvSpPr>
          <p:nvPr/>
        </p:nvSpPr>
        <p:spPr bwMode="auto">
          <a:xfrm>
            <a:off x="338400" y="69351"/>
            <a:ext cx="8856984" cy="55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2800" dirty="0" smtClean="0">
                <a:solidFill>
                  <a:srgbClr val="781D7E"/>
                </a:solidFill>
                <a:cs typeface="Arial" panose="020B0604020202020204" pitchFamily="34" charset="0"/>
              </a:rPr>
              <a:t>	 С</a:t>
            </a:r>
            <a:r>
              <a:rPr lang="ru-RU" sz="2800" dirty="0" smtClean="0">
                <a:solidFill>
                  <a:srgbClr val="781D7E"/>
                </a:solidFill>
              </a:rPr>
              <a:t>оздание</a:t>
            </a:r>
            <a:r>
              <a:rPr lang="ru-RU" sz="2800" dirty="0">
                <a:solidFill>
                  <a:srgbClr val="781D7E"/>
                </a:solidFill>
              </a:rPr>
              <a:t>, преобразование, </a:t>
            </a:r>
            <a:r>
              <a:rPr lang="ru-RU" sz="2800" dirty="0" smtClean="0">
                <a:solidFill>
                  <a:srgbClr val="781D7E"/>
                </a:solidFill>
              </a:rPr>
              <a:t>цели</a:t>
            </a:r>
            <a:endParaRPr lang="ru-RU" sz="2800" dirty="0" smtClean="0">
              <a:solidFill>
                <a:srgbClr val="781D7E"/>
              </a:solidFill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6158184" y="1413645"/>
            <a:ext cx="144932" cy="324036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6454333" y="1413645"/>
            <a:ext cx="144932" cy="324036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7046631" y="1413645"/>
            <a:ext cx="144932" cy="324036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Нашивка 38"/>
          <p:cNvSpPr/>
          <p:nvPr/>
        </p:nvSpPr>
        <p:spPr>
          <a:xfrm>
            <a:off x="6750482" y="1413645"/>
            <a:ext cx="144932" cy="324036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AutoShape 12"/>
          <p:cNvSpPr>
            <a:spLocks noChangeArrowheads="1"/>
          </p:cNvSpPr>
          <p:nvPr/>
        </p:nvSpPr>
        <p:spPr bwMode="auto">
          <a:xfrm>
            <a:off x="6039054" y="1080000"/>
            <a:ext cx="1125235" cy="27003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68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87" name="AutoShape 12"/>
          <p:cNvSpPr>
            <a:spLocks noChangeArrowheads="1"/>
          </p:cNvSpPr>
          <p:nvPr/>
        </p:nvSpPr>
        <p:spPr bwMode="auto">
          <a:xfrm>
            <a:off x="6084168" y="1845693"/>
            <a:ext cx="1133116" cy="2592288"/>
          </a:xfrm>
          <a:prstGeom prst="roundRect">
            <a:avLst>
              <a:gd name="adj" fmla="val 16667"/>
            </a:avLst>
          </a:prstGeom>
          <a:solidFill>
            <a:srgbClr val="EC008C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</a:p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 </a:t>
            </a:r>
            <a:r>
              <a:rPr lang="ru-RU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наноиндустрии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млрд. руб., </a:t>
            </a:r>
          </a:p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проектам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РОСНАНО»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ru-RU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млрд.руб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235204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531353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827502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1123651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1419800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1715949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2012098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2308247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>
            <a:off x="216002" y="1080000"/>
            <a:ext cx="2129347" cy="27003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68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336894" y="1823495"/>
            <a:ext cx="802217" cy="19382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68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utoShape 12"/>
          <p:cNvSpPr>
            <a:spLocks noChangeArrowheads="1"/>
          </p:cNvSpPr>
          <p:nvPr/>
        </p:nvSpPr>
        <p:spPr bwMode="auto">
          <a:xfrm>
            <a:off x="1406909" y="1823495"/>
            <a:ext cx="893462" cy="19382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68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.09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738001" y="2028033"/>
            <a:ext cx="0" cy="21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1853640" y="2028033"/>
            <a:ext cx="0" cy="21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AutoShape 12"/>
          <p:cNvSpPr>
            <a:spLocks noChangeArrowheads="1"/>
          </p:cNvSpPr>
          <p:nvPr/>
        </p:nvSpPr>
        <p:spPr bwMode="auto">
          <a:xfrm>
            <a:off x="216001" y="2223735"/>
            <a:ext cx="1044000" cy="1806177"/>
          </a:xfrm>
          <a:prstGeom prst="roundRect">
            <a:avLst>
              <a:gd name="adj" fmla="val 16667"/>
            </a:avLst>
          </a:prstGeom>
          <a:solidFill>
            <a:srgbClr val="781D7E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Президентская Инициатива «Стратегия развития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наноиндустрии</a:t>
            </a: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AutoShape 12"/>
          <p:cNvSpPr>
            <a:spLocks noChangeArrowheads="1"/>
          </p:cNvSpPr>
          <p:nvPr/>
        </p:nvSpPr>
        <p:spPr bwMode="auto">
          <a:xfrm>
            <a:off x="1331640" y="2223735"/>
            <a:ext cx="1044000" cy="1806177"/>
          </a:xfrm>
          <a:prstGeom prst="roundRect">
            <a:avLst>
              <a:gd name="adj" fmla="val 16667"/>
            </a:avLst>
          </a:prstGeom>
          <a:solidFill>
            <a:srgbClr val="781D7E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Роснанотех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70" name="AutoShape 12"/>
          <p:cNvSpPr>
            <a:spLocks noChangeArrowheads="1"/>
          </p:cNvSpPr>
          <p:nvPr/>
        </p:nvSpPr>
        <p:spPr bwMode="auto">
          <a:xfrm>
            <a:off x="2429148" y="1845693"/>
            <a:ext cx="1053935" cy="2592288"/>
          </a:xfrm>
          <a:prstGeom prst="roundRect">
            <a:avLst>
              <a:gd name="adj" fmla="val 16667"/>
            </a:avLst>
          </a:prstGeom>
          <a:solidFill>
            <a:srgbClr val="781D7E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</a:t>
            </a:r>
            <a:r>
              <a:rPr lang="sv-SE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 </a:t>
            </a:r>
            <a:r>
              <a:rPr lang="ru-RU" sz="105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реоргани-зации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ГК</a:t>
            </a:r>
          </a:p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Роснанотех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(июль 2010)</a:t>
            </a: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2604396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Нашивка 32"/>
          <p:cNvSpPr/>
          <p:nvPr/>
        </p:nvSpPr>
        <p:spPr>
          <a:xfrm>
            <a:off x="2900545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3196694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3492843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AutoShape 12"/>
          <p:cNvSpPr>
            <a:spLocks noChangeArrowheads="1"/>
          </p:cNvSpPr>
          <p:nvPr/>
        </p:nvSpPr>
        <p:spPr bwMode="auto">
          <a:xfrm>
            <a:off x="2429402" y="1080000"/>
            <a:ext cx="2367593" cy="27003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68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3662082" y="1845693"/>
            <a:ext cx="1053935" cy="1215000"/>
          </a:xfrm>
          <a:prstGeom prst="roundRect">
            <a:avLst>
              <a:gd name="adj" fmla="val 16667"/>
            </a:avLst>
          </a:prstGeom>
          <a:solidFill>
            <a:srgbClr val="781D7E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«РОСНАНО»</a:t>
            </a: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utoShape 12"/>
          <p:cNvSpPr>
            <a:spLocks noChangeArrowheads="1"/>
          </p:cNvSpPr>
          <p:nvPr/>
        </p:nvSpPr>
        <p:spPr bwMode="auto">
          <a:xfrm>
            <a:off x="3662082" y="3222981"/>
            <a:ext cx="1053935" cy="1215000"/>
          </a:xfrm>
          <a:prstGeom prst="roundRect">
            <a:avLst>
              <a:gd name="adj" fmla="val 16667"/>
            </a:avLst>
          </a:prstGeom>
          <a:solidFill>
            <a:srgbClr val="781D7E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>
              <a:lnSpc>
                <a:spcPct val="9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Фонд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инфра-структурных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 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образова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-тельных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программ (ФИОП)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Равнобедренный треугольник 42"/>
          <p:cNvSpPr/>
          <p:nvPr/>
        </p:nvSpPr>
        <p:spPr>
          <a:xfrm rot="5400000">
            <a:off x="3205151" y="2394660"/>
            <a:ext cx="756084" cy="105405"/>
          </a:xfrm>
          <a:prstGeom prst="triangle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3205151" y="3777779"/>
            <a:ext cx="756084" cy="105405"/>
          </a:xfrm>
          <a:prstGeom prst="triangle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Нашивка 45"/>
          <p:cNvSpPr/>
          <p:nvPr/>
        </p:nvSpPr>
        <p:spPr>
          <a:xfrm>
            <a:off x="3788992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Нашивка 46"/>
          <p:cNvSpPr/>
          <p:nvPr/>
        </p:nvSpPr>
        <p:spPr>
          <a:xfrm>
            <a:off x="4085141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Нашивка 47"/>
          <p:cNvSpPr/>
          <p:nvPr/>
        </p:nvSpPr>
        <p:spPr>
          <a:xfrm>
            <a:off x="4381290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4677439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Равнобедренный треугольник 50"/>
          <p:cNvSpPr/>
          <p:nvPr/>
        </p:nvSpPr>
        <p:spPr>
          <a:xfrm rot="5400000">
            <a:off x="4429287" y="3089135"/>
            <a:ext cx="756084" cy="105405"/>
          </a:xfrm>
          <a:prstGeom prst="triangle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utoShape 12"/>
          <p:cNvSpPr>
            <a:spLocks noChangeArrowheads="1"/>
          </p:cNvSpPr>
          <p:nvPr/>
        </p:nvSpPr>
        <p:spPr bwMode="auto">
          <a:xfrm>
            <a:off x="7227199" y="1080000"/>
            <a:ext cx="1125235" cy="27003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68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Нашивка 51"/>
          <p:cNvSpPr/>
          <p:nvPr/>
        </p:nvSpPr>
        <p:spPr>
          <a:xfrm>
            <a:off x="7342780" y="1413645"/>
            <a:ext cx="144932" cy="324036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Нашивка 52"/>
          <p:cNvSpPr/>
          <p:nvPr/>
        </p:nvSpPr>
        <p:spPr>
          <a:xfrm>
            <a:off x="7638929" y="1413645"/>
            <a:ext cx="144932" cy="324036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Нашивка 53"/>
          <p:cNvSpPr/>
          <p:nvPr/>
        </p:nvSpPr>
        <p:spPr>
          <a:xfrm>
            <a:off x="8231230" y="1413645"/>
            <a:ext cx="144932" cy="324036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Нашивка 54"/>
          <p:cNvSpPr/>
          <p:nvPr/>
        </p:nvSpPr>
        <p:spPr>
          <a:xfrm>
            <a:off x="7935078" y="1413645"/>
            <a:ext cx="144932" cy="324036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AutoShape 12"/>
          <p:cNvSpPr>
            <a:spLocks noChangeArrowheads="1"/>
          </p:cNvSpPr>
          <p:nvPr/>
        </p:nvSpPr>
        <p:spPr bwMode="auto">
          <a:xfrm>
            <a:off x="4860033" y="1080000"/>
            <a:ext cx="1125235" cy="27003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68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>
            <a:off x="7248007" y="1845693"/>
            <a:ext cx="1133116" cy="2592288"/>
          </a:xfrm>
          <a:prstGeom prst="roundRect">
            <a:avLst>
              <a:gd name="adj" fmla="val 16667"/>
            </a:avLst>
          </a:prstGeom>
          <a:solidFill>
            <a:srgbClr val="EC008C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 algn="ctr"/>
            <a:endParaRPr lang="ru-RU" sz="1050" dirty="0" smtClean="0"/>
          </a:p>
          <a:p>
            <a:pPr algn="ctr"/>
            <a:r>
              <a:rPr lang="ru-RU" sz="1050" dirty="0" smtClean="0"/>
              <a:t>Цель:</a:t>
            </a:r>
          </a:p>
          <a:p>
            <a:pPr algn="ctr"/>
            <a:endParaRPr lang="ru-RU" sz="1050" dirty="0"/>
          </a:p>
          <a:p>
            <a:pPr algn="ctr"/>
            <a:r>
              <a:rPr lang="ru-RU" sz="1050" dirty="0" smtClean="0"/>
              <a:t> </a:t>
            </a:r>
          </a:p>
          <a:p>
            <a:pPr algn="ctr"/>
            <a:r>
              <a:rPr lang="ru-RU" sz="1050" dirty="0" smtClean="0"/>
              <a:t>привлечение </a:t>
            </a:r>
            <a:r>
              <a:rPr lang="ru-RU" sz="1050" dirty="0"/>
              <a:t>инвестиций в фонды прямых инвестиций </a:t>
            </a:r>
            <a:endParaRPr lang="ru-RU" sz="1050" dirty="0" smtClean="0"/>
          </a:p>
          <a:p>
            <a:pPr algn="ctr"/>
            <a:r>
              <a:rPr lang="ru-RU" sz="1100" b="1" dirty="0" smtClean="0"/>
              <a:t>150 </a:t>
            </a:r>
          </a:p>
          <a:p>
            <a:pPr algn="ctr"/>
            <a:r>
              <a:rPr lang="ru-RU" sz="1100" b="1" dirty="0" smtClean="0"/>
              <a:t>млрд</a:t>
            </a:r>
            <a:r>
              <a:rPr lang="ru-RU" sz="1100" b="1" dirty="0"/>
              <a:t>. руб</a:t>
            </a:r>
            <a:r>
              <a:rPr lang="ru-RU" sz="1100" b="1" dirty="0" smtClean="0"/>
              <a:t>.</a:t>
            </a:r>
          </a:p>
          <a:p>
            <a:pPr algn="ctr"/>
            <a:endParaRPr lang="ru-RU" sz="105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AutoShape 12"/>
          <p:cNvSpPr>
            <a:spLocks noChangeArrowheads="1"/>
          </p:cNvSpPr>
          <p:nvPr/>
        </p:nvSpPr>
        <p:spPr bwMode="auto">
          <a:xfrm>
            <a:off x="4879337" y="1845692"/>
            <a:ext cx="1133116" cy="2592288"/>
          </a:xfrm>
          <a:prstGeom prst="roundRect">
            <a:avLst>
              <a:gd name="adj" fmla="val 16667"/>
            </a:avLst>
          </a:prstGeom>
          <a:solidFill>
            <a:srgbClr val="781D7E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46800" rIns="36000" anchor="ctr"/>
          <a:lstStyle/>
          <a:p>
            <a:pPr algn="ctr"/>
            <a:r>
              <a:rPr lang="ru-RU" sz="1100" dirty="0"/>
              <a:t>Обновленная </a:t>
            </a:r>
            <a:endParaRPr lang="en-US" sz="1100" dirty="0" smtClean="0"/>
          </a:p>
          <a:p>
            <a:pPr algn="ctr"/>
            <a:r>
              <a:rPr lang="ru-RU" sz="1100" dirty="0" smtClean="0"/>
              <a:t>Стратегия </a:t>
            </a:r>
            <a:r>
              <a:rPr lang="ru-RU" sz="1100" dirty="0"/>
              <a:t>2014-2020.  </a:t>
            </a:r>
            <a:endParaRPr lang="en-US" sz="1100" dirty="0" smtClean="0"/>
          </a:p>
          <a:p>
            <a:pPr algn="ctr"/>
            <a:endParaRPr lang="en-US" sz="1100" dirty="0"/>
          </a:p>
          <a:p>
            <a:pPr algn="ctr"/>
            <a:r>
              <a:rPr lang="ru-RU" sz="1100" dirty="0" smtClean="0"/>
              <a:t>Создание </a:t>
            </a:r>
            <a:r>
              <a:rPr lang="ru-RU" sz="1100" dirty="0"/>
              <a:t>Управляющей компании «</a:t>
            </a:r>
            <a:r>
              <a:rPr lang="ru-RU" sz="1100" dirty="0" smtClean="0"/>
              <a:t>РОСНАНО»</a:t>
            </a:r>
            <a:endParaRPr lang="ru-RU" sz="1100" dirty="0"/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9" name="Нашивка 58"/>
          <p:cNvSpPr/>
          <p:nvPr/>
        </p:nvSpPr>
        <p:spPr>
          <a:xfrm>
            <a:off x="4973588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Нашивка 61"/>
          <p:cNvSpPr/>
          <p:nvPr/>
        </p:nvSpPr>
        <p:spPr>
          <a:xfrm>
            <a:off x="5269737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Нашивка 62"/>
          <p:cNvSpPr/>
          <p:nvPr/>
        </p:nvSpPr>
        <p:spPr>
          <a:xfrm>
            <a:off x="5862035" y="1413645"/>
            <a:ext cx="144932" cy="324036"/>
          </a:xfrm>
          <a:prstGeom prst="chevron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Нашивка 65"/>
          <p:cNvSpPr/>
          <p:nvPr/>
        </p:nvSpPr>
        <p:spPr>
          <a:xfrm>
            <a:off x="5565886" y="1413645"/>
            <a:ext cx="144932" cy="324036"/>
          </a:xfrm>
          <a:prstGeom prst="chevron">
            <a:avLst/>
          </a:prstGeom>
          <a:solidFill>
            <a:srgbClr val="781D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9pPr>
          </a:lstStyle>
          <a:p>
            <a:pPr eaLnBrk="1" hangingPunct="1"/>
            <a:endParaRPr lang="sv-SE" altLang="ru-RU" dirty="0"/>
          </a:p>
          <a:p>
            <a:pPr eaLnBrk="1" hangingPunct="1"/>
            <a:endParaRPr lang="sv-SE" altLang="ru-RU" dirty="0"/>
          </a:p>
        </p:txBody>
      </p:sp>
    </p:spTree>
    <p:extLst>
      <p:ext uri="{BB962C8B-B14F-4D97-AF65-F5344CB8AC3E}">
        <p14:creationId xmlns:p14="http://schemas.microsoft.com/office/powerpoint/2010/main" val="496886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4" cstate="screen"/>
          <a:srcRect t="-87354" b="-87354"/>
          <a:stretch>
            <a:fillRect/>
          </a:stretch>
        </p:blipFill>
        <p:spPr bwMode="auto">
          <a:xfrm flipV="1">
            <a:off x="216433" y="897564"/>
            <a:ext cx="8136000" cy="64049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209620"/>
              </p:ext>
            </p:extLst>
          </p:nvPr>
        </p:nvGraphicFramePr>
        <p:xfrm>
          <a:off x="216001" y="1973275"/>
          <a:ext cx="3959568" cy="135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694"/>
                <a:gridCol w="1793874"/>
              </a:tblGrid>
              <a:tr h="71865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Взнос государства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5903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Гарантии государства по кредитам и займам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24"/>
          <p:cNvSpPr txBox="1">
            <a:spLocks noChangeArrowheads="1"/>
          </p:cNvSpPr>
          <p:nvPr/>
        </p:nvSpPr>
        <p:spPr bwMode="auto">
          <a:xfrm>
            <a:off x="338400" y="69351"/>
            <a:ext cx="8683200" cy="82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2800" dirty="0" smtClean="0">
                <a:solidFill>
                  <a:srgbClr val="781D7E"/>
                </a:solidFill>
                <a:ea typeface="Times New Roman" pitchFamily="18" charset="0"/>
                <a:cs typeface="Arial" panose="020B0604020202020204" pitchFamily="34" charset="0"/>
              </a:rPr>
              <a:t>	 Группа </a:t>
            </a:r>
            <a:r>
              <a:rPr lang="ru-RU" sz="2800" dirty="0">
                <a:solidFill>
                  <a:srgbClr val="781D7E"/>
                </a:solidFill>
                <a:ea typeface="Times New Roman" pitchFamily="18" charset="0"/>
                <a:cs typeface="Arial" panose="020B0604020202020204" pitchFamily="34" charset="0"/>
              </a:rPr>
              <a:t>«РОСНАНО»: </a:t>
            </a:r>
          </a:p>
          <a:p>
            <a:pPr eaLnBrk="0" hangingPunct="0"/>
            <a:r>
              <a:rPr lang="ru-RU" dirty="0" smtClean="0">
                <a:solidFill>
                  <a:srgbClr val="781D7E"/>
                </a:solidFill>
                <a:ea typeface="Times New Roman" pitchFamily="18" charset="0"/>
                <a:cs typeface="Arial" panose="020B0604020202020204" pitchFamily="34" charset="0"/>
              </a:rPr>
              <a:t>АО «РОСНАНО» + </a:t>
            </a:r>
            <a:r>
              <a:rPr lang="ru-RU" dirty="0">
                <a:solidFill>
                  <a:srgbClr val="781D7E"/>
                </a:solidFill>
                <a:cs typeface="Arial" panose="020B0604020202020204" pitchFamily="34" charset="0"/>
              </a:rPr>
              <a:t>Фонд </a:t>
            </a:r>
            <a:r>
              <a:rPr lang="ru-RU" dirty="0" smtClean="0">
                <a:solidFill>
                  <a:srgbClr val="781D7E"/>
                </a:solidFill>
                <a:cs typeface="Arial" panose="020B0604020202020204" pitchFamily="34" charset="0"/>
              </a:rPr>
              <a:t>инфраструктурных </a:t>
            </a:r>
            <a:r>
              <a:rPr lang="ru-RU" dirty="0">
                <a:solidFill>
                  <a:srgbClr val="781D7E"/>
                </a:solidFill>
                <a:cs typeface="Arial" panose="020B0604020202020204" pitchFamily="34" charset="0"/>
              </a:rPr>
              <a:t>и </a:t>
            </a:r>
            <a:r>
              <a:rPr lang="ru-RU" dirty="0" smtClean="0">
                <a:solidFill>
                  <a:srgbClr val="781D7E"/>
                </a:solidFill>
                <a:cs typeface="Arial" panose="020B0604020202020204" pitchFamily="34" charset="0"/>
              </a:rPr>
              <a:t>образовательных программ</a:t>
            </a:r>
            <a:r>
              <a:rPr lang="en-US" dirty="0" smtClean="0">
                <a:solidFill>
                  <a:srgbClr val="781D7E"/>
                </a:solidFill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781D7E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001" y="1615651"/>
            <a:ext cx="3960000" cy="369332"/>
          </a:xfrm>
          <a:prstGeom prst="rect">
            <a:avLst/>
          </a:prstGeom>
          <a:solidFill>
            <a:srgbClr val="781D7E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АО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«РОСНАНО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2865" y="1615651"/>
            <a:ext cx="3960000" cy="369332"/>
          </a:xfrm>
          <a:prstGeom prst="rect">
            <a:avLst/>
          </a:prstGeom>
          <a:solidFill>
            <a:srgbClr val="EC008C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ФИОП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532652"/>
              </p:ext>
            </p:extLst>
          </p:nvPr>
        </p:nvGraphicFramePr>
        <p:xfrm>
          <a:off x="4392865" y="1973276"/>
          <a:ext cx="3959568" cy="71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694"/>
                <a:gridCol w="1793874"/>
              </a:tblGrid>
              <a:tr h="718656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Взнос государства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напрямую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через РОСНАНО)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0" y="4683919"/>
            <a:ext cx="2895600" cy="3571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dirty="0" smtClean="0"/>
          </a:p>
          <a:p>
            <a:pPr>
              <a:defRPr/>
            </a:pPr>
            <a:endParaRPr lang="sv-SE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6433" y="3435846"/>
            <a:ext cx="813643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Итого по Группе «РОСНАНО»: </a:t>
            </a:r>
          </a:p>
          <a:p>
            <a:pPr algn="ctr"/>
            <a:r>
              <a:rPr lang="ru-RU" sz="2400" dirty="0" smtClean="0"/>
              <a:t>бюджетное финансирование </a:t>
            </a:r>
            <a:r>
              <a:rPr lang="en-US" sz="2400" dirty="0" smtClean="0"/>
              <a:t>130 </a:t>
            </a:r>
            <a:r>
              <a:rPr lang="ru-RU" sz="2400" dirty="0" err="1" smtClean="0"/>
              <a:t>млрд.руб</a:t>
            </a:r>
            <a:r>
              <a:rPr lang="ru-RU" sz="2400" dirty="0"/>
              <a:t>. </a:t>
            </a:r>
            <a:endParaRPr lang="ru-RU" sz="2400" dirty="0" smtClean="0"/>
          </a:p>
          <a:p>
            <a:pPr algn="ctr"/>
            <a:r>
              <a:rPr lang="ru-RU" sz="2400" dirty="0" smtClean="0"/>
              <a:t>+ госгарантии</a:t>
            </a:r>
            <a:r>
              <a:rPr lang="en-US" sz="2400" dirty="0" smtClean="0"/>
              <a:t> </a:t>
            </a:r>
            <a:r>
              <a:rPr lang="ru-RU" sz="2400" dirty="0" smtClean="0"/>
              <a:t>182 </a:t>
            </a:r>
            <a:r>
              <a:rPr lang="ru-RU" sz="2400" dirty="0" err="1" smtClean="0"/>
              <a:t>млрд.руб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6001" y="1081306"/>
            <a:ext cx="813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>
                <a:ea typeface="Times New Roman" pitchFamily="18" charset="0"/>
                <a:cs typeface="Arial" panose="020B0604020202020204" pitchFamily="34" charset="0"/>
              </a:rPr>
              <a:t>Бюджетное финансирование </a:t>
            </a:r>
            <a:r>
              <a:rPr lang="ru-RU" sz="1600" dirty="0" smtClean="0">
                <a:ea typeface="Times New Roman" pitchFamily="18" charset="0"/>
                <a:cs typeface="Arial" panose="020B0604020202020204" pitchFamily="34" charset="0"/>
              </a:rPr>
              <a:t>и госгарантии, 2008-2015 </a:t>
            </a:r>
            <a:r>
              <a:rPr lang="ru-RU" sz="1600" dirty="0">
                <a:ea typeface="Times New Roman" pitchFamily="18" charset="0"/>
                <a:cs typeface="Arial" panose="020B0604020202020204" pitchFamily="34" charset="0"/>
              </a:rPr>
              <a:t>гг</a:t>
            </a:r>
            <a:r>
              <a:rPr lang="ru-RU" sz="1600" dirty="0" smtClean="0">
                <a:ea typeface="Times New Roman" pitchFamily="18" charset="0"/>
                <a:cs typeface="Arial" panose="020B0604020202020204" pitchFamily="34" charset="0"/>
              </a:rPr>
              <a:t>.,</a:t>
            </a:r>
            <a:r>
              <a:rPr lang="ru-RU" sz="1600" dirty="0" smtClean="0">
                <a:cs typeface="Arial" panose="020B0604020202020204" pitchFamily="34" charset="0"/>
              </a:rPr>
              <a:t> </a:t>
            </a:r>
            <a:r>
              <a:rPr lang="ru-RU" sz="1600" dirty="0" err="1">
                <a:cs typeface="Arial" panose="020B0604020202020204" pitchFamily="34" charset="0"/>
              </a:rPr>
              <a:t>млрд.руб</a:t>
            </a:r>
            <a:r>
              <a:rPr lang="ru-RU" sz="1600" dirty="0" smtClean="0">
                <a:cs typeface="Arial" panose="020B0604020202020204" pitchFamily="34" charset="0"/>
              </a:rPr>
              <a:t>.</a:t>
            </a:r>
            <a:endParaRPr lang="ru-RU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94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4" cstate="screen"/>
          <a:srcRect t="-87354" b="-87354"/>
          <a:stretch>
            <a:fillRect/>
          </a:stretch>
        </p:blipFill>
        <p:spPr bwMode="auto">
          <a:xfrm flipV="1">
            <a:off x="216433" y="897564"/>
            <a:ext cx="8136000" cy="64049"/>
          </a:xfrm>
          <a:prstGeom prst="rect">
            <a:avLst/>
          </a:prstGeom>
          <a:noFill/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0" y="4683919"/>
            <a:ext cx="2895600" cy="3571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dirty="0" smtClean="0"/>
          </a:p>
          <a:p>
            <a:pPr>
              <a:defRPr/>
            </a:pPr>
            <a:endParaRPr lang="sv-SE" dirty="0"/>
          </a:p>
        </p:txBody>
      </p:sp>
      <p:sp>
        <p:nvSpPr>
          <p:cNvPr id="8" name="Rectangle 24"/>
          <p:cNvSpPr txBox="1">
            <a:spLocks noChangeArrowheads="1"/>
          </p:cNvSpPr>
          <p:nvPr/>
        </p:nvSpPr>
        <p:spPr bwMode="auto">
          <a:xfrm>
            <a:off x="338400" y="69351"/>
            <a:ext cx="8683200" cy="72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2800" dirty="0" smtClean="0">
                <a:solidFill>
                  <a:srgbClr val="781D7E"/>
                </a:solidFill>
                <a:ea typeface="Times New Roman" pitchFamily="18" charset="0"/>
                <a:cs typeface="Arial" panose="020B0604020202020204" pitchFamily="34" charset="0"/>
              </a:rPr>
              <a:t>	 Что </a:t>
            </a:r>
            <a:r>
              <a:rPr lang="ru-RU" sz="2800" dirty="0">
                <a:solidFill>
                  <a:srgbClr val="781D7E"/>
                </a:solidFill>
                <a:ea typeface="Times New Roman" pitchFamily="18" charset="0"/>
                <a:cs typeface="Arial" panose="020B0604020202020204" pitchFamily="34" charset="0"/>
              </a:rPr>
              <a:t>получилось? </a:t>
            </a:r>
          </a:p>
          <a:p>
            <a:r>
              <a:rPr lang="ru-RU" sz="2000" dirty="0" smtClean="0">
                <a:solidFill>
                  <a:srgbClr val="781D7E"/>
                </a:solidFill>
                <a:cs typeface="Arial" panose="020B0604020202020204" pitchFamily="34" charset="0"/>
              </a:rPr>
              <a:t>Рост </a:t>
            </a:r>
            <a:r>
              <a:rPr lang="ru-RU" sz="2000" dirty="0">
                <a:solidFill>
                  <a:srgbClr val="781D7E"/>
                </a:solidFill>
                <a:cs typeface="Arial" panose="020B0604020202020204" pitchFamily="34" charset="0"/>
              </a:rPr>
              <a:t>продаж </a:t>
            </a:r>
            <a:r>
              <a:rPr lang="ru-RU" sz="2000" dirty="0" err="1">
                <a:solidFill>
                  <a:srgbClr val="781D7E"/>
                </a:solidFill>
                <a:cs typeface="Arial" panose="020B0604020202020204" pitchFamily="34" charset="0"/>
              </a:rPr>
              <a:t>нанопродукции</a:t>
            </a:r>
            <a:r>
              <a:rPr lang="ru-RU" sz="2000" dirty="0">
                <a:solidFill>
                  <a:srgbClr val="781D7E"/>
                </a:solidFill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781D7E"/>
                </a:solidFill>
                <a:cs typeface="Arial" panose="020B0604020202020204" pitchFamily="34" charset="0"/>
              </a:rPr>
              <a:t>проектных компаний </a:t>
            </a:r>
            <a:r>
              <a:rPr lang="ru-RU" sz="2000" dirty="0">
                <a:solidFill>
                  <a:srgbClr val="781D7E"/>
                </a:solidFill>
                <a:cs typeface="Arial" panose="020B0604020202020204" pitchFamily="34" charset="0"/>
              </a:rPr>
              <a:t>«РОСНАНО</a:t>
            </a:r>
            <a:r>
              <a:rPr lang="ru-RU" sz="2000" dirty="0" smtClean="0">
                <a:solidFill>
                  <a:srgbClr val="781D7E"/>
                </a:solidFill>
                <a:cs typeface="Arial" panose="020B0604020202020204" pitchFamily="34" charset="0"/>
              </a:rPr>
              <a:t>»</a:t>
            </a:r>
            <a:endParaRPr lang="ru-RU" sz="2000" dirty="0">
              <a:solidFill>
                <a:srgbClr val="781D7E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554155"/>
              </p:ext>
            </p:extLst>
          </p:nvPr>
        </p:nvGraphicFramePr>
        <p:xfrm>
          <a:off x="216000" y="1296000"/>
          <a:ext cx="8136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1229850"/>
            <a:ext cx="158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млрд.руб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433" y="4069545"/>
            <a:ext cx="813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Общий </a:t>
            </a:r>
            <a:r>
              <a:rPr lang="ru-RU" sz="1400" dirty="0"/>
              <a:t>объем </a:t>
            </a:r>
            <a:r>
              <a:rPr lang="ru-RU" sz="1400" dirty="0" err="1" smtClean="0"/>
              <a:t>нанопродукции</a:t>
            </a:r>
            <a:r>
              <a:rPr lang="ru-RU" sz="1400" dirty="0" smtClean="0"/>
              <a:t>, произведенной </a:t>
            </a:r>
            <a:r>
              <a:rPr lang="ru-RU" sz="1400" dirty="0"/>
              <a:t>в стране </a:t>
            </a:r>
            <a:r>
              <a:rPr lang="ru-RU" sz="1400" dirty="0" smtClean="0"/>
              <a:t>к концу 2016 года – 1</a:t>
            </a:r>
            <a:r>
              <a:rPr lang="ru-RU" sz="1400"/>
              <a:t> </a:t>
            </a:r>
            <a:r>
              <a:rPr lang="ru-RU" sz="1400" smtClean="0"/>
              <a:t>574 </a:t>
            </a:r>
            <a:r>
              <a:rPr lang="ru-RU" sz="1400" dirty="0"/>
              <a:t>млрд. руб</a:t>
            </a:r>
            <a:r>
              <a:rPr lang="ru-RU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914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27584" y="4683919"/>
            <a:ext cx="504056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pitchFamily="2" charset="0"/>
                <a:cs typeface="Geneva" pitchFamily="2" charset="0"/>
              </a:defRPr>
            </a:lvl9pPr>
          </a:lstStyle>
          <a:p>
            <a:pPr eaLnBrk="1" hangingPunct="1"/>
            <a:endParaRPr lang="sv-SE" altLang="ru-RU" dirty="0"/>
          </a:p>
          <a:p>
            <a:pPr eaLnBrk="1" hangingPunct="1"/>
            <a:endParaRPr lang="sv-SE" alt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056822"/>
              </p:ext>
            </p:extLst>
          </p:nvPr>
        </p:nvGraphicFramePr>
        <p:xfrm>
          <a:off x="159203" y="951571"/>
          <a:ext cx="8250461" cy="246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/>
                <a:gridCol w="1913757"/>
              </a:tblGrid>
              <a:tr h="217170">
                <a:tc>
                  <a:txBody>
                    <a:bodyPr/>
                    <a:lstStyle/>
                    <a:p>
                      <a:endParaRPr lang="ru-RU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781D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Накопленный итог</a:t>
                      </a:r>
                      <a:endParaRPr lang="ru-RU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781D7E"/>
                    </a:solidFill>
                  </a:tcPr>
                </a:tc>
              </a:tr>
              <a:tr h="207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Наноцентры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7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Стартапы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522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7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Программы переподготовки кадров в области нанотехнологий и управления инновациями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147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Профессиональные стандарты на инженерную деятельность в сфере нанотехнологий 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0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 использованием материалов образовательных программ ФИОП обучено</a:t>
                      </a: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48 тыс. чел.</a:t>
                      </a:r>
                      <a:endParaRPr kumimoji="0" lang="ru-RU" alt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EC008C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Национальные стандарты, разработанные и представленные на утверждение в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Росстандарт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6814" marR="46814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46814" marR="46814" marT="0" marB="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7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Выданные документы о соответствии качества и безопасности продукции наноиндустрии (сертификаты, экспертные заключения) </a:t>
                      </a:r>
                    </a:p>
                  </a:txBody>
                  <a:tcPr marL="46814" marR="46814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008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456</a:t>
                      </a:r>
                    </a:p>
                  </a:txBody>
                  <a:tcPr marL="46814" marR="46814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8626" y="3560032"/>
            <a:ext cx="8124938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EC008C"/>
                </a:solidFill>
              </a:rPr>
              <a:t>Школьная лига РОСНАНО </a:t>
            </a:r>
            <a:r>
              <a:rPr lang="ru-RU" sz="1100" dirty="0" smtClean="0"/>
              <a:t>– комплексная программа по продвижению в российских школах идей</a:t>
            </a:r>
            <a:r>
              <a:rPr lang="ru-RU" sz="1100" dirty="0"/>
              <a:t>, направленных на развитие современного </a:t>
            </a:r>
            <a:r>
              <a:rPr lang="ru-RU" sz="1100" dirty="0" smtClean="0"/>
              <a:t>образования (в </a:t>
            </a:r>
            <a:r>
              <a:rPr lang="ru-RU" sz="1100" dirty="0"/>
              <a:t>первую очередь – </a:t>
            </a:r>
            <a:r>
              <a:rPr lang="ru-RU" sz="1100" dirty="0" smtClean="0"/>
              <a:t>естественнонаучного). В программе </a:t>
            </a:r>
            <a:r>
              <a:rPr lang="ru-RU" sz="1100" dirty="0"/>
              <a:t>участвуют </a:t>
            </a:r>
            <a:r>
              <a:rPr lang="ru-RU" sz="1100" dirty="0" smtClean="0"/>
              <a:t>более 800 школ.</a:t>
            </a: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EC008C"/>
                </a:solidFill>
              </a:rPr>
              <a:t>Кафедра </a:t>
            </a:r>
            <a:r>
              <a:rPr lang="ru-RU" sz="1100" dirty="0">
                <a:solidFill>
                  <a:srgbClr val="EC008C"/>
                </a:solidFill>
              </a:rPr>
              <a:t>технологического предпринимательства РОСНАНО в МФТИ </a:t>
            </a:r>
            <a:r>
              <a:rPr lang="ru-RU" sz="1100" dirty="0" smtClean="0"/>
              <a:t>– прототип </a:t>
            </a:r>
            <a:r>
              <a:rPr lang="ru-RU" sz="1100" dirty="0"/>
              <a:t>Межвузовской магистерской программы подготовки инженеров в сфере высоких технологий для новой экономики </a:t>
            </a:r>
            <a:r>
              <a:rPr lang="ru-RU" sz="1100" dirty="0" smtClean="0"/>
              <a:t>Москвы. За </a:t>
            </a:r>
            <a:r>
              <a:rPr lang="ru-RU" sz="1100" dirty="0"/>
              <a:t>период </a:t>
            </a:r>
            <a:r>
              <a:rPr lang="ru-RU" sz="1100" dirty="0" smtClean="0"/>
              <a:t>2012-2016 </a:t>
            </a:r>
            <a:r>
              <a:rPr lang="ru-RU" sz="1100" dirty="0"/>
              <a:t>гг. </a:t>
            </a:r>
            <a:r>
              <a:rPr lang="ru-RU" sz="1100" dirty="0" smtClean="0"/>
              <a:t>выпущено 70 </a:t>
            </a:r>
            <a:r>
              <a:rPr lang="ru-RU" sz="1100" dirty="0"/>
              <a:t>человека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0194" y="3359919"/>
            <a:ext cx="2370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Программы для школ и ВУЗов</a:t>
            </a:r>
            <a:endParaRPr lang="ru-RU" sz="1200" i="1" dirty="0"/>
          </a:p>
        </p:txBody>
      </p:sp>
      <p:pic>
        <p:nvPicPr>
          <p:cNvPr id="9" name="Picture 7" descr="C:\Documents and Settings\vladislav.maximov\My Documents\My Pictures\Копия 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354" b="-87354"/>
          <a:stretch>
            <a:fillRect/>
          </a:stretch>
        </p:blipFill>
        <p:spPr bwMode="auto">
          <a:xfrm flipV="1">
            <a:off x="216433" y="897564"/>
            <a:ext cx="8136000" cy="64049"/>
          </a:xfrm>
          <a:prstGeom prst="rect">
            <a:avLst/>
          </a:prstGeom>
          <a:noFill/>
        </p:spPr>
      </p:pic>
      <p:sp>
        <p:nvSpPr>
          <p:cNvPr id="10" name="Rectangle 24"/>
          <p:cNvSpPr txBox="1">
            <a:spLocks noChangeArrowheads="1"/>
          </p:cNvSpPr>
          <p:nvPr/>
        </p:nvSpPr>
        <p:spPr bwMode="auto">
          <a:xfrm>
            <a:off x="338400" y="69351"/>
            <a:ext cx="8683200" cy="72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3200" dirty="0" smtClean="0">
                <a:solidFill>
                  <a:srgbClr val="781D7E"/>
                </a:solidFill>
                <a:cs typeface="Arial" panose="020B0604020202020204" pitchFamily="34" charset="0"/>
              </a:rPr>
              <a:t>	 Ключевые результаты (ФИОП)</a:t>
            </a:r>
            <a:r>
              <a:rPr lang="ru-RU" sz="3200" dirty="0" smtClean="0">
                <a:solidFill>
                  <a:srgbClr val="781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0" hangingPunct="0"/>
            <a:r>
              <a:rPr lang="ru-RU" sz="2000" dirty="0" smtClean="0">
                <a:solidFill>
                  <a:srgbClr val="781D7E"/>
                </a:solidFill>
              </a:rPr>
              <a:t>Инфраструктура, образование, стандартизация, сертификация</a:t>
            </a:r>
            <a:endParaRPr lang="ru-RU" sz="2000" dirty="0">
              <a:solidFill>
                <a:srgbClr val="781D7E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0"/>
            <a:ext cx="14401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000572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48695" y="3284068"/>
            <a:ext cx="26829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3687" y="0"/>
            <a:ext cx="6976631" cy="43893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kern="1200" dirty="0">
                <a:solidFill>
                  <a:srgbClr val="781D7E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Решения портфельных компаний </a:t>
            </a:r>
            <a:r>
              <a:rPr lang="ru-RU" altLang="ru-RU" kern="1200" dirty="0" smtClean="0">
                <a:solidFill>
                  <a:srgbClr val="781D7E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РОСНАНО</a:t>
            </a:r>
            <a:endParaRPr lang="ru-RU" altLang="ru-RU" kern="1200" dirty="0">
              <a:solidFill>
                <a:srgbClr val="781D7E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1730030" y="3834946"/>
            <a:ext cx="308850" cy="119385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1853356" y="3834946"/>
            <a:ext cx="94101" cy="119385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49" name="Rectangle 4099"/>
          <p:cNvSpPr/>
          <p:nvPr/>
        </p:nvSpPr>
        <p:spPr>
          <a:xfrm>
            <a:off x="6274395" y="4175315"/>
            <a:ext cx="2176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0415" y="3816149"/>
            <a:ext cx="2935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Системы безопасности 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и распознавания 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АО </a:t>
            </a:r>
            <a:r>
              <a:rPr lang="ru-RU" alt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«ЭЛВИС-</a:t>
            </a:r>
            <a:r>
              <a:rPr lang="ru-RU" altLang="ru-RU" sz="1200" b="1" dirty="0" err="1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НеоТек</a:t>
            </a:r>
            <a:r>
              <a:rPr lang="ru-RU" alt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» </a:t>
            </a:r>
            <a:endParaRPr lang="ru-RU" sz="1200" b="1" dirty="0">
              <a:solidFill>
                <a:srgbClr val="000000"/>
              </a:solidFill>
              <a:latin typeface="Arial" charset="0"/>
              <a:ea typeface="Geneva" charset="-128"/>
              <a:cs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97008" y="3852149"/>
            <a:ext cx="4906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Системы 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мониторинга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транспорта </a:t>
            </a:r>
            <a:r>
              <a:rPr lang="ru-RU" alt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ООО 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«УК «Современные беспроводные технологии»</a:t>
            </a:r>
            <a:endParaRPr lang="ru-RU" altLang="ru-RU" sz="1200" b="1" dirty="0">
              <a:solidFill>
                <a:srgbClr val="000000"/>
              </a:solidFill>
              <a:latin typeface="Arial" charset="0"/>
              <a:ea typeface="Geneva" charset="-128"/>
              <a:cs typeface="Arial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178" y="1212868"/>
            <a:ext cx="5152255" cy="217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5" y="728344"/>
            <a:ext cx="2935441" cy="292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202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48695" y="3286999"/>
            <a:ext cx="26829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3833" y="12036"/>
            <a:ext cx="6976631" cy="43893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kern="1200" dirty="0">
                <a:solidFill>
                  <a:srgbClr val="781D7E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Решения портфельных компаний </a:t>
            </a:r>
            <a:r>
              <a:rPr lang="ru-RU" altLang="ru-RU" kern="1200" dirty="0" smtClean="0">
                <a:solidFill>
                  <a:srgbClr val="781D7E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РОСНАНО</a:t>
            </a:r>
            <a:endParaRPr lang="ru-RU" altLang="ru-RU" kern="1200" dirty="0">
              <a:solidFill>
                <a:srgbClr val="781D7E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1730030" y="3834946"/>
            <a:ext cx="308850" cy="119385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1853356" y="3834946"/>
            <a:ext cx="94101" cy="119385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49" name="Rectangle 4099"/>
          <p:cNvSpPr/>
          <p:nvPr/>
        </p:nvSpPr>
        <p:spPr>
          <a:xfrm>
            <a:off x="6274395" y="4175315"/>
            <a:ext cx="2176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21833"/>
            <a:ext cx="4176464" cy="120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31690"/>
            <a:ext cx="4176464" cy="160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7" y="3781205"/>
            <a:ext cx="4166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Волоконно-оптические системы мониторинга 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/>
            </a:r>
            <a:br>
              <a:rPr lang="ru-RU" alt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</a:br>
            <a:r>
              <a:rPr lang="ru-RU" alt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ЗАО </a:t>
            </a:r>
            <a:r>
              <a:rPr lang="ru-RU" alt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«Лазер </a:t>
            </a:r>
            <a:r>
              <a:rPr lang="ru-RU" altLang="ru-RU" sz="1200" b="1" dirty="0" err="1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Солюшенс</a:t>
            </a:r>
            <a:r>
              <a:rPr lang="ru-RU" alt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» </a:t>
            </a:r>
            <a:endParaRPr lang="ru-RU" sz="1200" b="1" dirty="0">
              <a:solidFill>
                <a:srgbClr val="000000"/>
              </a:solidFill>
              <a:latin typeface="Arial" charset="0"/>
              <a:ea typeface="Geneva" charset="-128"/>
              <a:cs typeface="Arial" charset="0"/>
            </a:endParaRP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9" y="1167594"/>
            <a:ext cx="3766163" cy="248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434" y="3781206"/>
            <a:ext cx="3226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Оптическое волокно 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ЗАО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«</a:t>
            </a:r>
            <a:r>
              <a:rPr lang="ru-RU" sz="1200" b="1" dirty="0" err="1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Оптиковолоконные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  <a:ea typeface="Geneva" charset="-128"/>
                <a:cs typeface="Arial" charset="0"/>
              </a:rPr>
              <a:t> Системы»</a:t>
            </a:r>
          </a:p>
        </p:txBody>
      </p:sp>
    </p:spTree>
    <p:extLst>
      <p:ext uri="{BB962C8B-B14F-4D97-AF65-F5344CB8AC3E}">
        <p14:creationId xmlns:p14="http://schemas.microsoft.com/office/powerpoint/2010/main" val="425172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48695" y="3286999"/>
            <a:ext cx="26829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3509" y="0"/>
            <a:ext cx="6976631" cy="43893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kern="1200" dirty="0">
                <a:solidFill>
                  <a:srgbClr val="781D7E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Решения портфельных компаний </a:t>
            </a:r>
            <a:r>
              <a:rPr lang="ru-RU" altLang="ru-RU" kern="1200" dirty="0" smtClean="0">
                <a:solidFill>
                  <a:srgbClr val="781D7E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РОСНАНО</a:t>
            </a:r>
            <a:endParaRPr lang="ru-RU" altLang="ru-RU" kern="1200" dirty="0">
              <a:solidFill>
                <a:srgbClr val="781D7E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1730030" y="3834946"/>
            <a:ext cx="308850" cy="119385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1853356" y="3834946"/>
            <a:ext cx="94101" cy="119385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ru-RU" sz="1000" i="1" smtClean="0">
              <a:solidFill>
                <a:srgbClr val="183050"/>
              </a:solidFill>
              <a:latin typeface="Arial" charset="0"/>
            </a:endParaRPr>
          </a:p>
        </p:txBody>
      </p:sp>
      <p:sp>
        <p:nvSpPr>
          <p:cNvPr id="49" name="Rectangle 4099"/>
          <p:cNvSpPr/>
          <p:nvPr/>
        </p:nvSpPr>
        <p:spPr>
          <a:xfrm>
            <a:off x="6274395" y="4175315"/>
            <a:ext cx="2176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51182" y="3792117"/>
            <a:ext cx="3667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Светодиодные светильники </a:t>
            </a:r>
            <a:br>
              <a:rPr lang="ru-RU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ООО «ЛЭД-</a:t>
            </a:r>
            <a:r>
              <a:rPr lang="ru-RU" sz="1200" b="1" dirty="0" err="1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Энергосервис</a:t>
            </a:r>
            <a:r>
              <a:rPr lang="ru-RU" sz="1200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»</a:t>
            </a:r>
            <a:endParaRPr lang="ru-RU" sz="1200" b="1" dirty="0">
              <a:solidFill>
                <a:srgbClr val="000000"/>
              </a:solidFill>
              <a:latin typeface="Arial" charset="0"/>
              <a:ea typeface="Geneva" charset="-128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434" y="3781206"/>
            <a:ext cx="3226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Тонкопленочные солнечные модули </a:t>
            </a:r>
            <a:br>
              <a:rPr lang="ru-RU" sz="12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ООО «</a:t>
            </a:r>
            <a:r>
              <a:rPr lang="ru-RU" sz="1200" b="1" dirty="0" err="1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Хевел</a:t>
            </a:r>
            <a:r>
              <a:rPr lang="ru-RU" sz="1200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»</a:t>
            </a:r>
            <a:endParaRPr lang="ru-RU" sz="1200" b="1" dirty="0">
              <a:solidFill>
                <a:srgbClr val="000000"/>
              </a:solidFill>
              <a:latin typeface="Arial" charset="0"/>
              <a:ea typeface="Geneva" charset="-128"/>
              <a:cs typeface="Arial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68502"/>
            <a:ext cx="3955453" cy="252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6" name="Picture 6" descr="C:\Users\dmitry.lepeshov\Desktop\Alkor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06" y="864627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1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1oNH3NfUaxIxTB6X1NM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FRQqoYXUC_ydSK_bK3l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K7w8rB00uudQwffGKm6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YOgzsHvk2VEBN1LTvmb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1oNH3NfUaxIxTB6X1NM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FRQqoYXUC_ydSK_bK3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K7w8rB00uudQwffGKm6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YOgzsHvk2VEBN1LTvmb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formgivning">
  <a:themeElements>
    <a:clrScheme name="1_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1000" b="0" i="1" u="none" strike="noStrike" cap="none" normalizeH="0" baseline="0" smtClean="0">
            <a:ln>
              <a:noFill/>
            </a:ln>
            <a:solidFill>
              <a:srgbClr val="18305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1000" b="0" i="1" u="none" strike="noStrike" cap="none" normalizeH="0" baseline="0" smtClean="0">
            <a:ln>
              <a:noFill/>
            </a:ln>
            <a:solidFill>
              <a:srgbClr val="18305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1000" b="0" i="1" u="none" strike="noStrike" cap="none" normalizeH="0" baseline="0" smtClean="0">
            <a:ln>
              <a:noFill/>
            </a:ln>
            <a:solidFill>
              <a:srgbClr val="18305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1000" b="0" i="1" u="none" strike="noStrike" cap="none" normalizeH="0" baseline="0" smtClean="0">
            <a:ln>
              <a:noFill/>
            </a:ln>
            <a:solidFill>
              <a:srgbClr val="18305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formgivning">
  <a:themeElements>
    <a:clrScheme name="1_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10387</TotalTime>
  <Words>443</Words>
  <Application>Microsoft Office PowerPoint</Application>
  <PresentationFormat>Экран (16:9)</PresentationFormat>
  <Paragraphs>117</Paragraphs>
  <Slides>13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Standardformgivning</vt:lpstr>
      <vt:lpstr>1_Standardformgivning</vt:lpstr>
      <vt:lpstr>3_Default Design</vt:lpstr>
      <vt:lpstr>4_Default Design</vt:lpstr>
      <vt:lpstr>2_Standardformgivning</vt:lpstr>
      <vt:lpstr>think-cell Slide</vt:lpstr>
      <vt:lpstr>Нанотехнологическая индустрия,  как авангард формирования передовых технологических решений  в автодорожной отрасли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Решения портфельных компаний РОСНАНО</vt:lpstr>
      <vt:lpstr>Решения портфельных компаний РОСНАНО</vt:lpstr>
      <vt:lpstr>Решения портфельных компаний РОСНАНО</vt:lpstr>
      <vt:lpstr>Решения портфельных компаний РОСНАНО</vt:lpstr>
      <vt:lpstr>Решения портфельных компаний РОСНАНО</vt:lpstr>
      <vt:lpstr>Инновационное развитие автодорожной отрасли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РОСНАНО-presentation</dc:title>
  <dc:creator>Максимов Владислав Геннадьевич</dc:creator>
  <cp:lastModifiedBy>Вахтеров Сергей Викторович</cp:lastModifiedBy>
  <cp:revision>905</cp:revision>
  <cp:lastPrinted>2017-06-13T07:01:54Z</cp:lastPrinted>
  <dcterms:created xsi:type="dcterms:W3CDTF">2008-07-09T11:30:54Z</dcterms:created>
  <dcterms:modified xsi:type="dcterms:W3CDTF">2017-06-14T08:27:42Z</dcterms:modified>
</cp:coreProperties>
</file>