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84" r:id="rId10"/>
    <p:sldId id="279" r:id="rId11"/>
    <p:sldId id="277" r:id="rId12"/>
    <p:sldId id="267" r:id="rId13"/>
    <p:sldId id="273" r:id="rId14"/>
    <p:sldId id="283" r:id="rId15"/>
    <p:sldId id="280" r:id="rId16"/>
    <p:sldId id="281" r:id="rId17"/>
    <p:sldId id="282" r:id="rId18"/>
    <p:sldId id="271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2030 г.</c:v>
                </c:pt>
                <c:pt idx="2">
                  <c:v>2040 г.</c:v>
                </c:pt>
                <c:pt idx="3">
                  <c:v>2050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6.0000000000000039E-2</c:v>
                </c:pt>
                <c:pt idx="1">
                  <c:v>0.30000000000000027</c:v>
                </c:pt>
                <c:pt idx="2">
                  <c:v>0.60000000000000053</c:v>
                </c:pt>
                <c:pt idx="3">
                  <c:v>0.9</c:v>
                </c:pt>
              </c:numCache>
            </c:numRef>
          </c:val>
        </c:ser>
        <c:axId val="54922624"/>
        <c:axId val="54921088"/>
      </c:barChart>
      <c:valAx>
        <c:axId val="54921088"/>
        <c:scaling>
          <c:orientation val="minMax"/>
        </c:scaling>
        <c:axPos val="l"/>
        <c:majorGridlines/>
        <c:numFmt formatCode="0%" sourceLinked="1"/>
        <c:tickLblPos val="nextTo"/>
        <c:crossAx val="54922624"/>
        <c:crosses val="autoZero"/>
        <c:crossBetween val="between"/>
      </c:valAx>
      <c:catAx>
        <c:axId val="54922624"/>
        <c:scaling>
          <c:orientation val="minMax"/>
        </c:scaling>
        <c:axPos val="b"/>
        <c:tickLblPos val="nextTo"/>
        <c:crossAx val="54921088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879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879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F8384C-01DE-46B0-B37F-7490108E19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4377BD-3A45-4455-96C0-12126B57B303}" type="datetimeFigureOut">
              <a:rPr lang="ru-RU" smtClean="0"/>
              <a:pPr/>
              <a:t>15.06.2017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1879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7786742" cy="19937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ЗАПРОС ОБЩЕСТВА НА БЕЗОПАСНЫЕ И КАЧЕСТВЕННЫЕ ДОРОГИ.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ОТВЕТ ГОСУДАРСТВА И БИЗНЕСА»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714908" cy="160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3143248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Sylfaen" pitchFamily="18" charset="0"/>
              </a:rPr>
              <a:t>«Инновации в сфере безопасности дорожного движения»</a:t>
            </a:r>
            <a:endParaRPr lang="ru-RU" sz="3200" dirty="0">
              <a:latin typeface="Sylfaen" pitchFamily="18" charset="0"/>
            </a:endParaRPr>
          </a:p>
        </p:txBody>
      </p:sp>
      <p:pic>
        <p:nvPicPr>
          <p:cNvPr id="5" name="Объект 3" descr="http://www.rcmm.ru/uploads/posts/old-news/19476.jpe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85852" y="5000636"/>
            <a:ext cx="6400800" cy="1261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0494027"/>
      </p:ext>
    </p:extLst>
  </p:cSld>
  <p:clrMapOvr>
    <a:masterClrMapping/>
  </p:clrMapOvr>
  <p:transition spd="slow" advClick="0" advTm="119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ДТП за 2016 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1" name="Picture 3" descr="C:\Users\Olga\Desktop\statis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7643866" cy="31404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215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Olga\Desktop\pic_fd186d1f14dd1f837feef5f17550f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69"/>
            <a:ext cx="7630259" cy="5168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1322746"/>
      </p:ext>
    </p:extLst>
  </p:cSld>
  <p:clrMapOvr>
    <a:masterClrMapping/>
  </p:clrMapOvr>
  <p:transition spd="slow" advClick="0" advTm="3272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Солнечные панели на дорогах</a:t>
            </a:r>
            <a:endParaRPr lang="ru-RU" sz="20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68760"/>
            <a:ext cx="7200900" cy="4800600"/>
          </a:xfrm>
        </p:spPr>
      </p:pic>
    </p:spTree>
    <p:extLst>
      <p:ext uri="{BB962C8B-B14F-4D97-AF65-F5344CB8AC3E}">
        <p14:creationId xmlns:p14="http://schemas.microsoft.com/office/powerpoint/2010/main" xmlns="" val="2881029282"/>
      </p:ext>
    </p:extLst>
  </p:cSld>
  <p:clrMapOvr>
    <a:masterClrMapping/>
  </p:clrMapOvr>
  <p:transition spd="slow" advClick="0" advTm="343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" t="28059" r="-398" b="-2717"/>
          <a:stretch/>
        </p:blipFill>
        <p:spPr>
          <a:xfrm>
            <a:off x="611560" y="810052"/>
            <a:ext cx="4320480" cy="4125714"/>
          </a:xfrm>
        </p:spPr>
      </p:pic>
      <p:pic>
        <p:nvPicPr>
          <p:cNvPr id="3074" name="Picture 2" descr="C:\Users\Glavbuh\Desktop\презентация\image-0-02-05-a4f6bb24f64c9201667b630e692c7a030d76b42a8bafc0ce64c32bb8c7519db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140968"/>
            <a:ext cx="4512021" cy="33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790184"/>
      </p:ext>
    </p:extLst>
  </p:cSld>
  <p:clrMapOvr>
    <a:masterClrMapping/>
  </p:clrMapOvr>
  <p:transition spd="slow" advClick="0" advTm="177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20000" cy="1143000"/>
          </a:xfrm>
        </p:spPr>
        <p:txBody>
          <a:bodyPr/>
          <a:lstStyle/>
          <a:p>
            <a:pPr algn="ctr"/>
            <a:r>
              <a:rPr lang="ru-RU" sz="2800" b="1" i="1" dirty="0" smtClean="0"/>
              <a:t>Этапы выполнения работ по устройству искусственного освещения в зоне наземных пешеходных переходов на а/</a:t>
            </a:r>
            <a:r>
              <a:rPr lang="ru-RU" sz="2800" b="1" i="1" dirty="0" err="1" smtClean="0"/>
              <a:t>д</a:t>
            </a:r>
            <a:r>
              <a:rPr lang="ru-RU" sz="2800" b="1" i="1" dirty="0" smtClean="0"/>
              <a:t> М-1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i="1" dirty="0" smtClean="0"/>
              <a:t>Сбор необходимых документов для подачи заявки на получение технических условий (</a:t>
            </a:r>
            <a:r>
              <a:rPr lang="ru-RU" i="1" dirty="0" smtClean="0"/>
              <a:t>2-4 недели)</a:t>
            </a:r>
            <a:endParaRPr lang="ru-RU" b="1" i="1" dirty="0" smtClean="0"/>
          </a:p>
          <a:p>
            <a:pPr lvl="0"/>
            <a:r>
              <a:rPr lang="ru-RU" b="1" i="1" dirty="0" smtClean="0"/>
              <a:t>Подача заявки и получение технических условий на разработку проекта электроснабжения</a:t>
            </a:r>
            <a:r>
              <a:rPr lang="ru-RU" i="1" dirty="0" smtClean="0"/>
              <a:t> (2-6 недели с момента подачи заявки, возможны отклонения заявки по замечаниям сетевой организации);</a:t>
            </a:r>
          </a:p>
          <a:p>
            <a:pPr lvl="0"/>
            <a:r>
              <a:rPr lang="ru-RU" b="1" i="1" dirty="0" smtClean="0"/>
              <a:t>Разработка проектов электроснабжения </a:t>
            </a:r>
            <a:r>
              <a:rPr lang="ru-RU" i="1" dirty="0" smtClean="0"/>
              <a:t>(1,5-2,5 месяца) ;</a:t>
            </a:r>
          </a:p>
          <a:p>
            <a:pPr lvl="0"/>
            <a:r>
              <a:rPr lang="ru-RU" b="1" i="1" dirty="0" smtClean="0"/>
              <a:t>Согласование проектов электроснабжения </a:t>
            </a:r>
            <a:r>
              <a:rPr lang="ru-RU" i="1" dirty="0" smtClean="0"/>
              <a:t>с                                  - Сетевой организацией;                                                                            - ГК «</a:t>
            </a:r>
            <a:r>
              <a:rPr lang="ru-RU" i="1" dirty="0" err="1" smtClean="0"/>
              <a:t>Автодором</a:t>
            </a:r>
            <a:r>
              <a:rPr lang="ru-RU" i="1" dirty="0" smtClean="0"/>
              <a:t>»;                                                                                       - Ген.подрядчиком по обслуживанию а/</a:t>
            </a:r>
            <a:r>
              <a:rPr lang="ru-RU" i="1" dirty="0" err="1" smtClean="0"/>
              <a:t>д</a:t>
            </a:r>
            <a:r>
              <a:rPr lang="ru-RU" i="1" dirty="0" smtClean="0"/>
              <a:t> М-1</a:t>
            </a:r>
          </a:p>
          <a:p>
            <a:r>
              <a:rPr lang="ru-RU" b="1" i="1" dirty="0" smtClean="0"/>
              <a:t>Выполнение монтажных работ;</a:t>
            </a:r>
            <a:endParaRPr lang="ru-RU" i="1" dirty="0" smtClean="0"/>
          </a:p>
          <a:p>
            <a:r>
              <a:rPr lang="ru-RU" b="1" i="1" dirty="0" smtClean="0"/>
              <a:t>Проведение испытаний электроустановок электротехнической лаборатории ;</a:t>
            </a:r>
          </a:p>
          <a:p>
            <a:r>
              <a:rPr lang="ru-RU" b="1" i="1" dirty="0" smtClean="0"/>
              <a:t>Технологическое присоединение</a:t>
            </a:r>
            <a:r>
              <a:rPr lang="ru-RU" i="1" dirty="0" smtClean="0"/>
              <a:t> </a:t>
            </a:r>
            <a:r>
              <a:rPr lang="ru-RU" b="1" i="1" dirty="0" smtClean="0"/>
              <a:t>к электросетям;</a:t>
            </a:r>
          </a:p>
          <a:p>
            <a:r>
              <a:rPr lang="ru-RU" i="1" dirty="0" smtClean="0"/>
              <a:t> </a:t>
            </a:r>
            <a:r>
              <a:rPr lang="ru-RU" b="1" i="1" dirty="0" smtClean="0"/>
              <a:t>Заключение договора с сетевыми организациями.</a:t>
            </a:r>
            <a:endParaRPr lang="ru-RU" i="1" dirty="0" smtClean="0"/>
          </a:p>
          <a:p>
            <a:pPr lvl="0"/>
            <a:endParaRPr lang="ru-RU" dirty="0" smtClean="0"/>
          </a:p>
          <a:p>
            <a:pPr lvl="0"/>
            <a:endParaRPr lang="ru-RU" i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48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Картинки по запросу выставка экспо 2017 энергия будуще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567499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914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Olga\Desktop\antalya-expo2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620000" cy="42333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75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Картинки по запросу выставка экспо 2015 накормить плане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3"/>
            <a:ext cx="7715304" cy="51435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61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200000" cy="51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8666040"/>
      </p:ext>
    </p:extLst>
  </p:cSld>
  <p:clrMapOvr>
    <a:masterClrMapping/>
  </p:clrMapOvr>
  <p:transition spd="slow" advClick="0" advTm="1574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Спасибо за внимание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xmlns="" val="92242955"/>
      </p:ext>
    </p:extLst>
  </p:cSld>
  <p:clrMapOvr>
    <a:masterClrMapping/>
  </p:clrMapOvr>
  <p:transition spd="slow" advClick="0" advTm="126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Скоростная магистраль  </a:t>
            </a:r>
            <a:r>
              <a:rPr lang="ru-RU" sz="2000" dirty="0" err="1" smtClean="0"/>
              <a:t>Чандэ-Джишу</a:t>
            </a:r>
            <a:r>
              <a:rPr lang="ru-RU" sz="2000" dirty="0" smtClean="0"/>
              <a:t> в среднем Китае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6792"/>
            <a:ext cx="7233780" cy="4800600"/>
          </a:xfrm>
        </p:spPr>
      </p:pic>
    </p:spTree>
    <p:extLst>
      <p:ext uri="{BB962C8B-B14F-4D97-AF65-F5344CB8AC3E}">
        <p14:creationId xmlns:p14="http://schemas.microsoft.com/office/powerpoint/2010/main" xmlns="" val="574502306"/>
      </p:ext>
    </p:extLst>
  </p:cSld>
  <p:clrMapOvr>
    <a:masterClrMapping/>
  </p:clrMapOvr>
  <p:transition spd="slow" advClick="0" advTm="1062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Темпы увеличения количества машин на дорогах к 2050 году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3781741"/>
              </p:ext>
            </p:extLst>
          </p:nvPr>
        </p:nvGraphicFramePr>
        <p:xfrm>
          <a:off x="457200" y="2492896"/>
          <a:ext cx="8003232" cy="36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www.rcmm.ru/uploads/posts/old-news/1947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0485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3436939"/>
      </p:ext>
    </p:extLst>
  </p:cSld>
  <p:clrMapOvr>
    <a:masterClrMapping/>
  </p:clrMapOvr>
  <p:transition spd="slow" advClick="0" advTm="351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«Самовосстанавливающийся» бетон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88840"/>
            <a:ext cx="7620000" cy="3491837"/>
          </a:xfrm>
        </p:spPr>
      </p:pic>
    </p:spTree>
    <p:extLst>
      <p:ext uri="{BB962C8B-B14F-4D97-AF65-F5344CB8AC3E}">
        <p14:creationId xmlns:p14="http://schemas.microsoft.com/office/powerpoint/2010/main" xmlns="" val="1084981825"/>
      </p:ext>
    </p:extLst>
  </p:cSld>
  <p:clrMapOvr>
    <a:masterClrMapping/>
  </p:clrMapOvr>
  <p:transition spd="slow" advClick="0" advTm="174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Дорога с покрытием из солнечных панелей для электромобилей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0" y="1600200"/>
            <a:ext cx="7200900" cy="4800600"/>
          </a:xfrm>
        </p:spPr>
      </p:pic>
    </p:spTree>
    <p:extLst>
      <p:ext uri="{BB962C8B-B14F-4D97-AF65-F5344CB8AC3E}">
        <p14:creationId xmlns:p14="http://schemas.microsoft.com/office/powerpoint/2010/main" xmlns="" val="1636998649"/>
      </p:ext>
    </p:extLst>
  </p:cSld>
  <p:clrMapOvr>
    <a:masterClrMapping/>
  </p:clrMapOvr>
  <p:transition spd="slow" advClick="0" advTm="1909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«Светящаяся» дорога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58879"/>
            <a:ext cx="7620000" cy="4283242"/>
          </a:xfrm>
        </p:spPr>
      </p:pic>
    </p:spTree>
    <p:extLst>
      <p:ext uri="{BB962C8B-B14F-4D97-AF65-F5344CB8AC3E}">
        <p14:creationId xmlns:p14="http://schemas.microsoft.com/office/powerpoint/2010/main" xmlns="" val="1354887955"/>
      </p:ext>
    </p:extLst>
  </p:cSld>
  <p:clrMapOvr>
    <a:masterClrMapping/>
  </p:clrMapOvr>
  <p:transition spd="slow" advClick="0" advTm="153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80728"/>
            <a:ext cx="7200000" cy="4559413"/>
          </a:xfrm>
        </p:spPr>
      </p:pic>
    </p:spTree>
    <p:extLst>
      <p:ext uri="{BB962C8B-B14F-4D97-AF65-F5344CB8AC3E}">
        <p14:creationId xmlns:p14="http://schemas.microsoft.com/office/powerpoint/2010/main" xmlns="" val="3147464537"/>
      </p:ext>
    </p:extLst>
  </p:cSld>
  <p:clrMapOvr>
    <a:masterClrMapping/>
  </p:clrMapOvr>
  <p:transition spd="slow" advClick="0" advTm="333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214422"/>
            <a:ext cx="7620054" cy="4286280"/>
          </a:xfrm>
        </p:spPr>
      </p:pic>
    </p:spTree>
    <p:extLst>
      <p:ext uri="{BB962C8B-B14F-4D97-AF65-F5344CB8AC3E}">
        <p14:creationId xmlns:p14="http://schemas.microsoft.com/office/powerpoint/2010/main" xmlns="" val="342965831"/>
      </p:ext>
    </p:extLst>
  </p:cSld>
  <p:clrMapOvr>
    <a:masterClrMapping/>
  </p:clrMapOvr>
  <p:transition spd="slow" advClick="0" advTm="190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214422"/>
            <a:ext cx="7746290" cy="4286280"/>
          </a:xfrm>
          <a:prstGeom prst="rect">
            <a:avLst/>
          </a:prstGeom>
        </p:spPr>
      </p:pic>
    </p:spTree>
  </p:cSld>
  <p:clrMapOvr>
    <a:masterClrMapping/>
  </p:clrMapOvr>
  <p:transition spd="slow" advClick="0" advTm="2505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397</TotalTime>
  <Words>162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Соседство</vt:lpstr>
      <vt:lpstr>Слайд 1</vt:lpstr>
      <vt:lpstr>Скоростная магистраль  Чандэ-Джишу в среднем Китае</vt:lpstr>
      <vt:lpstr>Темпы увеличения количества машин на дорогах к 2050 году</vt:lpstr>
      <vt:lpstr>«Самовосстанавливающийся» бетон</vt:lpstr>
      <vt:lpstr>Дорога с покрытием из солнечных панелей для электромобилей</vt:lpstr>
      <vt:lpstr>«Светящаяся» дорога</vt:lpstr>
      <vt:lpstr>Слайд 7</vt:lpstr>
      <vt:lpstr>Слайд 8</vt:lpstr>
      <vt:lpstr>Слайд 9</vt:lpstr>
      <vt:lpstr>Статистика ДТП за 2016 год</vt:lpstr>
      <vt:lpstr>Слайд 11</vt:lpstr>
      <vt:lpstr>Солнечные панели на дорогах</vt:lpstr>
      <vt:lpstr>Слайд 13</vt:lpstr>
      <vt:lpstr>Этапы выполнения работ по устройству искусственного освещения в зоне наземных пешеходных переходов на а/д М-1 </vt:lpstr>
      <vt:lpstr> </vt:lpstr>
      <vt:lpstr>Слайд 16</vt:lpstr>
      <vt:lpstr>Слайд 17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Glavbuh</dc:creator>
  <cp:lastModifiedBy>Olga</cp:lastModifiedBy>
  <cp:revision>37</cp:revision>
  <cp:lastPrinted>2017-06-12T13:34:40Z</cp:lastPrinted>
  <dcterms:created xsi:type="dcterms:W3CDTF">2017-06-12T10:24:45Z</dcterms:created>
  <dcterms:modified xsi:type="dcterms:W3CDTF">2017-06-15T06:20:14Z</dcterms:modified>
</cp:coreProperties>
</file>