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sldIdLst>
    <p:sldId id="385" r:id="rId2"/>
    <p:sldId id="423" r:id="rId3"/>
    <p:sldId id="418" r:id="rId4"/>
    <p:sldId id="426" r:id="rId5"/>
    <p:sldId id="424" r:id="rId6"/>
    <p:sldId id="425" r:id="rId7"/>
    <p:sldId id="421" r:id="rId8"/>
  </p:sldIdLst>
  <p:sldSz cx="10691813" cy="7559675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368" userDrawn="1">
          <p15:clr>
            <a:srgbClr val="A4A3A4"/>
          </p15:clr>
        </p15:guide>
        <p15:guide id="2" orient="horz" pos="106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geny Popov" initials="EP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97F"/>
    <a:srgbClr val="FFFFFF"/>
    <a:srgbClr val="3C86C5"/>
    <a:srgbClr val="AFABAB"/>
    <a:srgbClr val="68A0D1"/>
    <a:srgbClr val="0070C0"/>
    <a:srgbClr val="D31920"/>
    <a:srgbClr val="E1EEF8"/>
    <a:srgbClr val="008A52"/>
    <a:srgbClr val="E37C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44" autoAdjust="0"/>
    <p:restoredTop sz="94660"/>
  </p:normalViewPr>
  <p:slideViewPr>
    <p:cSldViewPr snapToGrid="0">
      <p:cViewPr varScale="1">
        <p:scale>
          <a:sx n="61" d="100"/>
          <a:sy n="61" d="100"/>
        </p:scale>
        <p:origin x="2040" y="60"/>
      </p:cViewPr>
      <p:guideLst>
        <p:guide pos="3368"/>
        <p:guide orient="horz" pos="106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WorldSkills%20Russia\&#1056;&#1077;&#1081;&#1090;&#1080;&#1085;&#1075;%20&#1082;&#1086;&#1083;&#1083;&#1077;&#1076;&#1078;&#1077;&#1081;%20&#1087;&#1086;%20&#1082;&#1086;&#1084;&#1087;&#1077;&#1090;&#1077;&#1085;&#1094;&#1080;&#1103;&#1084;\&#1040;&#1085;&#1072;&#1083;&#1080;&#1079;%20&#1052;&#1086;&#1089;&#1082;&#1074;&#1072;-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ПОО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Лист1!$A$2:$A$27</c:f>
              <c:strCache>
                <c:ptCount val="26"/>
                <c:pt idx="0">
                  <c:v>1. город Москва</c:v>
                </c:pt>
                <c:pt idx="1">
                  <c:v>2. Московская область</c:v>
                </c:pt>
                <c:pt idx="2">
                  <c:v>3. Челябинская область</c:v>
                </c:pt>
                <c:pt idx="3">
                  <c:v>4. Новосибирская область</c:v>
                </c:pt>
                <c:pt idx="4">
                  <c:v>5. Свердловская область</c:v>
                </c:pt>
                <c:pt idx="5">
                  <c:v>6. Красноярский край</c:v>
                </c:pt>
                <c:pt idx="6">
                  <c:v>7. Тульская область</c:v>
                </c:pt>
                <c:pt idx="7">
                  <c:v>8. Самарская область</c:v>
                </c:pt>
                <c:pt idx="8">
                  <c:v>9. Республика Татарстан</c:v>
                </c:pt>
                <c:pt idx="9">
                  <c:v>10. Тамбовская область</c:v>
                </c:pt>
                <c:pt idx="10">
                  <c:v>11. Республика Саха (Якутия)</c:v>
                </c:pt>
                <c:pt idx="11">
                  <c:v>12. Мурманская область</c:v>
                </c:pt>
                <c:pt idx="12">
                  <c:v>13. Тюменская область</c:v>
                </c:pt>
                <c:pt idx="13">
                  <c:v>14. Краснодарский край</c:v>
                </c:pt>
                <c:pt idx="14">
                  <c:v>15. Владимирская область</c:v>
                </c:pt>
                <c:pt idx="15">
                  <c:v>16. Хабаровский край</c:v>
                </c:pt>
                <c:pt idx="16">
                  <c:v>17. город Санкт-Петербург</c:v>
                </c:pt>
                <c:pt idx="17">
                  <c:v>18. Липецкая область</c:v>
                </c:pt>
                <c:pt idx="18">
                  <c:v>19. Белгородская область</c:v>
                </c:pt>
                <c:pt idx="19">
                  <c:v>20. Ярославская область</c:v>
                </c:pt>
                <c:pt idx="20">
                  <c:v>21. Удмуртская Республика</c:v>
                </c:pt>
                <c:pt idx="21">
                  <c:v>22. Чувашская Республика</c:v>
                </c:pt>
                <c:pt idx="22">
                  <c:v>23. Пермский край</c:v>
                </c:pt>
                <c:pt idx="23">
                  <c:v>24. Ульяновская область</c:v>
                </c:pt>
                <c:pt idx="24">
                  <c:v>25. Республика Северная Осетия-Алания</c:v>
                </c:pt>
                <c:pt idx="25">
                  <c:v>26. Республика Бурятия</c:v>
                </c:pt>
              </c:strCache>
            </c:strRef>
          </c:cat>
          <c:val>
            <c:numRef>
              <c:f>Лист1!$B$2:$B$27</c:f>
              <c:numCache>
                <c:formatCode>General</c:formatCode>
                <c:ptCount val="26"/>
                <c:pt idx="0">
                  <c:v>59</c:v>
                </c:pt>
                <c:pt idx="1">
                  <c:v>33</c:v>
                </c:pt>
                <c:pt idx="2">
                  <c:v>9</c:v>
                </c:pt>
                <c:pt idx="3">
                  <c:v>12</c:v>
                </c:pt>
                <c:pt idx="4">
                  <c:v>8</c:v>
                </c:pt>
                <c:pt idx="5">
                  <c:v>8</c:v>
                </c:pt>
                <c:pt idx="6">
                  <c:v>9</c:v>
                </c:pt>
                <c:pt idx="7">
                  <c:v>6</c:v>
                </c:pt>
                <c:pt idx="8">
                  <c:v>6</c:v>
                </c:pt>
                <c:pt idx="9">
                  <c:v>8</c:v>
                </c:pt>
                <c:pt idx="10">
                  <c:v>7</c:v>
                </c:pt>
                <c:pt idx="11">
                  <c:v>7</c:v>
                </c:pt>
                <c:pt idx="12">
                  <c:v>6</c:v>
                </c:pt>
                <c:pt idx="13">
                  <c:v>6</c:v>
                </c:pt>
                <c:pt idx="14">
                  <c:v>6</c:v>
                </c:pt>
                <c:pt idx="15">
                  <c:v>3</c:v>
                </c:pt>
                <c:pt idx="16">
                  <c:v>5</c:v>
                </c:pt>
                <c:pt idx="17">
                  <c:v>5</c:v>
                </c:pt>
                <c:pt idx="18">
                  <c:v>7</c:v>
                </c:pt>
                <c:pt idx="19">
                  <c:v>5</c:v>
                </c:pt>
                <c:pt idx="20">
                  <c:v>5</c:v>
                </c:pt>
                <c:pt idx="21">
                  <c:v>2</c:v>
                </c:pt>
                <c:pt idx="22">
                  <c:v>2</c:v>
                </c:pt>
                <c:pt idx="23">
                  <c:v>2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F7-4E7D-90F0-F90AF3448B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компетенций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Лист1!$A$2:$A$27</c:f>
              <c:strCache>
                <c:ptCount val="26"/>
                <c:pt idx="0">
                  <c:v>1. город Москва</c:v>
                </c:pt>
                <c:pt idx="1">
                  <c:v>2. Московская область</c:v>
                </c:pt>
                <c:pt idx="2">
                  <c:v>3. Челябинская область</c:v>
                </c:pt>
                <c:pt idx="3">
                  <c:v>4. Новосибирская область</c:v>
                </c:pt>
                <c:pt idx="4">
                  <c:v>5. Свердловская область</c:v>
                </c:pt>
                <c:pt idx="5">
                  <c:v>6. Красноярский край</c:v>
                </c:pt>
                <c:pt idx="6">
                  <c:v>7. Тульская область</c:v>
                </c:pt>
                <c:pt idx="7">
                  <c:v>8. Самарская область</c:v>
                </c:pt>
                <c:pt idx="8">
                  <c:v>9. Республика Татарстан</c:v>
                </c:pt>
                <c:pt idx="9">
                  <c:v>10. Тамбовская область</c:v>
                </c:pt>
                <c:pt idx="10">
                  <c:v>11. Республика Саха (Якутия)</c:v>
                </c:pt>
                <c:pt idx="11">
                  <c:v>12. Мурманская область</c:v>
                </c:pt>
                <c:pt idx="12">
                  <c:v>13. Тюменская область</c:v>
                </c:pt>
                <c:pt idx="13">
                  <c:v>14. Краснодарский край</c:v>
                </c:pt>
                <c:pt idx="14">
                  <c:v>15. Владимирская область</c:v>
                </c:pt>
                <c:pt idx="15">
                  <c:v>16. Хабаровский край</c:v>
                </c:pt>
                <c:pt idx="16">
                  <c:v>17. город Санкт-Петербург</c:v>
                </c:pt>
                <c:pt idx="17">
                  <c:v>18. Липецкая область</c:v>
                </c:pt>
                <c:pt idx="18">
                  <c:v>19. Белгородская область</c:v>
                </c:pt>
                <c:pt idx="19">
                  <c:v>20. Ярославская область</c:v>
                </c:pt>
                <c:pt idx="20">
                  <c:v>21. Удмуртская Республика</c:v>
                </c:pt>
                <c:pt idx="21">
                  <c:v>22. Чувашская Республика</c:v>
                </c:pt>
                <c:pt idx="22">
                  <c:v>23. Пермский край</c:v>
                </c:pt>
                <c:pt idx="23">
                  <c:v>24. Ульяновская область</c:v>
                </c:pt>
                <c:pt idx="24">
                  <c:v>25. Республика Северная Осетия-Алания</c:v>
                </c:pt>
                <c:pt idx="25">
                  <c:v>26. Республика Бурятия</c:v>
                </c:pt>
              </c:strCache>
            </c:strRef>
          </c:cat>
          <c:val>
            <c:numRef>
              <c:f>Лист1!$C$2:$C$27</c:f>
              <c:numCache>
                <c:formatCode>General</c:formatCode>
                <c:ptCount val="26"/>
                <c:pt idx="0">
                  <c:v>64</c:v>
                </c:pt>
                <c:pt idx="1">
                  <c:v>22</c:v>
                </c:pt>
                <c:pt idx="2">
                  <c:v>14</c:v>
                </c:pt>
                <c:pt idx="3">
                  <c:v>14</c:v>
                </c:pt>
                <c:pt idx="4">
                  <c:v>11</c:v>
                </c:pt>
                <c:pt idx="5">
                  <c:v>10</c:v>
                </c:pt>
                <c:pt idx="6">
                  <c:v>9</c:v>
                </c:pt>
                <c:pt idx="7">
                  <c:v>7</c:v>
                </c:pt>
                <c:pt idx="8">
                  <c:v>8</c:v>
                </c:pt>
                <c:pt idx="9">
                  <c:v>4</c:v>
                </c:pt>
                <c:pt idx="10">
                  <c:v>6</c:v>
                </c:pt>
                <c:pt idx="11">
                  <c:v>7</c:v>
                </c:pt>
                <c:pt idx="12">
                  <c:v>7</c:v>
                </c:pt>
                <c:pt idx="13">
                  <c:v>6</c:v>
                </c:pt>
                <c:pt idx="14">
                  <c:v>6</c:v>
                </c:pt>
                <c:pt idx="15">
                  <c:v>6</c:v>
                </c:pt>
                <c:pt idx="16">
                  <c:v>5</c:v>
                </c:pt>
                <c:pt idx="17">
                  <c:v>5</c:v>
                </c:pt>
                <c:pt idx="18">
                  <c:v>3</c:v>
                </c:pt>
                <c:pt idx="19">
                  <c:v>5</c:v>
                </c:pt>
                <c:pt idx="20">
                  <c:v>3</c:v>
                </c:pt>
                <c:pt idx="21">
                  <c:v>4</c:v>
                </c:pt>
                <c:pt idx="22">
                  <c:v>3</c:v>
                </c:pt>
                <c:pt idx="23">
                  <c:v>3</c:v>
                </c:pt>
                <c:pt idx="24">
                  <c:v>1</c:v>
                </c:pt>
                <c:pt idx="2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F7-4E7D-90F0-F90AF3448B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5811880"/>
        <c:axId val="475819752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Количество участников ДЭ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Лист1!$A$2:$A$27</c:f>
              <c:strCache>
                <c:ptCount val="26"/>
                <c:pt idx="0">
                  <c:v>1. город Москва</c:v>
                </c:pt>
                <c:pt idx="1">
                  <c:v>2. Московская область</c:v>
                </c:pt>
                <c:pt idx="2">
                  <c:v>3. Челябинская область</c:v>
                </c:pt>
                <c:pt idx="3">
                  <c:v>4. Новосибирская область</c:v>
                </c:pt>
                <c:pt idx="4">
                  <c:v>5. Свердловская область</c:v>
                </c:pt>
                <c:pt idx="5">
                  <c:v>6. Красноярский край</c:v>
                </c:pt>
                <c:pt idx="6">
                  <c:v>7. Тульская область</c:v>
                </c:pt>
                <c:pt idx="7">
                  <c:v>8. Самарская область</c:v>
                </c:pt>
                <c:pt idx="8">
                  <c:v>9. Республика Татарстан</c:v>
                </c:pt>
                <c:pt idx="9">
                  <c:v>10. Тамбовская область</c:v>
                </c:pt>
                <c:pt idx="10">
                  <c:v>11. Республика Саха (Якутия)</c:v>
                </c:pt>
                <c:pt idx="11">
                  <c:v>12. Мурманская область</c:v>
                </c:pt>
                <c:pt idx="12">
                  <c:v>13. Тюменская область</c:v>
                </c:pt>
                <c:pt idx="13">
                  <c:v>14. Краснодарский край</c:v>
                </c:pt>
                <c:pt idx="14">
                  <c:v>15. Владимирская область</c:v>
                </c:pt>
                <c:pt idx="15">
                  <c:v>16. Хабаровский край</c:v>
                </c:pt>
                <c:pt idx="16">
                  <c:v>17. город Санкт-Петербург</c:v>
                </c:pt>
                <c:pt idx="17">
                  <c:v>18. Липецкая область</c:v>
                </c:pt>
                <c:pt idx="18">
                  <c:v>19. Белгородская область</c:v>
                </c:pt>
                <c:pt idx="19">
                  <c:v>20. Ярославская область</c:v>
                </c:pt>
                <c:pt idx="20">
                  <c:v>21. Удмуртская Республика</c:v>
                </c:pt>
                <c:pt idx="21">
                  <c:v>22. Чувашская Республика</c:v>
                </c:pt>
                <c:pt idx="22">
                  <c:v>23. Пермский край</c:v>
                </c:pt>
                <c:pt idx="23">
                  <c:v>24. Ульяновская область</c:v>
                </c:pt>
                <c:pt idx="24">
                  <c:v>25. Республика Северная Осетия-Алания</c:v>
                </c:pt>
                <c:pt idx="25">
                  <c:v>26. Республика Бурятия</c:v>
                </c:pt>
              </c:strCache>
            </c:strRef>
          </c:cat>
          <c:val>
            <c:numRef>
              <c:f>Лист1!$D$2:$D$27</c:f>
              <c:numCache>
                <c:formatCode>General</c:formatCode>
                <c:ptCount val="26"/>
                <c:pt idx="0">
                  <c:v>9108</c:v>
                </c:pt>
                <c:pt idx="1">
                  <c:v>989</c:v>
                </c:pt>
                <c:pt idx="2">
                  <c:v>364</c:v>
                </c:pt>
                <c:pt idx="3">
                  <c:v>277</c:v>
                </c:pt>
                <c:pt idx="4">
                  <c:v>214</c:v>
                </c:pt>
                <c:pt idx="5">
                  <c:v>165</c:v>
                </c:pt>
                <c:pt idx="6">
                  <c:v>145</c:v>
                </c:pt>
                <c:pt idx="7">
                  <c:v>323</c:v>
                </c:pt>
                <c:pt idx="8">
                  <c:v>180</c:v>
                </c:pt>
                <c:pt idx="9">
                  <c:v>214</c:v>
                </c:pt>
                <c:pt idx="10">
                  <c:v>162</c:v>
                </c:pt>
                <c:pt idx="11">
                  <c:v>120</c:v>
                </c:pt>
                <c:pt idx="12">
                  <c:v>150</c:v>
                </c:pt>
                <c:pt idx="13">
                  <c:v>104</c:v>
                </c:pt>
                <c:pt idx="14">
                  <c:v>99</c:v>
                </c:pt>
                <c:pt idx="15">
                  <c:v>113</c:v>
                </c:pt>
                <c:pt idx="16">
                  <c:v>108</c:v>
                </c:pt>
                <c:pt idx="17">
                  <c:v>108</c:v>
                </c:pt>
                <c:pt idx="18">
                  <c:v>102</c:v>
                </c:pt>
                <c:pt idx="19">
                  <c:v>84</c:v>
                </c:pt>
                <c:pt idx="20">
                  <c:v>69</c:v>
                </c:pt>
                <c:pt idx="21">
                  <c:v>80</c:v>
                </c:pt>
                <c:pt idx="22">
                  <c:v>68</c:v>
                </c:pt>
                <c:pt idx="23">
                  <c:v>51</c:v>
                </c:pt>
                <c:pt idx="24">
                  <c:v>20</c:v>
                </c:pt>
                <c:pt idx="25">
                  <c:v>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F7-4E7D-90F0-F90AF3448B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75827624"/>
        <c:axId val="475824344"/>
      </c:lineChart>
      <c:catAx>
        <c:axId val="475811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24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819752"/>
        <c:crosses val="autoZero"/>
        <c:auto val="1"/>
        <c:lblAlgn val="ctr"/>
        <c:lblOffset val="100"/>
        <c:noMultiLvlLbl val="0"/>
      </c:catAx>
      <c:valAx>
        <c:axId val="475819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811880"/>
        <c:crosses val="autoZero"/>
        <c:crossBetween val="between"/>
      </c:valAx>
      <c:valAx>
        <c:axId val="47582434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75827624"/>
        <c:crosses val="max"/>
        <c:crossBetween val="between"/>
      </c:valAx>
      <c:catAx>
        <c:axId val="4758276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758243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Лист3!$B$1</c:f>
              <c:strCache>
                <c:ptCount val="1"/>
                <c:pt idx="0">
                  <c:v>Балл ФНЧ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Лист3!$A$2:$A$12</c:f>
              <c:strCache>
                <c:ptCount val="11"/>
                <c:pt idx="0">
                  <c:v>Автопокраска</c:v>
                </c:pt>
                <c:pt idx="1">
                  <c:v>Кузовной ремонт </c:v>
                </c:pt>
                <c:pt idx="2">
                  <c:v>Обслуживание грузовой техники</c:v>
                </c:pt>
                <c:pt idx="3">
                  <c:v>Поварское дело</c:v>
                </c:pt>
                <c:pt idx="4">
                  <c:v>Ремонт и обслуживание л/а</c:v>
                </c:pt>
                <c:pt idx="5">
                  <c:v>Сантехника и отопление</c:v>
                </c:pt>
                <c:pt idx="6">
                  <c:v>Сварочные технологии</c:v>
                </c:pt>
                <c:pt idx="7">
                  <c:v>Столярное дело</c:v>
                </c:pt>
                <c:pt idx="8">
                  <c:v>Управление ж/д транспортом</c:v>
                </c:pt>
                <c:pt idx="9">
                  <c:v>Электромонтажные работы</c:v>
                </c:pt>
                <c:pt idx="10">
                  <c:v>Ювелирное дело</c:v>
                </c:pt>
              </c:strCache>
            </c:strRef>
          </c:cat>
          <c:val>
            <c:numRef>
              <c:f>Лист3!$B$2:$B$12</c:f>
              <c:numCache>
                <c:formatCode>General</c:formatCode>
                <c:ptCount val="11"/>
                <c:pt idx="0">
                  <c:v>28.75</c:v>
                </c:pt>
                <c:pt idx="1">
                  <c:v>67.67</c:v>
                </c:pt>
                <c:pt idx="2">
                  <c:v>42.36</c:v>
                </c:pt>
                <c:pt idx="3">
                  <c:v>81.83</c:v>
                </c:pt>
                <c:pt idx="4">
                  <c:v>60.15</c:v>
                </c:pt>
                <c:pt idx="5">
                  <c:v>68.33</c:v>
                </c:pt>
                <c:pt idx="6">
                  <c:v>52.06</c:v>
                </c:pt>
                <c:pt idx="7">
                  <c:v>53.77</c:v>
                </c:pt>
                <c:pt idx="8">
                  <c:v>96.98</c:v>
                </c:pt>
                <c:pt idx="9">
                  <c:v>61.65</c:v>
                </c:pt>
                <c:pt idx="10">
                  <c:v>78.11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A8-45B0-97A5-725CC486FF36}"/>
            </c:ext>
          </c:extLst>
        </c:ser>
        <c:ser>
          <c:idx val="1"/>
          <c:order val="1"/>
          <c:tx>
            <c:strRef>
              <c:f>Лист3!$C$1</c:f>
              <c:strCache>
                <c:ptCount val="1"/>
                <c:pt idx="0">
                  <c:v>Максимальный балл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Лист3!$A$2:$A$12</c:f>
              <c:strCache>
                <c:ptCount val="11"/>
                <c:pt idx="0">
                  <c:v>Автопокраска</c:v>
                </c:pt>
                <c:pt idx="1">
                  <c:v>Кузовной ремонт </c:v>
                </c:pt>
                <c:pt idx="2">
                  <c:v>Обслуживание грузовой техники</c:v>
                </c:pt>
                <c:pt idx="3">
                  <c:v>Поварское дело</c:v>
                </c:pt>
                <c:pt idx="4">
                  <c:v>Ремонт и обслуживание л/а</c:v>
                </c:pt>
                <c:pt idx="5">
                  <c:v>Сантехника и отопление</c:v>
                </c:pt>
                <c:pt idx="6">
                  <c:v>Сварочные технологии</c:v>
                </c:pt>
                <c:pt idx="7">
                  <c:v>Столярное дело</c:v>
                </c:pt>
                <c:pt idx="8">
                  <c:v>Управление ж/д транспортом</c:v>
                </c:pt>
                <c:pt idx="9">
                  <c:v>Электромонтажные работы</c:v>
                </c:pt>
                <c:pt idx="10">
                  <c:v>Ювелирное дело</c:v>
                </c:pt>
              </c:strCache>
            </c:strRef>
          </c:cat>
          <c:val>
            <c:numRef>
              <c:f>Лист3!$C$2:$C$12</c:f>
              <c:numCache>
                <c:formatCode>General</c:formatCode>
                <c:ptCount val="11"/>
                <c:pt idx="0">
                  <c:v>30</c:v>
                </c:pt>
                <c:pt idx="1">
                  <c:v>60.035499999999992</c:v>
                </c:pt>
                <c:pt idx="2">
                  <c:v>67.400000000000006</c:v>
                </c:pt>
                <c:pt idx="3">
                  <c:v>69.87</c:v>
                </c:pt>
                <c:pt idx="4">
                  <c:v>54.779999999999994</c:v>
                </c:pt>
                <c:pt idx="5">
                  <c:v>60.2</c:v>
                </c:pt>
                <c:pt idx="6">
                  <c:v>46.3</c:v>
                </c:pt>
                <c:pt idx="7">
                  <c:v>72.260000000000005</c:v>
                </c:pt>
                <c:pt idx="8">
                  <c:v>93.8</c:v>
                </c:pt>
                <c:pt idx="9">
                  <c:v>53.5</c:v>
                </c:pt>
                <c:pt idx="10">
                  <c:v>90.71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A8-45B0-97A5-725CC486FF36}"/>
            </c:ext>
          </c:extLst>
        </c:ser>
        <c:ser>
          <c:idx val="2"/>
          <c:order val="2"/>
          <c:tx>
            <c:strRef>
              <c:f>Лист3!$D$1</c:f>
              <c:strCache>
                <c:ptCount val="1"/>
                <c:pt idx="0">
                  <c:v>Средний балл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Лист3!$A$2:$A$12</c:f>
              <c:strCache>
                <c:ptCount val="11"/>
                <c:pt idx="0">
                  <c:v>Автопокраска</c:v>
                </c:pt>
                <c:pt idx="1">
                  <c:v>Кузовной ремонт </c:v>
                </c:pt>
                <c:pt idx="2">
                  <c:v>Обслуживание грузовой техники</c:v>
                </c:pt>
                <c:pt idx="3">
                  <c:v>Поварское дело</c:v>
                </c:pt>
                <c:pt idx="4">
                  <c:v>Ремонт и обслуживание л/а</c:v>
                </c:pt>
                <c:pt idx="5">
                  <c:v>Сантехника и отопление</c:v>
                </c:pt>
                <c:pt idx="6">
                  <c:v>Сварочные технологии</c:v>
                </c:pt>
                <c:pt idx="7">
                  <c:v>Столярное дело</c:v>
                </c:pt>
                <c:pt idx="8">
                  <c:v>Управление ж/д транспортом</c:v>
                </c:pt>
                <c:pt idx="9">
                  <c:v>Электромонтажные работы</c:v>
                </c:pt>
                <c:pt idx="10">
                  <c:v>Ювелирное дело</c:v>
                </c:pt>
              </c:strCache>
            </c:strRef>
          </c:cat>
          <c:val>
            <c:numRef>
              <c:f>Лист3!$D$2:$D$12</c:f>
              <c:numCache>
                <c:formatCode>General</c:formatCode>
                <c:ptCount val="11"/>
                <c:pt idx="0">
                  <c:v>25.416666666666668</c:v>
                </c:pt>
                <c:pt idx="1">
                  <c:v>42.308142857142855</c:v>
                </c:pt>
                <c:pt idx="2">
                  <c:v>54.554166666666674</c:v>
                </c:pt>
                <c:pt idx="3">
                  <c:v>48.88</c:v>
                </c:pt>
                <c:pt idx="4">
                  <c:v>29.730850202429131</c:v>
                </c:pt>
                <c:pt idx="5">
                  <c:v>37.855555555555561</c:v>
                </c:pt>
                <c:pt idx="6">
                  <c:v>30.60071428571429</c:v>
                </c:pt>
                <c:pt idx="7">
                  <c:v>10.204576271186442</c:v>
                </c:pt>
                <c:pt idx="8">
                  <c:v>62.268263473053878</c:v>
                </c:pt>
                <c:pt idx="9">
                  <c:v>16.936363636363637</c:v>
                </c:pt>
                <c:pt idx="10">
                  <c:v>65.692765957446781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EA8-45B0-97A5-725CC486FF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9496392"/>
        <c:axId val="219496720"/>
      </c:barChart>
      <c:catAx>
        <c:axId val="219496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496720"/>
        <c:crosses val="autoZero"/>
        <c:auto val="1"/>
        <c:lblAlgn val="ctr"/>
        <c:lblOffset val="100"/>
        <c:noMultiLvlLbl val="0"/>
      </c:catAx>
      <c:valAx>
        <c:axId val="21949672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9496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56B62E-8085-4850-9EB4-4B3A3595F0EC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FFF4EA-393B-449F-AC46-A003DAD64DF6}">
      <dgm:prSet phldrT="[Текст]" custT="1"/>
      <dgm:spPr>
        <a:solidFill>
          <a:srgbClr val="15397F"/>
        </a:solidFill>
      </dgm:spPr>
      <dgm:t>
        <a:bodyPr/>
        <a:lstStyle/>
        <a:p>
          <a:r>
            <a:rPr lang="en-US" sz="1600" dirty="0" smtClean="0">
              <a:latin typeface="Arial" panose="020B0604020202020204" pitchFamily="34" charset="0"/>
              <a:cs typeface="Arial" panose="020B0604020202020204" pitchFamily="34" charset="0"/>
            </a:rPr>
            <a:t>WS HI TECH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ОТРАСЛЕВЫЕ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КОРПОРАТИВНЫЕ</a:t>
          </a:r>
        </a:p>
      </dgm:t>
    </dgm:pt>
    <dgm:pt modelId="{5F956C6B-2AAE-4EE1-8C17-72332F90E467}" type="parTrans" cxnId="{89657813-4574-421E-9941-1E5E9F415AB5}">
      <dgm:prSet/>
      <dgm:spPr/>
      <dgm:t>
        <a:bodyPr/>
        <a:lstStyle/>
        <a:p>
          <a:endParaRPr lang="ru-RU"/>
        </a:p>
      </dgm:t>
    </dgm:pt>
    <dgm:pt modelId="{B9502230-EEFD-4201-8A38-117E548E2300}" type="sibTrans" cxnId="{89657813-4574-421E-9941-1E5E9F415AB5}">
      <dgm:prSet/>
      <dgm:spPr/>
      <dgm:t>
        <a:bodyPr/>
        <a:lstStyle/>
        <a:p>
          <a:endParaRPr lang="ru-RU"/>
        </a:p>
      </dgm:t>
    </dgm:pt>
    <dgm:pt modelId="{07643D1C-D8B2-41F1-9068-7C64C1E83E07}">
      <dgm:prSet phldrT="[Текст]" custT="1"/>
      <dgm:spPr>
        <a:solidFill>
          <a:srgbClr val="15397F"/>
        </a:soli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НАЦЧЕМПИОНАТ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ОТБОРОЧНЫЕ</a:t>
          </a:r>
        </a:p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</a:t>
          </a:r>
        </a:p>
      </dgm:t>
    </dgm:pt>
    <dgm:pt modelId="{0B155484-8C7C-47C9-A26F-E22A5278560A}" type="parTrans" cxnId="{D61F6044-81D1-4E61-B75F-AC81B07838FF}">
      <dgm:prSet/>
      <dgm:spPr/>
      <dgm:t>
        <a:bodyPr/>
        <a:lstStyle/>
        <a:p>
          <a:endParaRPr lang="ru-RU"/>
        </a:p>
      </dgm:t>
    </dgm:pt>
    <dgm:pt modelId="{7C1AE01A-FCD2-458F-B5F9-C78A91847AF3}" type="sibTrans" cxnId="{D61F6044-81D1-4E61-B75F-AC81B07838FF}">
      <dgm:prSet/>
      <dgm:spPr/>
      <dgm:t>
        <a:bodyPr/>
        <a:lstStyle/>
        <a:p>
          <a:endParaRPr lang="ru-RU"/>
        </a:p>
      </dgm:t>
    </dgm:pt>
    <dgm:pt modelId="{8984F785-D029-4946-B407-B415F0D63930}">
      <dgm:prSet phldrT="[Текст]" custT="1"/>
      <dgm:spPr>
        <a:solidFill>
          <a:srgbClr val="C00000"/>
        </a:solidFill>
      </dgm:spPr>
      <dgm:t>
        <a:bodyPr/>
        <a:lstStyle/>
        <a:p>
          <a:r>
            <a:rPr lang="ru-RU" sz="1600" dirty="0" smtClean="0">
              <a:latin typeface="Arial" panose="020B0604020202020204" pitchFamily="34" charset="0"/>
              <a:cs typeface="Arial" panose="020B0604020202020204" pitchFamily="34" charset="0"/>
            </a:rPr>
            <a:t>ДЕМОНСТРАЦИОННЫЙ ЭКЗАМЕН</a:t>
          </a:r>
          <a:endParaRPr lang="ru-RU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D9D5114-1477-49A1-8CF7-F9E6CEE6A6FA}" type="parTrans" cxnId="{F5539CD3-724F-4E9D-9F43-38120235C99F}">
      <dgm:prSet/>
      <dgm:spPr/>
      <dgm:t>
        <a:bodyPr/>
        <a:lstStyle/>
        <a:p>
          <a:endParaRPr lang="ru-RU"/>
        </a:p>
      </dgm:t>
    </dgm:pt>
    <dgm:pt modelId="{A5EDE391-8925-43D7-8C62-AE09AFCC06C7}" type="sibTrans" cxnId="{F5539CD3-724F-4E9D-9F43-38120235C99F}">
      <dgm:prSet/>
      <dgm:spPr/>
      <dgm:t>
        <a:bodyPr/>
        <a:lstStyle/>
        <a:p>
          <a:endParaRPr lang="ru-RU"/>
        </a:p>
      </dgm:t>
    </dgm:pt>
    <dgm:pt modelId="{B6179B49-1875-45AF-A916-8729ED33D81F}" type="pres">
      <dgm:prSet presAssocID="{2956B62E-8085-4850-9EB4-4B3A3595F0EC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8A479B6-3F1B-407A-A9F0-58A25CBC66F7}" type="pres">
      <dgm:prSet presAssocID="{40FFF4EA-393B-449F-AC46-A003DAD64DF6}" presName="vertOne" presStyleCnt="0"/>
      <dgm:spPr/>
    </dgm:pt>
    <dgm:pt modelId="{A6CA878A-6BCA-4F6E-BAEB-35363DC3AD41}" type="pres">
      <dgm:prSet presAssocID="{40FFF4EA-393B-449F-AC46-A003DAD64DF6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2DD6B20-053E-4DBC-8248-C087C57B440F}" type="pres">
      <dgm:prSet presAssocID="{40FFF4EA-393B-449F-AC46-A003DAD64DF6}" presName="parTransOne" presStyleCnt="0"/>
      <dgm:spPr/>
    </dgm:pt>
    <dgm:pt modelId="{E31A77FC-AB06-48FF-8DCF-B7753E5E2194}" type="pres">
      <dgm:prSet presAssocID="{40FFF4EA-393B-449F-AC46-A003DAD64DF6}" presName="horzOne" presStyleCnt="0"/>
      <dgm:spPr/>
    </dgm:pt>
    <dgm:pt modelId="{9BC21E3B-D3B3-4517-ABDD-3FFF5428A5D8}" type="pres">
      <dgm:prSet presAssocID="{07643D1C-D8B2-41F1-9068-7C64C1E83E07}" presName="vertTwo" presStyleCnt="0"/>
      <dgm:spPr/>
    </dgm:pt>
    <dgm:pt modelId="{B1B2A4C3-2833-465C-A387-25E3BA6BED1A}" type="pres">
      <dgm:prSet presAssocID="{07643D1C-D8B2-41F1-9068-7C64C1E83E07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C91A920-2A40-4AA9-9261-A3D7691DF8A3}" type="pres">
      <dgm:prSet presAssocID="{07643D1C-D8B2-41F1-9068-7C64C1E83E07}" presName="parTransTwo" presStyleCnt="0"/>
      <dgm:spPr/>
    </dgm:pt>
    <dgm:pt modelId="{9DA34B62-ABA0-40B9-AF70-AEA821207ED3}" type="pres">
      <dgm:prSet presAssocID="{07643D1C-D8B2-41F1-9068-7C64C1E83E07}" presName="horzTwo" presStyleCnt="0"/>
      <dgm:spPr/>
    </dgm:pt>
    <dgm:pt modelId="{40B9B9B0-9C3A-4CF7-B348-B71B1B9026AF}" type="pres">
      <dgm:prSet presAssocID="{8984F785-D029-4946-B407-B415F0D63930}" presName="vertThree" presStyleCnt="0"/>
      <dgm:spPr/>
    </dgm:pt>
    <dgm:pt modelId="{0925B5CB-6B02-419D-A686-42DC02BD5121}" type="pres">
      <dgm:prSet presAssocID="{8984F785-D029-4946-B407-B415F0D63930}" presName="txThree" presStyleLbl="node3" presStyleIdx="0" presStyleCnt="1" custScaleX="1000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24688C-BEEB-4295-A0E2-300C30BA8FB8}" type="pres">
      <dgm:prSet presAssocID="{8984F785-D029-4946-B407-B415F0D63930}" presName="horzThree" presStyleCnt="0"/>
      <dgm:spPr/>
    </dgm:pt>
  </dgm:ptLst>
  <dgm:cxnLst>
    <dgm:cxn modelId="{D61F6044-81D1-4E61-B75F-AC81B07838FF}" srcId="{40FFF4EA-393B-449F-AC46-A003DAD64DF6}" destId="{07643D1C-D8B2-41F1-9068-7C64C1E83E07}" srcOrd="0" destOrd="0" parTransId="{0B155484-8C7C-47C9-A26F-E22A5278560A}" sibTransId="{7C1AE01A-FCD2-458F-B5F9-C78A91847AF3}"/>
    <dgm:cxn modelId="{783AD200-0FD2-476B-AD27-A014FB9280BE}" type="presOf" srcId="{07643D1C-D8B2-41F1-9068-7C64C1E83E07}" destId="{B1B2A4C3-2833-465C-A387-25E3BA6BED1A}" srcOrd="0" destOrd="0" presId="urn:microsoft.com/office/officeart/2005/8/layout/hierarchy4"/>
    <dgm:cxn modelId="{7D8091F7-7E25-471E-9238-E8722AD3510F}" type="presOf" srcId="{8984F785-D029-4946-B407-B415F0D63930}" destId="{0925B5CB-6B02-419D-A686-42DC02BD5121}" srcOrd="0" destOrd="0" presId="urn:microsoft.com/office/officeart/2005/8/layout/hierarchy4"/>
    <dgm:cxn modelId="{41C4C678-86B2-4B94-A096-6640BE9124F3}" type="presOf" srcId="{40FFF4EA-393B-449F-AC46-A003DAD64DF6}" destId="{A6CA878A-6BCA-4F6E-BAEB-35363DC3AD41}" srcOrd="0" destOrd="0" presId="urn:microsoft.com/office/officeart/2005/8/layout/hierarchy4"/>
    <dgm:cxn modelId="{89657813-4574-421E-9941-1E5E9F415AB5}" srcId="{2956B62E-8085-4850-9EB4-4B3A3595F0EC}" destId="{40FFF4EA-393B-449F-AC46-A003DAD64DF6}" srcOrd="0" destOrd="0" parTransId="{5F956C6B-2AAE-4EE1-8C17-72332F90E467}" sibTransId="{B9502230-EEFD-4201-8A38-117E548E2300}"/>
    <dgm:cxn modelId="{695D7D96-D310-431B-99B1-0BEB2C78DEDC}" type="presOf" srcId="{2956B62E-8085-4850-9EB4-4B3A3595F0EC}" destId="{B6179B49-1875-45AF-A916-8729ED33D81F}" srcOrd="0" destOrd="0" presId="urn:microsoft.com/office/officeart/2005/8/layout/hierarchy4"/>
    <dgm:cxn modelId="{F5539CD3-724F-4E9D-9F43-38120235C99F}" srcId="{07643D1C-D8B2-41F1-9068-7C64C1E83E07}" destId="{8984F785-D029-4946-B407-B415F0D63930}" srcOrd="0" destOrd="0" parTransId="{2D9D5114-1477-49A1-8CF7-F9E6CEE6A6FA}" sibTransId="{A5EDE391-8925-43D7-8C62-AE09AFCC06C7}"/>
    <dgm:cxn modelId="{80781359-83C1-456B-9835-1BD1F50E4B82}" type="presParOf" srcId="{B6179B49-1875-45AF-A916-8729ED33D81F}" destId="{E8A479B6-3F1B-407A-A9F0-58A25CBC66F7}" srcOrd="0" destOrd="0" presId="urn:microsoft.com/office/officeart/2005/8/layout/hierarchy4"/>
    <dgm:cxn modelId="{5865B00B-2A6A-4001-89B8-AD96720742D7}" type="presParOf" srcId="{E8A479B6-3F1B-407A-A9F0-58A25CBC66F7}" destId="{A6CA878A-6BCA-4F6E-BAEB-35363DC3AD41}" srcOrd="0" destOrd="0" presId="urn:microsoft.com/office/officeart/2005/8/layout/hierarchy4"/>
    <dgm:cxn modelId="{D9667408-5A23-4F45-834B-885C6BD6D76D}" type="presParOf" srcId="{E8A479B6-3F1B-407A-A9F0-58A25CBC66F7}" destId="{B2DD6B20-053E-4DBC-8248-C087C57B440F}" srcOrd="1" destOrd="0" presId="urn:microsoft.com/office/officeart/2005/8/layout/hierarchy4"/>
    <dgm:cxn modelId="{B889D893-29FB-42BD-9E9A-D0F087386E4F}" type="presParOf" srcId="{E8A479B6-3F1B-407A-A9F0-58A25CBC66F7}" destId="{E31A77FC-AB06-48FF-8DCF-B7753E5E2194}" srcOrd="2" destOrd="0" presId="urn:microsoft.com/office/officeart/2005/8/layout/hierarchy4"/>
    <dgm:cxn modelId="{035AC7B3-312A-4CE9-B856-CEAE35FAA7B2}" type="presParOf" srcId="{E31A77FC-AB06-48FF-8DCF-B7753E5E2194}" destId="{9BC21E3B-D3B3-4517-ABDD-3FFF5428A5D8}" srcOrd="0" destOrd="0" presId="urn:microsoft.com/office/officeart/2005/8/layout/hierarchy4"/>
    <dgm:cxn modelId="{C8D257E6-DB8F-4EF8-9EAA-C69312B1F056}" type="presParOf" srcId="{9BC21E3B-D3B3-4517-ABDD-3FFF5428A5D8}" destId="{B1B2A4C3-2833-465C-A387-25E3BA6BED1A}" srcOrd="0" destOrd="0" presId="urn:microsoft.com/office/officeart/2005/8/layout/hierarchy4"/>
    <dgm:cxn modelId="{08C4BFFC-F43C-42D8-8AA6-23DEDB981091}" type="presParOf" srcId="{9BC21E3B-D3B3-4517-ABDD-3FFF5428A5D8}" destId="{6C91A920-2A40-4AA9-9261-A3D7691DF8A3}" srcOrd="1" destOrd="0" presId="urn:microsoft.com/office/officeart/2005/8/layout/hierarchy4"/>
    <dgm:cxn modelId="{35F4ABAB-F353-4C52-BCA4-29021304BE3F}" type="presParOf" srcId="{9BC21E3B-D3B3-4517-ABDD-3FFF5428A5D8}" destId="{9DA34B62-ABA0-40B9-AF70-AEA821207ED3}" srcOrd="2" destOrd="0" presId="urn:microsoft.com/office/officeart/2005/8/layout/hierarchy4"/>
    <dgm:cxn modelId="{EC66A796-E6F1-4967-89BE-2605B96FDD4C}" type="presParOf" srcId="{9DA34B62-ABA0-40B9-AF70-AEA821207ED3}" destId="{40B9B9B0-9C3A-4CF7-B348-B71B1B9026AF}" srcOrd="0" destOrd="0" presId="urn:microsoft.com/office/officeart/2005/8/layout/hierarchy4"/>
    <dgm:cxn modelId="{29D80804-A340-4B4D-BAB8-E8B37A22751F}" type="presParOf" srcId="{40B9B9B0-9C3A-4CF7-B348-B71B1B9026AF}" destId="{0925B5CB-6B02-419D-A686-42DC02BD5121}" srcOrd="0" destOrd="0" presId="urn:microsoft.com/office/officeart/2005/8/layout/hierarchy4"/>
    <dgm:cxn modelId="{14470461-DADE-45C3-ADDB-12685DCAFE00}" type="presParOf" srcId="{40B9B9B0-9C3A-4CF7-B348-B71B1B9026AF}" destId="{EB24688C-BEEB-4295-A0E2-300C30BA8FB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CA878A-6BCA-4F6E-BAEB-35363DC3AD41}">
      <dsp:nvSpPr>
        <dsp:cNvPr id="0" name=""/>
        <dsp:cNvSpPr/>
      </dsp:nvSpPr>
      <dsp:spPr>
        <a:xfrm>
          <a:off x="1261" y="862"/>
          <a:ext cx="2585640" cy="923425"/>
        </a:xfrm>
        <a:prstGeom prst="roundRect">
          <a:avLst>
            <a:gd name="adj" fmla="val 10000"/>
          </a:avLst>
        </a:prstGeom>
        <a:solidFill>
          <a:srgbClr val="1539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WS HI TECH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ОТРАСЛЕВЫЕ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КОРПОРАТИВНЫЕ</a:t>
          </a:r>
        </a:p>
      </dsp:txBody>
      <dsp:txXfrm>
        <a:off x="28307" y="27908"/>
        <a:ext cx="2531548" cy="869333"/>
      </dsp:txXfrm>
    </dsp:sp>
    <dsp:sp modelId="{B1B2A4C3-2833-465C-A387-25E3BA6BED1A}">
      <dsp:nvSpPr>
        <dsp:cNvPr id="0" name=""/>
        <dsp:cNvSpPr/>
      </dsp:nvSpPr>
      <dsp:spPr>
        <a:xfrm>
          <a:off x="3785" y="970995"/>
          <a:ext cx="2580592" cy="923425"/>
        </a:xfrm>
        <a:prstGeom prst="roundRect">
          <a:avLst>
            <a:gd name="adj" fmla="val 10000"/>
          </a:avLst>
        </a:prstGeom>
        <a:solidFill>
          <a:srgbClr val="1539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НАЦЧЕМПИОНАТ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ОТБОРОЧНЫЕ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РЕГИОНАЛЬНЫЕ</a:t>
          </a:r>
        </a:p>
      </dsp:txBody>
      <dsp:txXfrm>
        <a:off x="30831" y="998041"/>
        <a:ext cx="2526500" cy="869333"/>
      </dsp:txXfrm>
    </dsp:sp>
    <dsp:sp modelId="{0925B5CB-6B02-419D-A686-42DC02BD5121}">
      <dsp:nvSpPr>
        <dsp:cNvPr id="0" name=""/>
        <dsp:cNvSpPr/>
      </dsp:nvSpPr>
      <dsp:spPr>
        <a:xfrm>
          <a:off x="3785" y="1941129"/>
          <a:ext cx="2580592" cy="92342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ДЕМОНСТРАЦИОННЫЙ ЭКЗАМЕН</a:t>
          </a:r>
          <a:endParaRPr lang="ru-RU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831" y="1968175"/>
        <a:ext cx="2526500" cy="8693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6477" y="1237197"/>
            <a:ext cx="8018860" cy="2631887"/>
          </a:xfrm>
        </p:spPr>
        <p:txBody>
          <a:bodyPr anchor="b"/>
          <a:lstStyle>
            <a:lvl1pPr algn="ctr"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105"/>
            </a:lvl1pPr>
            <a:lvl2pPr marL="400964" indent="0" algn="ctr">
              <a:buNone/>
              <a:defRPr sz="1754"/>
            </a:lvl2pPr>
            <a:lvl3pPr marL="801929" indent="0" algn="ctr">
              <a:buNone/>
              <a:defRPr sz="1579"/>
            </a:lvl3pPr>
            <a:lvl4pPr marL="1202893" indent="0" algn="ctr">
              <a:buNone/>
              <a:defRPr sz="1403"/>
            </a:lvl4pPr>
            <a:lvl5pPr marL="1603858" indent="0" algn="ctr">
              <a:buNone/>
              <a:defRPr sz="1403"/>
            </a:lvl5pPr>
            <a:lvl6pPr marL="2004822" indent="0" algn="ctr">
              <a:buNone/>
              <a:defRPr sz="1403"/>
            </a:lvl6pPr>
            <a:lvl7pPr marL="2405786" indent="0" algn="ctr">
              <a:buNone/>
              <a:defRPr sz="1403"/>
            </a:lvl7pPr>
            <a:lvl8pPr marL="2806751" indent="0" algn="ctr">
              <a:buNone/>
              <a:defRPr sz="1403"/>
            </a:lvl8pPr>
            <a:lvl9pPr marL="3207715" indent="0" algn="ctr">
              <a:buNone/>
              <a:defRPr sz="1403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49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850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5062" y="402483"/>
            <a:ext cx="6782619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420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0238" y="5491269"/>
            <a:ext cx="4184843" cy="1944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9">
                <a:solidFill>
                  <a:schemeClr val="bg1"/>
                </a:solidFill>
              </a:defRPr>
            </a:lvl1pPr>
            <a:lvl2pPr marL="534548" indent="0">
              <a:buNone/>
              <a:defRPr sz="1637"/>
            </a:lvl2pPr>
            <a:lvl3pPr marL="1069095" indent="0">
              <a:buNone/>
              <a:defRPr sz="1403"/>
            </a:lvl3pPr>
            <a:lvl4pPr marL="1603642" indent="0">
              <a:buNone/>
              <a:defRPr sz="1169"/>
            </a:lvl4pPr>
            <a:lvl5pPr marL="2138189" indent="0">
              <a:buNone/>
              <a:defRPr sz="1169"/>
            </a:lvl5pPr>
            <a:lvl6pPr marL="2672738" indent="0">
              <a:buNone/>
              <a:defRPr sz="1169"/>
            </a:lvl6pPr>
            <a:lvl7pPr marL="3207285" indent="0">
              <a:buNone/>
              <a:defRPr sz="1169"/>
            </a:lvl7pPr>
            <a:lvl8pPr marL="3741833" indent="0">
              <a:buNone/>
              <a:defRPr sz="1169"/>
            </a:lvl8pPr>
            <a:lvl9pPr marL="4276380" indent="0">
              <a:buNone/>
              <a:defRPr sz="1169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7739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980734" y="157493"/>
            <a:ext cx="4619199" cy="39268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9">
                <a:solidFill>
                  <a:schemeClr val="bg1"/>
                </a:solidFill>
                <a:latin typeface="+mn-lt"/>
              </a:defRPr>
            </a:lvl1pPr>
            <a:lvl2pPr>
              <a:defRPr sz="4209"/>
            </a:lvl2pPr>
            <a:lvl3pPr>
              <a:defRPr sz="4209"/>
            </a:lvl3pPr>
            <a:lvl4pPr>
              <a:defRPr sz="4209"/>
            </a:lvl4pPr>
            <a:lvl5pPr>
              <a:defRPr sz="4209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1"/>
          </p:nvPr>
        </p:nvSpPr>
        <p:spPr>
          <a:xfrm>
            <a:off x="75178" y="6814207"/>
            <a:ext cx="4619199" cy="6719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09">
                <a:solidFill>
                  <a:schemeClr val="bg1"/>
                </a:solidFill>
                <a:latin typeface="+mn-lt"/>
              </a:defRPr>
            </a:lvl1pPr>
            <a:lvl2pPr>
              <a:defRPr sz="4209"/>
            </a:lvl2pPr>
            <a:lvl3pPr>
              <a:defRPr sz="4209"/>
            </a:lvl3pPr>
            <a:lvl4pPr>
              <a:defRPr sz="4209"/>
            </a:lvl4pPr>
            <a:lvl5pPr>
              <a:defRPr sz="4209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135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67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493" y="1884670"/>
            <a:ext cx="9221689" cy="3144614"/>
          </a:xfrm>
        </p:spPr>
        <p:txBody>
          <a:bodyPr anchor="b"/>
          <a:lstStyle>
            <a:lvl1pPr>
              <a:defRPr sz="5262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9493" y="5059034"/>
            <a:ext cx="9221689" cy="1653678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</a:defRPr>
            </a:lvl1pPr>
            <a:lvl2pPr marL="400964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19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2893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3858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4822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5786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67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7715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13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378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402483"/>
            <a:ext cx="9221689" cy="1461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6455" y="1853171"/>
            <a:ext cx="4523138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36455" y="2761381"/>
            <a:ext cx="4523138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12730" y="1853171"/>
            <a:ext cx="4545413" cy="908210"/>
          </a:xfrm>
        </p:spPr>
        <p:txBody>
          <a:bodyPr anchor="b"/>
          <a:lstStyle>
            <a:lvl1pPr marL="0" indent="0">
              <a:buNone/>
              <a:defRPr sz="2105" b="1"/>
            </a:lvl1pPr>
            <a:lvl2pPr marL="400964" indent="0">
              <a:buNone/>
              <a:defRPr sz="1754" b="1"/>
            </a:lvl2pPr>
            <a:lvl3pPr marL="801929" indent="0">
              <a:buNone/>
              <a:defRPr sz="1579" b="1"/>
            </a:lvl3pPr>
            <a:lvl4pPr marL="1202893" indent="0">
              <a:buNone/>
              <a:defRPr sz="1403" b="1"/>
            </a:lvl4pPr>
            <a:lvl5pPr marL="1603858" indent="0">
              <a:buNone/>
              <a:defRPr sz="1403" b="1"/>
            </a:lvl5pPr>
            <a:lvl6pPr marL="2004822" indent="0">
              <a:buNone/>
              <a:defRPr sz="1403" b="1"/>
            </a:lvl6pPr>
            <a:lvl7pPr marL="2405786" indent="0">
              <a:buNone/>
              <a:defRPr sz="1403" b="1"/>
            </a:lvl7pPr>
            <a:lvl8pPr marL="2806751" indent="0">
              <a:buNone/>
              <a:defRPr sz="1403" b="1"/>
            </a:lvl8pPr>
            <a:lvl9pPr marL="3207715" indent="0">
              <a:buNone/>
              <a:defRPr sz="140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412730" y="2761381"/>
            <a:ext cx="454541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43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963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5323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>
              <a:defRPr sz="2806"/>
            </a:lvl1pPr>
            <a:lvl2pPr>
              <a:defRPr sz="2456"/>
            </a:lvl2pPr>
            <a:lvl3pPr>
              <a:defRPr sz="2105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17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2806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45413" y="1088454"/>
            <a:ext cx="5412730" cy="5372269"/>
          </a:xfrm>
        </p:spPr>
        <p:txBody>
          <a:bodyPr/>
          <a:lstStyle>
            <a:lvl1pPr marL="0" indent="0">
              <a:buNone/>
              <a:defRPr sz="2806"/>
            </a:lvl1pPr>
            <a:lvl2pPr marL="400964" indent="0">
              <a:buNone/>
              <a:defRPr sz="2456"/>
            </a:lvl2pPr>
            <a:lvl3pPr marL="801929" indent="0">
              <a:buNone/>
              <a:defRPr sz="2105"/>
            </a:lvl3pPr>
            <a:lvl4pPr marL="1202893" indent="0">
              <a:buNone/>
              <a:defRPr sz="1754"/>
            </a:lvl4pPr>
            <a:lvl5pPr marL="1603858" indent="0">
              <a:buNone/>
              <a:defRPr sz="1754"/>
            </a:lvl5pPr>
            <a:lvl6pPr marL="2004822" indent="0">
              <a:buNone/>
              <a:defRPr sz="1754"/>
            </a:lvl6pPr>
            <a:lvl7pPr marL="2405786" indent="0">
              <a:buNone/>
              <a:defRPr sz="1754"/>
            </a:lvl7pPr>
            <a:lvl8pPr marL="2806751" indent="0">
              <a:buNone/>
              <a:defRPr sz="1754"/>
            </a:lvl8pPr>
            <a:lvl9pPr marL="3207715" indent="0">
              <a:buNone/>
              <a:defRPr sz="1754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403"/>
            </a:lvl1pPr>
            <a:lvl2pPr marL="400964" indent="0">
              <a:buNone/>
              <a:defRPr sz="1228"/>
            </a:lvl2pPr>
            <a:lvl3pPr marL="801929" indent="0">
              <a:buNone/>
              <a:defRPr sz="1052"/>
            </a:lvl3pPr>
            <a:lvl4pPr marL="1202893" indent="0">
              <a:buNone/>
              <a:defRPr sz="877"/>
            </a:lvl4pPr>
            <a:lvl5pPr marL="1603858" indent="0">
              <a:buNone/>
              <a:defRPr sz="877"/>
            </a:lvl5pPr>
            <a:lvl6pPr marL="2004822" indent="0">
              <a:buNone/>
              <a:defRPr sz="877"/>
            </a:lvl6pPr>
            <a:lvl7pPr marL="2405786" indent="0">
              <a:buNone/>
              <a:defRPr sz="877"/>
            </a:lvl7pPr>
            <a:lvl8pPr marL="2806751" indent="0">
              <a:buNone/>
              <a:defRPr sz="877"/>
            </a:lvl8pPr>
            <a:lvl9pPr marL="3207715" indent="0">
              <a:buNone/>
              <a:defRPr sz="87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062" y="402483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062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21E89-3662-4E4E-9473-CA81ADD74060}" type="datetimeFigureOut">
              <a:rPr lang="ru-RU" smtClean="0"/>
              <a:t>06.06.2017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41663" y="7006699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51093" y="7006699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B99F22-F831-4B3D-93BE-2F9F50CA7D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932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56" r:id="rId12"/>
    <p:sldLayoutId id="2147483655" r:id="rId13"/>
  </p:sldLayoutIdLst>
  <p:txStyles>
    <p:titleStyle>
      <a:lvl1pPr algn="l" defTabSz="801929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482" indent="-200482" algn="l" defTabSz="801929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44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411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375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340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304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269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233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197" indent="-200482" algn="l" defTabSz="801929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0964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1929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2893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3858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4822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5786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6751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7715" algn="l" defTabSz="801929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diagramData" Target="../diagrams/data1.xml"/><Relationship Id="rId18" Type="http://schemas.openxmlformats.org/officeDocument/2006/relationships/image" Target="../media/image14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microsoft.com/office/2007/relationships/diagramDrawing" Target="../diagrams/drawing1.xml"/><Relationship Id="rId2" Type="http://schemas.openxmlformats.org/officeDocument/2006/relationships/image" Target="../media/image3.png"/><Relationship Id="rId16" Type="http://schemas.openxmlformats.org/officeDocument/2006/relationships/diagramColors" Target="../diagrams/colors1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5" Type="http://schemas.openxmlformats.org/officeDocument/2006/relationships/diagramQuickStyle" Target="../diagrams/quickStyle1.xml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em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image" Target="../media/image6.emf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emf"/><Relationship Id="rId4" Type="http://schemas.openxmlformats.org/officeDocument/2006/relationships/image" Target="../media/image1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10" y="4040765"/>
            <a:ext cx="6345936" cy="35189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73" y="5170741"/>
            <a:ext cx="2875657" cy="13197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18873" y="2596798"/>
            <a:ext cx="10330965" cy="14157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spAutoFit/>
          </a:bodyPr>
          <a:lstStyle/>
          <a:p>
            <a:pPr algn="ctr"/>
            <a:r>
              <a:rPr lang="ru-RU" sz="28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ПИЛОТНАЯ АПРОБАЦИЯ ПРОВЕДЕНИЯ ДЕМОНСТРАЦИОННОГО ЭКЗАМЕНА </a:t>
            </a:r>
            <a:endParaRPr lang="ru-RU" sz="2800" b="1" dirty="0" smtClean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  <a:p>
            <a:pPr algn="ctr"/>
            <a:r>
              <a:rPr lang="ru-RU" sz="28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ПО </a:t>
            </a:r>
            <a:r>
              <a:rPr lang="ru-RU" sz="28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СТАНДАРТАМ </a:t>
            </a:r>
            <a:r>
              <a:rPr lang="ru-RU" sz="28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ВОРЛДСКИЛЛС РОССИЯ</a:t>
            </a:r>
            <a:endParaRPr lang="ru-RU" sz="2800" b="1" dirty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13262" r="7958" b="9462"/>
          <a:stretch/>
        </p:blipFill>
        <p:spPr>
          <a:xfrm>
            <a:off x="5910223" y="850528"/>
            <a:ext cx="3278333" cy="199507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-37025"/>
            <a:ext cx="8826195" cy="7134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496" tIns="48496" rIns="48496" bIns="48496" numCol="1" spcCol="1270" anchor="ctr" anchorCtr="0">
            <a:spAutoFit/>
          </a:bodyPr>
          <a:lstStyle/>
          <a:p>
            <a:r>
              <a:rPr lang="ru-RU" sz="20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ДЕМОНСТРАЦИОННЫЙ ЭКЗАМЕН ПО СТАНДАРТАМ </a:t>
            </a:r>
          </a:p>
          <a:p>
            <a:r>
              <a:rPr lang="ru-RU" sz="20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ВОРЛДСКИЛЛС РОССИЯ</a:t>
            </a:r>
          </a:p>
        </p:txBody>
      </p:sp>
      <p:pic>
        <p:nvPicPr>
          <p:cNvPr id="21" name="Изображение 9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6195" y="1377"/>
            <a:ext cx="1861745" cy="183332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Изображение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3036" y="112544"/>
            <a:ext cx="682314" cy="583903"/>
          </a:xfrm>
          <a:prstGeom prst="rect">
            <a:avLst/>
          </a:prstGeom>
        </p:spPr>
      </p:pic>
      <p:pic>
        <p:nvPicPr>
          <p:cNvPr id="25" name="Изображение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452" y="807614"/>
            <a:ext cx="597024" cy="5970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40" y="866702"/>
            <a:ext cx="2788652" cy="1761869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70140" y="3190560"/>
            <a:ext cx="540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Многоуровневая система оценки компетенций </a:t>
            </a:r>
          </a:p>
          <a:p>
            <a:pPr algn="ctr"/>
            <a:r>
              <a:rPr lang="ru-RU" sz="1600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стандартам </a:t>
            </a:r>
            <a:r>
              <a:rPr lang="en-US" sz="1600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WorldSkills</a:t>
            </a:r>
            <a:endParaRPr lang="ru-RU" sz="1600" dirty="0">
              <a:solidFill>
                <a:srgbClr val="153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2" t="15796" r="7244" b="17062"/>
          <a:stretch/>
        </p:blipFill>
        <p:spPr>
          <a:xfrm>
            <a:off x="2858793" y="866702"/>
            <a:ext cx="3172876" cy="1930387"/>
          </a:xfrm>
          <a:prstGeom prst="rect">
            <a:avLst/>
          </a:prstGeom>
        </p:spPr>
      </p:pic>
      <p:sp>
        <p:nvSpPr>
          <p:cNvPr id="32" name="Пятиугольник 31"/>
          <p:cNvSpPr/>
          <p:nvPr/>
        </p:nvSpPr>
        <p:spPr>
          <a:xfrm>
            <a:off x="5714788" y="4141631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Задания</a:t>
            </a:r>
          </a:p>
        </p:txBody>
      </p:sp>
      <p:sp>
        <p:nvSpPr>
          <p:cNvPr id="33" name="Пятиугольник 32"/>
          <p:cNvSpPr/>
          <p:nvPr/>
        </p:nvSpPr>
        <p:spPr>
          <a:xfrm>
            <a:off x="5714788" y="4789499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экспертами Ворлдскиллс Россия</a:t>
            </a:r>
          </a:p>
        </p:txBody>
      </p:sp>
      <p:sp>
        <p:nvSpPr>
          <p:cNvPr id="34" name="Пятиугольник 33"/>
          <p:cNvSpPr/>
          <p:nvPr/>
        </p:nvSpPr>
        <p:spPr>
          <a:xfrm>
            <a:off x="5714788" y="5385821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Инфраструктура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5662074" y="6067799"/>
            <a:ext cx="1952920" cy="424160"/>
          </a:xfrm>
          <a:prstGeom prst="homePlat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Единая информационная база (</a:t>
            </a:r>
            <a:r>
              <a:rPr lang="en-US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CIS/</a:t>
            </a:r>
            <a:r>
              <a:rPr lang="en-US" sz="1432" dirty="0" err="1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eSim</a:t>
            </a:r>
            <a:r>
              <a:rPr lang="en-US" sz="1432" dirty="0">
                <a:solidFill>
                  <a:srgbClr val="1539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32" dirty="0">
              <a:solidFill>
                <a:srgbClr val="1539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Левая фигурная скобка 37"/>
          <p:cNvSpPr/>
          <p:nvPr/>
        </p:nvSpPr>
        <p:spPr>
          <a:xfrm>
            <a:off x="5599903" y="4007677"/>
            <a:ext cx="282855" cy="286541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pic>
        <p:nvPicPr>
          <p:cNvPr id="1036" name="Picture 12" descr="exam, school, survey, test icon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496" y="4756580"/>
            <a:ext cx="467627" cy="46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eck, checklist, list, mark, ok icon"/>
          <p:cNvPicPr>
            <a:picLocks noChangeAspect="1" noChangeArrowheads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92" y="4133773"/>
            <a:ext cx="445665" cy="44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nfrastructure, settings icon"/>
          <p:cNvPicPr>
            <a:picLocks noChangeAspect="1" noChangeArrowheads="1"/>
          </p:cNvPicPr>
          <p:nvPr/>
        </p:nvPicPr>
        <p:blipFill>
          <a:blip r:embed="rId10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657" y="5339837"/>
            <a:ext cx="380068" cy="3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loud, data, iaas, infrastructure, server, service, storage icon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419" y="5887312"/>
            <a:ext cx="457978" cy="45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9229906" y="3632002"/>
            <a:ext cx="643125" cy="3127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СПО: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166252" y="4708299"/>
            <a:ext cx="2517292" cy="2111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314" indent="-227314" algn="ctr">
              <a:buFont typeface="Wingdings" panose="05000000000000000000" pitchFamily="2" charset="2"/>
              <a:buChar char="ü"/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 </a:t>
            </a:r>
          </a:p>
          <a:p>
            <a:pPr algn="ctr"/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образовательных </a:t>
            </a:r>
          </a:p>
          <a:p>
            <a:pPr algn="ctr">
              <a:spcAft>
                <a:spcPts val="955"/>
              </a:spcAft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</a:t>
            </a:r>
          </a:p>
          <a:p>
            <a:pPr marL="227314" indent="-227314" algn="ctr">
              <a:buFont typeface="Wingdings" panose="05000000000000000000" pitchFamily="2" charset="2"/>
              <a:buChar char="ü"/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Квалификация </a:t>
            </a:r>
          </a:p>
          <a:p>
            <a:pPr algn="ctr">
              <a:spcAft>
                <a:spcPts val="955"/>
              </a:spcAft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преподавателей</a:t>
            </a:r>
          </a:p>
          <a:p>
            <a:pPr marL="227314" indent="-227314" algn="ctr">
              <a:buFont typeface="Wingdings" panose="05000000000000000000" pitchFamily="2" charset="2"/>
              <a:buChar char="ü"/>
            </a:pPr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Материально-</a:t>
            </a:r>
          </a:p>
          <a:p>
            <a:pPr algn="ctr"/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техническая </a:t>
            </a:r>
          </a:p>
          <a:p>
            <a:pPr algn="ctr"/>
            <a:r>
              <a:rPr lang="ru-RU" sz="1432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</a:t>
            </a:r>
          </a:p>
        </p:txBody>
      </p:sp>
      <p:pic>
        <p:nvPicPr>
          <p:cNvPr id="1044" name="Picture 20" descr="business graph, business growth, graph, growth chart, growth graph icon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2315" y="3997704"/>
            <a:ext cx="566825" cy="5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2" name="Схема 61"/>
          <p:cNvGraphicFramePr/>
          <p:nvPr>
            <p:extLst>
              <p:ext uri="{D42A27DB-BD31-4B8C-83A1-F6EECF244321}">
                <p14:modId xmlns:p14="http://schemas.microsoft.com/office/powerpoint/2010/main" val="2628513702"/>
              </p:ext>
            </p:extLst>
          </p:nvPr>
        </p:nvGraphicFramePr>
        <p:xfrm>
          <a:off x="2871200" y="4007677"/>
          <a:ext cx="2588164" cy="28654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8188337" y="5003452"/>
            <a:ext cx="356141" cy="472792"/>
          </a:xfrm>
          <a:prstGeom prst="rightArrow">
            <a:avLst/>
          </a:prstGeom>
          <a:noFill/>
          <a:ln>
            <a:solidFill>
              <a:srgbClr val="1539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32"/>
          </a:p>
        </p:txBody>
      </p:sp>
      <p:sp>
        <p:nvSpPr>
          <p:cNvPr id="24" name="Выноска 1 23"/>
          <p:cNvSpPr/>
          <p:nvPr/>
        </p:nvSpPr>
        <p:spPr>
          <a:xfrm>
            <a:off x="1355077" y="4031614"/>
            <a:ext cx="1392969" cy="838068"/>
          </a:xfrm>
          <a:prstGeom prst="borderCallout1">
            <a:avLst>
              <a:gd name="adj1" fmla="val 41893"/>
              <a:gd name="adj2" fmla="val 100758"/>
              <a:gd name="adj3" fmla="val 154399"/>
              <a:gd name="adj4" fmla="val 118972"/>
            </a:avLst>
          </a:prstGeom>
          <a:noFill/>
          <a:ln>
            <a:noFill/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3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персонала предприятий</a:t>
            </a:r>
          </a:p>
        </p:txBody>
      </p:sp>
      <p:sp>
        <p:nvSpPr>
          <p:cNvPr id="30" name="Выноска 1 29"/>
          <p:cNvSpPr/>
          <p:nvPr/>
        </p:nvSpPr>
        <p:spPr>
          <a:xfrm>
            <a:off x="1360688" y="5008827"/>
            <a:ext cx="1397190" cy="838068"/>
          </a:xfrm>
          <a:prstGeom prst="borderCallout1">
            <a:avLst>
              <a:gd name="adj1" fmla="val 100432"/>
              <a:gd name="adj2" fmla="val 51889"/>
              <a:gd name="adj3" fmla="val 160454"/>
              <a:gd name="adj4" fmla="val 4354"/>
            </a:avLst>
          </a:prstGeom>
          <a:noFill/>
          <a:ln>
            <a:noFill/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3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чемпионов</a:t>
            </a:r>
          </a:p>
        </p:txBody>
      </p:sp>
      <p:sp>
        <p:nvSpPr>
          <p:cNvPr id="36" name="Выноска 1 35"/>
          <p:cNvSpPr/>
          <p:nvPr/>
        </p:nvSpPr>
        <p:spPr>
          <a:xfrm>
            <a:off x="1118141" y="5949514"/>
            <a:ext cx="1851367" cy="838068"/>
          </a:xfrm>
          <a:prstGeom prst="borderCallout1">
            <a:avLst>
              <a:gd name="adj1" fmla="val 56024"/>
              <a:gd name="adj2" fmla="val 99178"/>
              <a:gd name="adj3" fmla="val 32274"/>
              <a:gd name="adj4" fmla="val 183047"/>
            </a:avLst>
          </a:prstGeom>
          <a:noFill/>
          <a:ln>
            <a:noFill/>
            <a:prstDash val="dash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3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итоговая аттестация</a:t>
            </a:r>
          </a:p>
        </p:txBody>
      </p:sp>
      <p:pic>
        <p:nvPicPr>
          <p:cNvPr id="37" name="Picture 8" descr="connection, network, people, people network, social network icon"/>
          <p:cNvPicPr>
            <a:picLocks noChangeAspect="1" noChangeArrowheads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55" y="4083274"/>
            <a:ext cx="809896" cy="80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uman, people, person icon"/>
          <p:cNvPicPr>
            <a:picLocks noChangeAspect="1" noChangeArrowheads="1"/>
          </p:cNvPicPr>
          <p:nvPr/>
        </p:nvPicPr>
        <p:blipFill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56" y="5017741"/>
            <a:ext cx="806295" cy="80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0">
            <a:clrChange>
              <a:clrFrom>
                <a:srgbClr val="040404">
                  <a:alpha val="5098"/>
                </a:srgbClr>
              </a:clrFrom>
              <a:clrTo>
                <a:srgbClr val="040404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48" y="6075013"/>
            <a:ext cx="628510" cy="62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46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6821" y="134438"/>
            <a:ext cx="857679" cy="7339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3225" y="1008151"/>
            <a:ext cx="750469" cy="75046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-2990" y="8165"/>
            <a:ext cx="10694803" cy="73866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spAutoFit/>
          </a:bodyPr>
          <a:lstStyle/>
          <a:p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ПЛАН ПИЛОТНОЙ АПРОБАЦИИ ПРОВЕДЕНИЯ ДЕМОНСТРАЦИОННОГО ЭКЗАМЕНА ПО СТАНДАРТАМ ВОРЛДСКИЛЛС РОССИЯ В 2017 ГОДУ </a:t>
            </a:r>
          </a:p>
        </p:txBody>
      </p:sp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2115481138"/>
              </p:ext>
            </p:extLst>
          </p:nvPr>
        </p:nvGraphicFramePr>
        <p:xfrm>
          <a:off x="220717" y="746829"/>
          <a:ext cx="10107257" cy="6812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0" name="Изображение 33"/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48140" y="5691306"/>
            <a:ext cx="1840416" cy="186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Изображение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77" y="6039304"/>
            <a:ext cx="682314" cy="583903"/>
          </a:xfrm>
          <a:prstGeom prst="rect">
            <a:avLst/>
          </a:prstGeom>
        </p:spPr>
      </p:pic>
      <p:pic>
        <p:nvPicPr>
          <p:cNvPr id="42" name="Изображение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490" y="6790131"/>
            <a:ext cx="597024" cy="59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98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194"/>
            <a:ext cx="8218645" cy="4057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496" tIns="48496" rIns="48496" bIns="48496" numCol="1" spcCol="1270" anchor="ctr" anchorCtr="0">
            <a:spAutoFit/>
          </a:bodyPr>
          <a:lstStyle/>
          <a:p>
            <a:r>
              <a:rPr lang="ru-RU" sz="20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ПАСПОРТ КОМПЕТЕНЦИЙ (</a:t>
            </a:r>
            <a:r>
              <a:rPr lang="en-US" sz="2000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SKILLS PASSPORT)</a:t>
            </a:r>
            <a:endParaRPr lang="ru-RU" sz="2000" b="1" dirty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7" name="Изображение 5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00000">
            <a:off x="8836392" y="-26344"/>
            <a:ext cx="1840416" cy="186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1287" y="91518"/>
            <a:ext cx="682314" cy="583903"/>
          </a:xfrm>
          <a:prstGeom prst="rect">
            <a:avLst/>
          </a:prstGeom>
        </p:spPr>
      </p:pic>
      <p:pic>
        <p:nvPicPr>
          <p:cNvPr id="11" name="Изображение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3703" y="786588"/>
            <a:ext cx="597024" cy="597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6" y="996806"/>
            <a:ext cx="5412808" cy="27021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12459" y="3298713"/>
            <a:ext cx="3092730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Губернаторский </a:t>
            </a:r>
          </a:p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Авиастроительный </a:t>
            </a:r>
          </a:p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Колледж</a:t>
            </a:r>
          </a:p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Комсомольска-на-Амуре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366" y="387992"/>
            <a:ext cx="5412807" cy="53309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sz="1432" b="1" dirty="0">
                <a:latin typeface="Arial" panose="020B0604020202020204" pitchFamily="34" charset="0"/>
                <a:cs typeface="Arial" panose="020B0604020202020204" pitchFamily="34" charset="0"/>
              </a:rPr>
              <a:t>Паспорт компетенций </a:t>
            </a:r>
            <a:r>
              <a:rPr lang="en-US" sz="1432" b="1" dirty="0">
                <a:latin typeface="Arial" panose="020B0604020202020204" pitchFamily="34" charset="0"/>
                <a:cs typeface="Arial" panose="020B0604020202020204" pitchFamily="34" charset="0"/>
              </a:rPr>
              <a:t>(Skills Passport)</a:t>
            </a:r>
            <a:r>
              <a:rPr lang="ru-RU" sz="1432" b="1" dirty="0">
                <a:latin typeface="Arial" panose="020B0604020202020204" pitchFamily="34" charset="0"/>
                <a:cs typeface="Arial" panose="020B0604020202020204" pitchFamily="34" charset="0"/>
              </a:rPr>
              <a:t> в личном кабинете в системе </a:t>
            </a:r>
            <a:r>
              <a:rPr lang="en-US" sz="1432" b="1" dirty="0">
                <a:latin typeface="Arial" panose="020B0604020202020204" pitchFamily="34" charset="0"/>
                <a:cs typeface="Arial" panose="020B0604020202020204" pitchFamily="34" charset="0"/>
              </a:rPr>
              <a:t>eSim</a:t>
            </a:r>
            <a:endParaRPr lang="ru-RU" sz="143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82317" y="6375744"/>
            <a:ext cx="2153015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ОГАПОУ "Ульяновский Авиационный колледж-МЦК«</a:t>
            </a:r>
          </a:p>
          <a:p>
            <a:pPr algn="ctr"/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г. Ульяновска</a:t>
            </a:r>
            <a:endParaRPr lang="ru-RU" sz="14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07556" y="2245283"/>
            <a:ext cx="4730563" cy="533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32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Компании, признавшие результаты демонстрационного экзамена</a:t>
            </a:r>
            <a:endParaRPr lang="ru-RU" sz="143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66" y="4036195"/>
            <a:ext cx="845809" cy="314942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vert="vert270" wrap="square" rtlCol="0">
            <a:spAutoFit/>
          </a:bodyPr>
          <a:lstStyle/>
          <a:p>
            <a:pPr algn="ctr"/>
            <a:r>
              <a:rPr lang="ru-RU" sz="1432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предприятий </a:t>
            </a:r>
          </a:p>
          <a:p>
            <a:pPr algn="ctr"/>
            <a:r>
              <a:rPr lang="ru-RU" sz="1432" b="1" dirty="0">
                <a:latin typeface="Arial" panose="020B0604020202020204" pitchFamily="34" charset="0"/>
                <a:cs typeface="Arial" panose="020B0604020202020204" pitchFamily="34" charset="0"/>
              </a:rPr>
              <a:t>в проведении демонстрационного экзамена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100" y="4187823"/>
            <a:ext cx="5093557" cy="2738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55"/>
              </a:spcAft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Привлечение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экспертов</a:t>
            </a:r>
          </a:p>
          <a:p>
            <a:pPr>
              <a:spcAft>
                <a:spcPts val="955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(Обучено </a:t>
            </a:r>
            <a:r>
              <a:rPr lang="ru-RU" sz="2000" b="1" dirty="0" smtClean="0">
                <a:solidFill>
                  <a:srgbClr val="3C86C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экспертов от предприятий)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955"/>
              </a:spcAft>
            </a:pPr>
            <a:endParaRPr lang="ru-RU" sz="1432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Включение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корпоративных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модулей в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задания </a:t>
            </a:r>
            <a:endParaRPr lang="ru-RU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демонстрационного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экзамена</a:t>
            </a:r>
          </a:p>
          <a:p>
            <a:pPr>
              <a:spcAft>
                <a:spcPts val="955"/>
              </a:spcAft>
            </a:pPr>
            <a:endParaRPr lang="ru-RU" sz="1432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Закупка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оборудования</a:t>
            </a:r>
          </a:p>
        </p:txBody>
      </p:sp>
      <p:pic>
        <p:nvPicPr>
          <p:cNvPr id="2050" name="Picture 2" descr="admin, expert, specialist icon"/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50" y="4157178"/>
            <a:ext cx="535958" cy="53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st icon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60" y="5361752"/>
            <a:ext cx="424338" cy="49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ar, equipment, tool, tools icon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297" y="6324455"/>
            <a:ext cx="748464" cy="74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594990" y="1212496"/>
            <a:ext cx="1960039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ПАО «Объединенная авиастроительная корпорация»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823" y="1261622"/>
            <a:ext cx="2317005" cy="6444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607556" y="385731"/>
            <a:ext cx="3326237" cy="8267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91" b="1" dirty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Производственная сборка изделий авиационной техники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972837" y="4996738"/>
            <a:ext cx="2171976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ГБПОУ города Москвы "Политехнический колледж </a:t>
            </a:r>
            <a:endParaRPr lang="ru-RU" sz="1432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Н.Н</a:t>
            </a:r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. Годовикова</a:t>
            </a:r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ru-RU" sz="14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knaapo.ru/local/templates/knazz/images/logo_foote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30" y="2836957"/>
            <a:ext cx="892304" cy="80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743305" y="3683633"/>
            <a:ext cx="1960039" cy="9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Филиал ПАО «АХК "Сухой" «КНААЗ имени </a:t>
            </a:r>
          </a:p>
          <a:p>
            <a:pPr algn="ctr"/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Ю.А</a:t>
            </a:r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Гагарина"</a:t>
            </a:r>
            <a:endParaRPr lang="ru-RU" sz="14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1361" y="4841561"/>
            <a:ext cx="923925" cy="8858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4185" y="6417699"/>
            <a:ext cx="1438275" cy="56197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753200" y="5747038"/>
            <a:ext cx="1960039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АО «РСК „МиГ</a:t>
            </a:r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“»</a:t>
            </a:r>
            <a:endParaRPr lang="ru-RU" sz="14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53200" y="7036886"/>
            <a:ext cx="1960039" cy="31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32" dirty="0">
                <a:latin typeface="Arial" panose="020B0604020202020204" pitchFamily="34" charset="0"/>
                <a:cs typeface="Arial" panose="020B0604020202020204" pitchFamily="34" charset="0"/>
              </a:rPr>
              <a:t>АО «Авиастар-СП</a:t>
            </a:r>
            <a:r>
              <a:rPr lang="ru-RU" sz="1432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6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Изображение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77" y="6039304"/>
            <a:ext cx="682314" cy="583903"/>
          </a:xfrm>
          <a:prstGeom prst="rect">
            <a:avLst/>
          </a:prstGeom>
        </p:spPr>
      </p:pic>
      <p:pic>
        <p:nvPicPr>
          <p:cNvPr id="36" name="Изображение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2490" y="6790131"/>
            <a:ext cx="597024" cy="59702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18508"/>
            <a:ext cx="8923283" cy="71349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8496" tIns="48496" rIns="48496" bIns="48496" numCol="1" spcCol="1270" anchor="ctr" anchorCtr="0">
            <a:spAutoFit/>
          </a:bodyPr>
          <a:lstStyle/>
          <a:p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РЕЙТИНГ КОЛЛЕДЖЕЙ ГОРОДА МОСКВЫ ПО</a:t>
            </a:r>
            <a:r>
              <a:rPr lang="en-US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 </a:t>
            </a: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КОМПЕТЕНЦИИ «ПОВАРСКОЕ ДЕЛО» (ТОП-5 КОЛЛЕДЖЕЙ)</a:t>
            </a:r>
          </a:p>
        </p:txBody>
      </p:sp>
      <p:pic>
        <p:nvPicPr>
          <p:cNvPr id="12" name="Изображение 5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8836392" y="-26344"/>
            <a:ext cx="1840416" cy="18622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1287" y="91518"/>
            <a:ext cx="682314" cy="583903"/>
          </a:xfrm>
          <a:prstGeom prst="rect">
            <a:avLst/>
          </a:prstGeom>
        </p:spPr>
      </p:pic>
      <p:pic>
        <p:nvPicPr>
          <p:cNvPr id="14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3703" y="786588"/>
            <a:ext cx="597024" cy="597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034" y="786588"/>
            <a:ext cx="8499432" cy="667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9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59716" y="-5300"/>
            <a:ext cx="2340242" cy="23045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821" y="134438"/>
            <a:ext cx="857679" cy="733975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3225" y="1008151"/>
            <a:ext cx="750469" cy="750469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0" y="-48106"/>
            <a:ext cx="10330965" cy="13542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spAutoFit/>
          </a:bodyPr>
          <a:lstStyle/>
          <a:p>
            <a:pPr>
              <a:defRPr sz="1400" b="1" i="0" u="none" strike="noStrike" kern="1200" cap="none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СРАВНЕНИЕ РЕЗУЛЬТАТОВ ПОБЕДИТЕЛЕЙ ФИНАЛА НАЦИОНАЛЬНОГО ЧЕМПИОНАТА 2016 </a:t>
            </a:r>
          </a:p>
          <a:p>
            <a:pPr>
              <a:defRPr sz="1400" b="1" i="0" u="none" strike="noStrike" kern="1200" cap="none" spc="50" baseline="0">
                <a:solidFill>
                  <a:prstClr val="black">
                    <a:lumMod val="65000"/>
                    <a:lumOff val="35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sz="20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С РЕЗУЛЬТАТАМИ УЧАСТНИКОВ ДЕМОНСТРАЦИОННОГО ЭКЗАМЕНА ИЗ ГОРОДА МОСКВЫ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5269662"/>
              </p:ext>
            </p:extLst>
          </p:nvPr>
        </p:nvGraphicFramePr>
        <p:xfrm>
          <a:off x="0" y="2144110"/>
          <a:ext cx="10691813" cy="5415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7711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356387" y="-3731"/>
            <a:ext cx="6345936" cy="352044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409825" y="3468218"/>
            <a:ext cx="635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15397F"/>
                </a:solidFill>
                <a:latin typeface="Arial Black" charset="0"/>
                <a:ea typeface="Arial Black" charset="0"/>
                <a:cs typeface="Arial Black" charset="0"/>
              </a:rPr>
              <a:t>БЛАГОДАРИМ ЗА ВНИМАНИЕ!</a:t>
            </a:r>
            <a:endParaRPr lang="ru-RU" sz="2800" b="1" dirty="0">
              <a:solidFill>
                <a:srgbClr val="15397F"/>
              </a:solidFill>
              <a:latin typeface="Arial Black" charset="0"/>
              <a:ea typeface="Arial Black" charset="0"/>
              <a:cs typeface="Arial Black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325" y="1072370"/>
            <a:ext cx="2875657" cy="131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9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35538</TotalTime>
  <Words>218</Words>
  <Application>Microsoft Office PowerPoint</Application>
  <PresentationFormat>Произвольный</PresentationFormat>
  <Paragraphs>61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Arial Black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Evgeny Popov</dc:creator>
  <cp:lastModifiedBy>Windows User</cp:lastModifiedBy>
  <cp:revision>543</cp:revision>
  <cp:lastPrinted>2017-03-20T12:01:45Z</cp:lastPrinted>
  <dcterms:created xsi:type="dcterms:W3CDTF">2016-04-11T11:33:04Z</dcterms:created>
  <dcterms:modified xsi:type="dcterms:W3CDTF">2017-06-06T08:37:48Z</dcterms:modified>
</cp:coreProperties>
</file>