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8" r:id="rId4"/>
    <p:sldId id="258" r:id="rId5"/>
    <p:sldId id="267" r:id="rId6"/>
    <p:sldId id="262" r:id="rId7"/>
    <p:sldId id="263" r:id="rId8"/>
    <p:sldId id="265" r:id="rId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DA22"/>
    <a:srgbClr val="F9DA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0;&#1086;&#1089;&#1094;&#1086;&#1074;&#1053;&#1057;\Documents\&#1057;&#1054;&#1063;&#1048;%202017\&#1057;&#1090;&#1072;&#1090;&#1080;&#1089;&#1090;&#1080;&#1082;&#1072;%20&#1044;&#1058;&#1055;\&#1044;&#1080;&#1072;&#1075;&#1088;&#1072;&#1084;&#1084;&#1099;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0;&#1086;&#1089;&#1094;&#1086;&#1074;&#1053;&#1057;\Documents\&#1057;&#1054;&#1063;&#1048;%202017\&#1057;&#1090;&#1072;&#1090;&#1080;&#1089;&#1090;&#1080;&#1082;&#1072;%20&#1044;&#1058;&#1055;\&#1044;&#1080;&#1072;&#1075;&#1088;&#1072;&#1084;&#1084;&#1099;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0;&#1086;&#1089;&#1094;&#1086;&#1074;&#1053;&#1057;\Documents\&#1057;&#1054;&#1063;&#1048;%202017\&#1057;&#1090;&#1072;&#1090;&#1080;&#1089;&#1090;&#1080;&#1082;&#1072;%20&#1044;&#1058;&#1055;\&#1044;&#1080;&#1072;&#1075;&#1088;&#1072;&#1084;&#1084;&#1099;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0;&#1086;&#1089;&#1094;&#1086;&#1074;&#1053;&#1057;\Documents\&#1057;&#1054;&#1063;&#1048;%202017\&#1057;&#1090;&#1072;&#1090;&#1080;&#1089;&#1090;&#1080;&#1082;&#1072;%20&#1044;&#1058;&#1055;\&#1044;&#1080;&#1072;&#1075;&#1088;&#1072;&#1084;&#1084;&#1099;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tint val="77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A98-41A3-BCEB-0166E70EE258}"/>
              </c:ext>
            </c:extLst>
          </c:dPt>
          <c:dPt>
            <c:idx val="1"/>
            <c:bubble3D val="0"/>
            <c:explosion val="9"/>
            <c:spPr>
              <a:solidFill>
                <a:schemeClr val="accent6">
                  <a:shade val="7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A98-41A3-BCEB-0166E70EE258}"/>
              </c:ext>
            </c:extLst>
          </c:dPt>
          <c:dLbls>
            <c:dLbl>
              <c:idx val="0"/>
              <c:layout>
                <c:manualLayout>
                  <c:x val="-0.25236566589353104"/>
                  <c:y val="-0.1956873094193000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966E9FC-5E49-40E3-9E74-001E79820CA9}" type="PERCENTAGE">
                      <a:rPr lang="ru-RU" sz="1200" baseline="0">
                        <a:solidFill>
                          <a:schemeClr val="bg1"/>
                        </a:solidFill>
                      </a:rPr>
                      <a:pPr>
                        <a:defRPr sz="1200">
                          <a:solidFill>
                            <a:schemeClr val="bg1"/>
                          </a:solidFill>
                        </a:defRPr>
                      </a:pPr>
                      <a:t>[ПРОЦЕНТ]</a:t>
                    </a:fld>
                    <a:endParaRPr lang="ru-RU" sz="1200" baseline="0">
                      <a:solidFill>
                        <a:schemeClr val="bg1"/>
                      </a:solidFill>
                    </a:endParaRPr>
                  </a:p>
                  <a:p>
                    <a:pPr>
                      <a:defRPr sz="1200">
                        <a:solidFill>
                          <a:schemeClr val="bg1"/>
                        </a:solidFill>
                      </a:defRPr>
                    </a:pPr>
                    <a:r>
                      <a:rPr lang="ru-RU" sz="1200" baseline="0">
                        <a:solidFill>
                          <a:schemeClr val="bg1"/>
                        </a:solidFill>
                      </a:rPr>
                      <a:t>19 173 чел.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533632286995512"/>
                      <c:h val="0.1870833333333333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A98-41A3-BCEB-0166E70EE258}"/>
                </c:ext>
              </c:extLst>
            </c:dLbl>
            <c:dLbl>
              <c:idx val="1"/>
              <c:layout>
                <c:manualLayout>
                  <c:x val="0.23047961661653477"/>
                  <c:y val="0.2043147674762247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FC0E141-930F-441B-AA43-B83851281969}" type="PERCENTAGE">
                      <a:rPr lang="ru-RU" sz="1200" baseline="0">
                        <a:solidFill>
                          <a:schemeClr val="bg1"/>
                        </a:solidFill>
                      </a:rPr>
                      <a:pPr>
                        <a:defRPr sz="1200">
                          <a:solidFill>
                            <a:schemeClr val="bg1"/>
                          </a:solidFill>
                        </a:defRPr>
                      </a:pPr>
                      <a:t>[ПРОЦЕНТ]</a:t>
                    </a:fld>
                    <a:endParaRPr lang="ru-RU" sz="1200" baseline="0">
                      <a:solidFill>
                        <a:schemeClr val="bg1"/>
                      </a:solidFill>
                    </a:endParaRPr>
                  </a:p>
                  <a:p>
                    <a:pPr>
                      <a:defRPr sz="1200">
                        <a:solidFill>
                          <a:schemeClr val="bg1"/>
                        </a:solidFill>
                      </a:defRPr>
                    </a:pPr>
                    <a:r>
                      <a:rPr lang="ru-RU" sz="1200" baseline="0">
                        <a:solidFill>
                          <a:schemeClr val="bg1"/>
                        </a:solidFill>
                      </a:rPr>
                      <a:t>7 852 чел.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080732095988002"/>
                      <c:h val="0.2512499999999999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A98-41A3-BCEB-0166E70EE2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Лист1!$B$3:$B$4</c:f>
              <c:numCache>
                <c:formatCode>#,##0</c:formatCode>
                <c:ptCount val="2"/>
                <c:pt idx="0">
                  <c:v>19173</c:v>
                </c:pt>
                <c:pt idx="1">
                  <c:v>7852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A98-41A3-BCEB-0166E70EE258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tint val="77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D9E-4111-80CC-678DBF1CD57F}"/>
              </c:ext>
            </c:extLst>
          </c:dPt>
          <c:dPt>
            <c:idx val="1"/>
            <c:bubble3D val="0"/>
            <c:explosion val="8"/>
            <c:spPr>
              <a:solidFill>
                <a:schemeClr val="accent5">
                  <a:shade val="7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D9E-4111-80CC-678DBF1CD57F}"/>
              </c:ext>
            </c:extLst>
          </c:dPt>
          <c:dLbls>
            <c:dLbl>
              <c:idx val="0"/>
              <c:layout>
                <c:manualLayout>
                  <c:x val="-0.2454703097472398"/>
                  <c:y val="-0.2034094453122765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F628BF8-62E8-460D-8E1F-CDE414BC8C1E}" type="PERCENTAGE">
                      <a:rPr lang="ru-RU" sz="1200">
                        <a:solidFill>
                          <a:schemeClr val="bg1"/>
                        </a:solidFill>
                      </a:rPr>
                      <a:pPr>
                        <a:defRPr sz="1200">
                          <a:solidFill>
                            <a:schemeClr val="bg1"/>
                          </a:solidFill>
                        </a:defRPr>
                      </a:pPr>
                      <a:t>[ПРОЦЕНТ]</a:t>
                    </a:fld>
                    <a:endParaRPr lang="ru-RU" sz="1200">
                      <a:solidFill>
                        <a:schemeClr val="bg1"/>
                      </a:solidFill>
                    </a:endParaRPr>
                  </a:p>
                  <a:p>
                    <a:pPr>
                      <a:defRPr sz="1200">
                        <a:solidFill>
                          <a:schemeClr val="bg1"/>
                        </a:solidFill>
                      </a:defRPr>
                    </a:pPr>
                    <a:r>
                      <a:rPr lang="ru-RU" sz="1200">
                        <a:solidFill>
                          <a:schemeClr val="bg1"/>
                        </a:solidFill>
                      </a:rPr>
                      <a:t>19 520 чел.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31856955380578"/>
                      <c:h val="0.1554570637119113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D9E-4111-80CC-678DBF1CD57F}"/>
                </c:ext>
              </c:extLst>
            </c:dLbl>
            <c:dLbl>
              <c:idx val="1"/>
              <c:layout>
                <c:manualLayout>
                  <c:x val="0.24742160975326902"/>
                  <c:y val="0.2086869730303199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674FE5A-B0D7-497A-B664-6DDF7C615E42}" type="PERCENTAGE">
                      <a:rPr lang="ru-RU" sz="1200">
                        <a:solidFill>
                          <a:schemeClr val="bg1"/>
                        </a:solidFill>
                      </a:rPr>
                      <a:pPr>
                        <a:defRPr sz="1200">
                          <a:solidFill>
                            <a:schemeClr val="bg1"/>
                          </a:solidFill>
                        </a:defRPr>
                      </a:pPr>
                      <a:t>[ПРОЦЕНТ]</a:t>
                    </a:fld>
                    <a:endParaRPr lang="ru-RU" sz="1200">
                      <a:solidFill>
                        <a:schemeClr val="bg1"/>
                      </a:solidFill>
                    </a:endParaRPr>
                  </a:p>
                  <a:p>
                    <a:pPr>
                      <a:defRPr sz="1200">
                        <a:solidFill>
                          <a:schemeClr val="bg1"/>
                        </a:solidFill>
                      </a:defRPr>
                    </a:pPr>
                    <a:r>
                      <a:rPr lang="ru-RU" sz="1200">
                        <a:solidFill>
                          <a:schemeClr val="bg1"/>
                        </a:solidFill>
                      </a:rPr>
                      <a:t>7 443 чел.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460718836535929"/>
                      <c:h val="0.2030131327892093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D9E-4111-80CC-678DBF1CD5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Лист1!$C$3:$C$4</c:f>
              <c:numCache>
                <c:formatCode>#,##0</c:formatCode>
                <c:ptCount val="2"/>
                <c:pt idx="0">
                  <c:v>19520</c:v>
                </c:pt>
                <c:pt idx="1">
                  <c:v>7443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D9E-4111-80CC-678DBF1CD57F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4">
                  <a:tint val="77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05E-4552-9C4E-CCDC50395A11}"/>
              </c:ext>
            </c:extLst>
          </c:dPt>
          <c:dPt>
            <c:idx val="1"/>
            <c:bubble3D val="0"/>
            <c:explosion val="9"/>
            <c:spPr>
              <a:solidFill>
                <a:schemeClr val="accent4">
                  <a:shade val="7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05E-4552-9C4E-CCDC50395A11}"/>
              </c:ext>
            </c:extLst>
          </c:dPt>
          <c:dLbls>
            <c:dLbl>
              <c:idx val="0"/>
              <c:layout>
                <c:manualLayout>
                  <c:x val="-0.25332136386016335"/>
                  <c:y val="-0.1646734711665616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C24DEC0-38CC-44D4-9A92-8537801AB91A}" type="PERCENTAGE">
                      <a:rPr lang="ru-RU" sz="1200">
                        <a:solidFill>
                          <a:schemeClr val="bg1"/>
                        </a:solidFill>
                      </a:rPr>
                      <a:pPr>
                        <a:defRPr sz="1200">
                          <a:solidFill>
                            <a:schemeClr val="bg1"/>
                          </a:solidFill>
                        </a:defRPr>
                      </a:pPr>
                      <a:t>[ПРОЦЕНТ]</a:t>
                    </a:fld>
                    <a:endParaRPr lang="ru-RU" sz="1200">
                      <a:solidFill>
                        <a:schemeClr val="bg1"/>
                      </a:solidFill>
                    </a:endParaRPr>
                  </a:p>
                  <a:p>
                    <a:pPr>
                      <a:defRPr sz="1200">
                        <a:solidFill>
                          <a:schemeClr val="bg1"/>
                        </a:solidFill>
                      </a:defRPr>
                    </a:pPr>
                    <a:r>
                      <a:rPr lang="ru-RU" sz="1200">
                        <a:solidFill>
                          <a:schemeClr val="bg1"/>
                        </a:solidFill>
                      </a:rPr>
                      <a:t>15 976 чел.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061023622047243"/>
                      <c:h val="0.1406832871652816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05E-4552-9C4E-CCDC50395A11}"/>
                </c:ext>
              </c:extLst>
            </c:dLbl>
            <c:dLbl>
              <c:idx val="1"/>
              <c:layout>
                <c:manualLayout>
                  <c:x val="0.23478751161140612"/>
                  <c:y val="0.182631127012035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40A7B3C-4CA6-43B6-8400-D8769D2F0ABA}" type="PERCENTAGE">
                      <a:rPr lang="ru-RU" sz="1200">
                        <a:solidFill>
                          <a:schemeClr val="bg1"/>
                        </a:solidFill>
                      </a:rPr>
                      <a:pPr>
                        <a:defRPr sz="1200">
                          <a:solidFill>
                            <a:schemeClr val="bg1"/>
                          </a:solidFill>
                        </a:defRPr>
                      </a:pPr>
                      <a:t>[ПРОЦЕНТ]</a:t>
                    </a:fld>
                    <a:endParaRPr lang="ru-RU" sz="1200">
                      <a:solidFill>
                        <a:schemeClr val="bg1"/>
                      </a:solidFill>
                    </a:endParaRPr>
                  </a:p>
                  <a:p>
                    <a:pPr>
                      <a:defRPr sz="1200">
                        <a:solidFill>
                          <a:schemeClr val="bg1"/>
                        </a:solidFill>
                      </a:defRPr>
                    </a:pPr>
                    <a:r>
                      <a:rPr lang="ru-RU" sz="1200">
                        <a:solidFill>
                          <a:schemeClr val="bg1"/>
                        </a:solidFill>
                      </a:rPr>
                      <a:t>7 138 чел.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58217136799752"/>
                      <c:h val="0.2346650205850988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05E-4552-9C4E-CCDC50395A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Лист1!$D$3:$D$4</c:f>
              <c:numCache>
                <c:formatCode>#,##0</c:formatCode>
                <c:ptCount val="2"/>
                <c:pt idx="0">
                  <c:v>15976</c:v>
                </c:pt>
                <c:pt idx="1">
                  <c:v>7138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05E-4552-9C4E-CCDC50395A11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tint val="77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EDE-48A1-98F9-118D1AC5783E}"/>
              </c:ext>
            </c:extLst>
          </c:dPt>
          <c:dPt>
            <c:idx val="1"/>
            <c:bubble3D val="0"/>
            <c:explosion val="9"/>
            <c:spPr>
              <a:solidFill>
                <a:schemeClr val="accent2">
                  <a:shade val="7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EDE-48A1-98F9-118D1AC5783E}"/>
              </c:ext>
            </c:extLst>
          </c:dPt>
          <c:dLbls>
            <c:dLbl>
              <c:idx val="0"/>
              <c:layout>
                <c:manualLayout>
                  <c:x val="-0.24179497986301321"/>
                  <c:y val="-0.1890035402375320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5782D33-253B-4477-8CF0-FCD66CB86C45}" type="PERCENTAGE">
                      <a:rPr lang="ru-RU" sz="1200">
                        <a:solidFill>
                          <a:schemeClr val="bg1"/>
                        </a:solidFill>
                      </a:rPr>
                      <a:pPr>
                        <a:defRPr sz="1200">
                          <a:solidFill>
                            <a:schemeClr val="bg1"/>
                          </a:solidFill>
                        </a:defRPr>
                      </a:pPr>
                      <a:t>[ПРОЦЕНТ]</a:t>
                    </a:fld>
                    <a:endParaRPr lang="ru-RU" sz="1200">
                      <a:solidFill>
                        <a:schemeClr val="bg1"/>
                      </a:solidFill>
                    </a:endParaRPr>
                  </a:p>
                  <a:p>
                    <a:pPr>
                      <a:defRPr sz="1200">
                        <a:solidFill>
                          <a:schemeClr val="bg1"/>
                        </a:solidFill>
                      </a:defRPr>
                    </a:pPr>
                    <a:r>
                      <a:rPr lang="ru-RU" sz="1200">
                        <a:solidFill>
                          <a:schemeClr val="bg1"/>
                        </a:solidFill>
                      </a:rPr>
                      <a:t>14 377 чел.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034237907761526"/>
                      <c:h val="0.1628439519852261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EDE-48A1-98F9-118D1AC5783E}"/>
                </c:ext>
              </c:extLst>
            </c:dLbl>
            <c:dLbl>
              <c:idx val="1"/>
              <c:layout>
                <c:manualLayout>
                  <c:x val="0.22283645407509908"/>
                  <c:y val="0.1770658457026675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00AAD63-47BF-47CE-B90C-5B33E9F91E4B}" type="PERCENTAGE">
                      <a:rPr lang="ru-RU" sz="1200">
                        <a:solidFill>
                          <a:schemeClr val="bg1"/>
                        </a:solidFill>
                      </a:rPr>
                      <a:pPr>
                        <a:defRPr sz="1200">
                          <a:solidFill>
                            <a:schemeClr val="bg1"/>
                          </a:solidFill>
                        </a:defRPr>
                      </a:pPr>
                      <a:t>[ПРОЦЕНТ]</a:t>
                    </a:fld>
                    <a:endParaRPr lang="ru-RU" sz="1200">
                      <a:solidFill>
                        <a:schemeClr val="bg1"/>
                      </a:solidFill>
                    </a:endParaRPr>
                  </a:p>
                  <a:p>
                    <a:pPr>
                      <a:defRPr sz="1200">
                        <a:solidFill>
                          <a:schemeClr val="bg1"/>
                        </a:solidFill>
                      </a:defRPr>
                    </a:pPr>
                    <a:r>
                      <a:rPr lang="ru-RU" sz="1200">
                        <a:solidFill>
                          <a:schemeClr val="bg1"/>
                        </a:solidFill>
                      </a:rPr>
                      <a:t>5</a:t>
                    </a:r>
                    <a:r>
                      <a:rPr lang="ru-RU" sz="1200" baseline="0">
                        <a:solidFill>
                          <a:schemeClr val="bg1"/>
                        </a:solidFill>
                      </a:rPr>
                      <a:t> 931 чел.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EDE-48A1-98F9-118D1AC578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Лист1!$E$3:$E$4</c:f>
              <c:numCache>
                <c:formatCode>#,##0</c:formatCode>
                <c:ptCount val="2"/>
                <c:pt idx="0">
                  <c:v>14377</c:v>
                </c:pt>
                <c:pt idx="1">
                  <c:v>5931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EDE-48A1-98F9-118D1AC5783E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D0EBE-472D-404E-BE3B-5EA42601D16A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078AD-A64D-4085-9296-E943E2A8E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7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D0EBE-472D-404E-BE3B-5EA42601D16A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078AD-A64D-4085-9296-E943E2A8E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102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D0EBE-472D-404E-BE3B-5EA42601D16A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078AD-A64D-4085-9296-E943E2A8E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455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D0EBE-472D-404E-BE3B-5EA42601D16A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078AD-A64D-4085-9296-E943E2A8E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746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D0EBE-472D-404E-BE3B-5EA42601D16A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078AD-A64D-4085-9296-E943E2A8E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630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D0EBE-472D-404E-BE3B-5EA42601D16A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078AD-A64D-4085-9296-E943E2A8E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52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D0EBE-472D-404E-BE3B-5EA42601D16A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078AD-A64D-4085-9296-E943E2A8E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41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D0EBE-472D-404E-BE3B-5EA42601D16A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078AD-A64D-4085-9296-E943E2A8E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984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D0EBE-472D-404E-BE3B-5EA42601D16A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078AD-A64D-4085-9296-E943E2A8E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94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D0EBE-472D-404E-BE3B-5EA42601D16A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078AD-A64D-4085-9296-E943E2A8E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61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D0EBE-472D-404E-BE3B-5EA42601D16A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078AD-A64D-4085-9296-E943E2A8E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09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D0EBE-472D-404E-BE3B-5EA42601D16A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078AD-A64D-4085-9296-E943E2A8E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283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</p:spPr>
        <p:txBody>
          <a:bodyPr anchor="t">
            <a:normAutofit/>
          </a:bodyPr>
          <a:lstStyle/>
          <a:p>
            <a:r>
              <a:rPr lang="ru-RU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ytiga Pro Condensed" panose="020B0000040000000004" pitchFamily="34" charset="-52"/>
              </a:rPr>
              <a:t>Модульный надземный пешеходный переход</a:t>
            </a:r>
            <a:endParaRPr lang="ru-RU" sz="4800" dirty="0">
              <a:solidFill>
                <a:schemeClr val="tx1">
                  <a:lumMod val="85000"/>
                  <a:lumOff val="15000"/>
                </a:schemeClr>
              </a:solidFill>
              <a:latin typeface="Lytiga Pro Condensed" panose="020B0000040000000004" pitchFamily="34" charset="-5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761" y="370232"/>
            <a:ext cx="1786477" cy="59020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675" y="2823729"/>
            <a:ext cx="5968650" cy="361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8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659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Lytiga Pro Condensed" panose="020B0000040000000004" pitchFamily="34" charset="-52"/>
              </a:rPr>
              <a:t>Статистика погибших пешеходов в ДТП</a:t>
            </a:r>
            <a:br>
              <a:rPr lang="ru-RU" dirty="0" smtClean="0">
                <a:latin typeface="Lytiga Pro Condensed" panose="020B0000040000000004" pitchFamily="34" charset="-52"/>
              </a:rPr>
            </a:br>
            <a:r>
              <a:rPr lang="ru-RU" sz="3100" dirty="0" smtClean="0">
                <a:latin typeface="Lytiga Pro Condensed" panose="020B0000040000000004" pitchFamily="34" charset="-52"/>
              </a:rPr>
              <a:t>(в процентах от общего количества погибших)</a:t>
            </a:r>
            <a:endParaRPr lang="ru-RU" sz="3100" dirty="0">
              <a:latin typeface="Lytiga Pro Condensed" panose="020B0000040000000004" pitchFamily="34" charset="-5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5425" y="2084156"/>
            <a:ext cx="904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Lytiga Pro" panose="020B0000040000000004" pitchFamily="34" charset="-52"/>
              </a:rPr>
              <a:t>2013</a:t>
            </a:r>
            <a:endParaRPr lang="ru-RU" sz="2400" b="1" dirty="0">
              <a:latin typeface="Lytiga Pro" panose="020B0000040000000004" pitchFamily="34" charset="-5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99058" y="2088244"/>
            <a:ext cx="928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Lytiga Pro" panose="020B0000040000000004" pitchFamily="34" charset="-52"/>
              </a:rPr>
              <a:t>2014</a:t>
            </a:r>
            <a:endParaRPr lang="ru-RU" sz="2400" b="1" dirty="0">
              <a:latin typeface="Lytiga Pro" panose="020B0000040000000004" pitchFamily="34" charset="-5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45935" y="2084155"/>
            <a:ext cx="906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Lytiga Pro" panose="020B0000040000000004" pitchFamily="34" charset="-52"/>
              </a:rPr>
              <a:t>2015</a:t>
            </a:r>
            <a:endParaRPr lang="ru-RU" sz="2400" b="1" dirty="0">
              <a:latin typeface="Lytiga Pro" panose="020B0000040000000004" pitchFamily="34" charset="-5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816425" y="2084155"/>
            <a:ext cx="930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Lytiga Pro" panose="020B0000040000000004" pitchFamily="34" charset="-52"/>
              </a:rPr>
              <a:t>2016</a:t>
            </a:r>
            <a:endParaRPr lang="ru-RU" sz="2400" b="1" dirty="0">
              <a:latin typeface="Lytiga Pro" panose="020B0000040000000004" pitchFamily="34" charset="-52"/>
            </a:endParaRPr>
          </a:p>
        </p:txBody>
      </p:sp>
      <p:graphicFrame>
        <p:nvGraphicFramePr>
          <p:cNvPr id="25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4825509"/>
              </p:ext>
            </p:extLst>
          </p:nvPr>
        </p:nvGraphicFramePr>
        <p:xfrm>
          <a:off x="184729" y="2549909"/>
          <a:ext cx="3485805" cy="2937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6" name="Диаграмма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1155272"/>
              </p:ext>
            </p:extLst>
          </p:nvPr>
        </p:nvGraphicFramePr>
        <p:xfrm>
          <a:off x="2926080" y="2549909"/>
          <a:ext cx="3466407" cy="2937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Диаграмма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2722443"/>
              </p:ext>
            </p:extLst>
          </p:nvPr>
        </p:nvGraphicFramePr>
        <p:xfrm>
          <a:off x="5656041" y="2549909"/>
          <a:ext cx="3637587" cy="2937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8" name="Диаграмма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8279009"/>
              </p:ext>
            </p:extLst>
          </p:nvPr>
        </p:nvGraphicFramePr>
        <p:xfrm>
          <a:off x="8357762" y="2545820"/>
          <a:ext cx="3834238" cy="2946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1775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659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5400" dirty="0" smtClean="0">
                <a:latin typeface="Lytiga Pro Condensed" panose="020B0000040000000004" pitchFamily="34" charset="-52"/>
              </a:rPr>
              <a:t>Цели проекта</a:t>
            </a:r>
            <a:endParaRPr lang="ru-RU" sz="5400" dirty="0">
              <a:latin typeface="Lytiga Pro Condensed" panose="020B0000040000000004" pitchFamily="34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807782"/>
            <a:ext cx="5133975" cy="3557588"/>
          </a:xfrm>
        </p:spPr>
        <p:txBody>
          <a:bodyPr anchor="t">
            <a:noAutofit/>
          </a:bodyPr>
          <a:lstStyle/>
          <a:p>
            <a:r>
              <a:rPr lang="ru-RU" sz="1800" dirty="0" smtClean="0">
                <a:latin typeface="Lytiga Pro" panose="020B0000040000000004" pitchFamily="34" charset="-52"/>
              </a:rPr>
              <a:t>Высокая скорость возведения конструкции;</a:t>
            </a:r>
          </a:p>
          <a:p>
            <a:r>
              <a:rPr lang="ru-RU" sz="1800" dirty="0" smtClean="0">
                <a:latin typeface="Lytiga Pro" panose="020B0000040000000004" pitchFamily="34" charset="-52"/>
              </a:rPr>
              <a:t>Модульный принцип компоновки;</a:t>
            </a:r>
          </a:p>
          <a:p>
            <a:r>
              <a:rPr lang="ru-RU" sz="1800" dirty="0" smtClean="0">
                <a:latin typeface="Lytiga Pro" panose="020B0000040000000004" pitchFamily="34" charset="-52"/>
              </a:rPr>
              <a:t>Сборно-разборная конструкция;</a:t>
            </a:r>
          </a:p>
          <a:p>
            <a:r>
              <a:rPr lang="ru-RU" sz="1800" dirty="0" smtClean="0">
                <a:latin typeface="Lytiga Pro" panose="020B0000040000000004" pitchFamily="34" charset="-52"/>
              </a:rPr>
              <a:t>Долговечность (срок службы не менее 30 лет);</a:t>
            </a:r>
          </a:p>
          <a:p>
            <a:r>
              <a:rPr lang="ru-RU" sz="1800" dirty="0" smtClean="0">
                <a:latin typeface="Lytiga Pro" panose="020B0000040000000004" pitchFamily="34" charset="-52"/>
              </a:rPr>
              <a:t>Доступность для маломобильных групп населения;</a:t>
            </a:r>
          </a:p>
          <a:p>
            <a:r>
              <a:rPr lang="ru-RU" sz="1800" dirty="0" smtClean="0">
                <a:latin typeface="Lytiga Pro" panose="020B0000040000000004" pitchFamily="34" charset="-52"/>
              </a:rPr>
              <a:t>Низкая стоимость строительства.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807782"/>
            <a:ext cx="5248275" cy="31807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38200" y="1690688"/>
            <a:ext cx="1051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ytiga Pro" panose="020B0000040000000004" pitchFamily="34" charset="-52"/>
                <a:ea typeface="+mn-ea"/>
                <a:cs typeface="+mn-cs"/>
              </a:rPr>
              <a:t>Разработка конструкции надземного пешеходного перехода, отвечающего следующим требованиям:</a:t>
            </a:r>
          </a:p>
        </p:txBody>
      </p:sp>
    </p:spTree>
    <p:extLst>
      <p:ext uri="{BB962C8B-B14F-4D97-AF65-F5344CB8AC3E}">
        <p14:creationId xmlns:p14="http://schemas.microsoft.com/office/powerpoint/2010/main" val="146925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540327"/>
            <a:ext cx="10515600" cy="102246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4800" dirty="0" smtClean="0">
                <a:solidFill>
                  <a:schemeClr val="tx1"/>
                </a:solidFill>
                <a:latin typeface="Lytiga Pro Condensed" panose="020B0000040000000004" pitchFamily="34" charset="-52"/>
              </a:rPr>
              <a:t>Высокая скорость возведения объекта</a:t>
            </a:r>
            <a:endParaRPr lang="ru-RU" sz="4800" dirty="0">
              <a:solidFill>
                <a:schemeClr val="tx1"/>
              </a:solidFill>
              <a:latin typeface="Lytiga Pro Condensed" panose="020B0000040000000004" pitchFamily="34" charset="-52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838200" y="1911927"/>
            <a:ext cx="5029200" cy="4265036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Lytiga Pro" panose="020B0000040000000004" pitchFamily="34" charset="-52"/>
              </a:rPr>
              <a:t>вся </a:t>
            </a:r>
            <a:r>
              <a:rPr lang="ru-RU" sz="2000" dirty="0">
                <a:latin typeface="Lytiga Pro" panose="020B0000040000000004" pitchFamily="34" charset="-52"/>
              </a:rPr>
              <a:t>несущая конструкция перехода выполнена из типовых стальных профилей С- и П-образного </a:t>
            </a:r>
            <a:r>
              <a:rPr lang="ru-RU" sz="2000" dirty="0" smtClean="0">
                <a:latin typeface="Lytiga Pro" panose="020B0000040000000004" pitchFamily="34" charset="-52"/>
              </a:rPr>
              <a:t>сечения;</a:t>
            </a:r>
          </a:p>
          <a:p>
            <a:r>
              <a:rPr lang="ru-RU" sz="2000" dirty="0" smtClean="0">
                <a:latin typeface="Lytiga Pro" panose="020B0000040000000004" pitchFamily="34" charset="-52"/>
              </a:rPr>
              <a:t>все </a:t>
            </a:r>
            <a:r>
              <a:rPr lang="ru-RU" sz="2000" dirty="0">
                <a:latin typeface="Lytiga Pro" panose="020B0000040000000004" pitchFamily="34" charset="-52"/>
              </a:rPr>
              <a:t>узлы заводского изготовления, что исключает выполнение сварочных работ при монтаже;</a:t>
            </a:r>
          </a:p>
          <a:p>
            <a:r>
              <a:rPr lang="ru-RU" sz="2000" dirty="0" smtClean="0">
                <a:latin typeface="Lytiga Pro" panose="020B0000040000000004" pitchFamily="34" charset="-52"/>
              </a:rPr>
              <a:t>наличие </a:t>
            </a:r>
            <a:r>
              <a:rPr lang="ru-RU" sz="2000" dirty="0">
                <a:latin typeface="Lytiga Pro" panose="020B0000040000000004" pitchFamily="34" charset="-52"/>
              </a:rPr>
              <a:t>на складе до 80% комплекта металлоконструкций;</a:t>
            </a:r>
          </a:p>
          <a:p>
            <a:r>
              <a:rPr lang="ru-RU" sz="2000" dirty="0" smtClean="0">
                <a:latin typeface="Lytiga Pro" panose="020B0000040000000004" pitchFamily="34" charset="-52"/>
              </a:rPr>
              <a:t>все </a:t>
            </a:r>
            <a:r>
              <a:rPr lang="ru-RU" sz="2000" dirty="0">
                <a:latin typeface="Lytiga Pro" panose="020B0000040000000004" pitchFamily="34" charset="-52"/>
              </a:rPr>
              <a:t>элементы конструкций адаптированы для автомобильного транспорта.</a:t>
            </a:r>
          </a:p>
          <a:p>
            <a:endParaRPr lang="ru-RU" sz="2000" dirty="0" smtClean="0">
              <a:latin typeface="Lytiga Pro" panose="020B0000040000000004" pitchFamily="34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997" y="1911927"/>
            <a:ext cx="5272803" cy="319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28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899" y="1836906"/>
            <a:ext cx="7817563" cy="4392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540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r>
              <a:rPr lang="ru-RU" sz="4800" dirty="0" smtClean="0">
                <a:latin typeface="Lytiga Pro Condensed" panose="020B0000040000000004" pitchFamily="34" charset="-52"/>
              </a:rPr>
              <a:t>Модульный принцип компоновки</a:t>
            </a:r>
            <a:endParaRPr lang="ru-RU" sz="4800" dirty="0">
              <a:latin typeface="Lytiga Pro Condensed" panose="020B0000040000000004" pitchFamily="34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21095" y="2762660"/>
            <a:ext cx="21226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ytiga Pro Condensed" panose="020B0000040000000004" pitchFamily="34" charset="-52"/>
                <a:ea typeface="+mn-ea"/>
                <a:cs typeface="+mn-cs"/>
              </a:rPr>
              <a:t>Пролетное строение 36 м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ytiga Pro Condensed" panose="020B0000040000000004" pitchFamily="34" charset="-52"/>
              <a:ea typeface="+mn-ea"/>
              <a:cs typeface="+mn-cs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6921095" y="3070437"/>
            <a:ext cx="21058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6422331" y="3070437"/>
            <a:ext cx="498764" cy="4902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77875" y="2022196"/>
            <a:ext cx="9076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ytiga Pro Condensed" panose="020B0000040000000004" pitchFamily="34" charset="-52"/>
                <a:ea typeface="+mn-ea"/>
                <a:cs typeface="+mn-cs"/>
              </a:rPr>
              <a:t>Лестница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ytiga Pro Condensed" panose="020B0000040000000004" pitchFamily="34" charset="-52"/>
              <a:ea typeface="+mn-ea"/>
              <a:cs typeface="+mn-cs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6377875" y="2329973"/>
            <a:ext cx="9076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 flipV="1">
            <a:off x="5983788" y="2235328"/>
            <a:ext cx="394087" cy="946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656080" y="5709034"/>
            <a:ext cx="9076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ytiga Pro Condensed" panose="020B0000040000000004" pitchFamily="34" charset="-52"/>
                <a:ea typeface="+mn-ea"/>
                <a:cs typeface="+mn-cs"/>
              </a:rPr>
              <a:t>Лестница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ytiga Pro Condensed" panose="020B0000040000000004" pitchFamily="34" charset="-52"/>
              <a:ea typeface="+mn-ea"/>
              <a:cs typeface="+mn-cs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7656080" y="6016811"/>
            <a:ext cx="9076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 flipV="1">
            <a:off x="6952888" y="5709034"/>
            <a:ext cx="703192" cy="3077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9094322" y="5709034"/>
            <a:ext cx="654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ytiga Pro Condensed" panose="020B0000040000000004" pitchFamily="34" charset="-52"/>
                <a:ea typeface="+mn-ea"/>
                <a:cs typeface="+mn-cs"/>
              </a:rPr>
              <a:t>Опора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ytiga Pro Condensed" panose="020B0000040000000004" pitchFamily="34" charset="-52"/>
              <a:ea typeface="+mn-ea"/>
              <a:cs typeface="+mn-cs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9094322" y="6016811"/>
            <a:ext cx="6543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 flipV="1">
            <a:off x="8465557" y="5201958"/>
            <a:ext cx="628765" cy="8148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034008" y="2608771"/>
            <a:ext cx="654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ytiga Pro Condensed" panose="020B0000040000000004" pitchFamily="34" charset="-52"/>
                <a:ea typeface="+mn-ea"/>
                <a:cs typeface="+mn-cs"/>
              </a:rPr>
              <a:t>Опора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ytiga Pro Condensed" panose="020B0000040000000004" pitchFamily="34" charset="-52"/>
              <a:ea typeface="+mn-ea"/>
              <a:cs typeface="+mn-cs"/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3034008" y="2916548"/>
            <a:ext cx="6543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3688354" y="2916548"/>
            <a:ext cx="368350" cy="2161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9294857" y="4486754"/>
            <a:ext cx="13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ytiga Pro Condensed" panose="020B0000040000000004" pitchFamily="34" charset="-52"/>
                <a:ea typeface="+mn-ea"/>
                <a:cs typeface="+mn-cs"/>
              </a:rPr>
              <a:t>Входная группа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ytiga Pro Condensed" panose="020B0000040000000004" pitchFamily="34" charset="-52"/>
              <a:ea typeface="+mn-ea"/>
              <a:cs typeface="+mn-cs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9294857" y="4794531"/>
            <a:ext cx="13012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 flipV="1">
            <a:off x="8591665" y="4486754"/>
            <a:ext cx="703192" cy="3077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311054" y="1715627"/>
            <a:ext cx="13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ytiga Pro Condensed" panose="020B0000040000000004" pitchFamily="34" charset="-52"/>
                <a:ea typeface="+mn-ea"/>
                <a:cs typeface="+mn-cs"/>
              </a:rPr>
              <a:t>Входная группа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ytiga Pro Condensed" panose="020B0000040000000004" pitchFamily="34" charset="-52"/>
              <a:ea typeface="+mn-ea"/>
              <a:cs typeface="+mn-cs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2311054" y="2022196"/>
            <a:ext cx="1288855" cy="1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3599909" y="2023404"/>
            <a:ext cx="368350" cy="2161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94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181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latin typeface="Lytiga Pro Condensed" panose="020B0000040000000004" pitchFamily="34" charset="-52"/>
              </a:rPr>
              <a:t>Долговечность конструкции</a:t>
            </a:r>
            <a:endParaRPr lang="ru-RU" dirty="0">
              <a:latin typeface="Lytiga Pro Condensed" panose="020B0000040000000004" pitchFamily="34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596043"/>
            <a:ext cx="5496099" cy="4580919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Lytiga Pro" panose="020B0000040000000004" pitchFamily="34" charset="-52"/>
              </a:rPr>
              <a:t>применения </a:t>
            </a:r>
            <a:r>
              <a:rPr lang="ru-RU" sz="2200" dirty="0">
                <a:latin typeface="Lytiga Pro" panose="020B0000040000000004" pitchFamily="34" charset="-52"/>
              </a:rPr>
              <a:t>сталей с высоким пределом текучести (до 350 МПа);</a:t>
            </a:r>
          </a:p>
          <a:p>
            <a:r>
              <a:rPr lang="ru-RU" sz="2200" dirty="0" smtClean="0">
                <a:latin typeface="Lytiga Pro" panose="020B0000040000000004" pitchFamily="34" charset="-52"/>
              </a:rPr>
              <a:t>надежной </a:t>
            </a:r>
            <a:r>
              <a:rPr lang="ru-RU" sz="2200" dirty="0">
                <a:latin typeface="Lytiga Pro" panose="020B0000040000000004" pitchFamily="34" charset="-52"/>
              </a:rPr>
              <a:t>технологии антикоррозийной защиты элементов </a:t>
            </a:r>
            <a:r>
              <a:rPr lang="ru-RU" sz="2200" dirty="0" smtClean="0">
                <a:latin typeface="Lytiga Pro" panose="020B0000040000000004" pitchFamily="34" charset="-52"/>
              </a:rPr>
              <a:t>конструкции;</a:t>
            </a:r>
            <a:endParaRPr lang="ru-RU" sz="2200" dirty="0">
              <a:latin typeface="Lytiga Pro" panose="020B0000040000000004" pitchFamily="34" charset="-52"/>
            </a:endParaRPr>
          </a:p>
          <a:p>
            <a:r>
              <a:rPr lang="ru-RU" sz="2200" dirty="0" smtClean="0">
                <a:latin typeface="Lytiga Pro" panose="020B0000040000000004" pitchFamily="34" charset="-52"/>
              </a:rPr>
              <a:t>закрытая </a:t>
            </a:r>
            <a:r>
              <a:rPr lang="ru-RU" sz="2200" dirty="0">
                <a:latin typeface="Lytiga Pro" panose="020B0000040000000004" pitchFamily="34" charset="-52"/>
              </a:rPr>
              <a:t>конструкция, исключающая контакт несущих конструкций с водой и снегом;</a:t>
            </a:r>
          </a:p>
          <a:p>
            <a:r>
              <a:rPr lang="ru-RU" sz="2200" dirty="0" smtClean="0">
                <a:latin typeface="Lytiga Pro" panose="020B0000040000000004" pitchFamily="34" charset="-52"/>
              </a:rPr>
              <a:t>применение </a:t>
            </a:r>
            <a:r>
              <a:rPr lang="ru-RU" sz="2200" dirty="0">
                <a:latin typeface="Lytiga Pro" panose="020B0000040000000004" pitchFamily="34" charset="-52"/>
              </a:rPr>
              <a:t>для обшивки конструкций </a:t>
            </a:r>
            <a:r>
              <a:rPr lang="ru-RU" sz="2200" dirty="0" smtClean="0">
                <a:latin typeface="Lytiga Pro" panose="020B0000040000000004" pitchFamily="34" charset="-52"/>
              </a:rPr>
              <a:t>поликарбоната</a:t>
            </a:r>
            <a:r>
              <a:rPr lang="ru-RU" sz="2200" dirty="0">
                <a:latin typeface="Lytiga Pro" panose="020B0000040000000004" pitchFamily="34" charset="-52"/>
              </a:rPr>
              <a:t>, имеющего срок службы </a:t>
            </a:r>
            <a:r>
              <a:rPr lang="ru-RU" sz="2200" dirty="0" smtClean="0">
                <a:latin typeface="Lytiga Pro" panose="020B0000040000000004" pitchFamily="34" charset="-52"/>
              </a:rPr>
              <a:t>не менее 30 лет.</a:t>
            </a:r>
            <a:endParaRPr lang="ru-RU" sz="2200" dirty="0">
              <a:latin typeface="Lytiga Pro" panose="020B0000040000000004" pitchFamily="34" charset="-52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323" y="3866283"/>
            <a:ext cx="2856260" cy="142813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961" y="1749789"/>
            <a:ext cx="2428091" cy="18210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583" y="2049485"/>
            <a:ext cx="1844039" cy="10991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6582" y="3866283"/>
            <a:ext cx="1844039" cy="128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15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48640"/>
            <a:ext cx="10515600" cy="147649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dirty="0" smtClean="0">
                <a:latin typeface="Lytiga Pro Condensed" panose="020B0000040000000004" pitchFamily="34" charset="-52"/>
              </a:rPr>
              <a:t>Доступность</a:t>
            </a:r>
            <a:r>
              <a:rPr lang="ru-RU" dirty="0">
                <a:latin typeface="Lytiga Pro Condensed" panose="020B0000040000000004" pitchFamily="34" charset="-52"/>
              </a:rPr>
              <a:t> </a:t>
            </a:r>
            <a:r>
              <a:rPr lang="ru-RU" dirty="0" smtClean="0">
                <a:latin typeface="Lytiga Pro Condensed" panose="020B0000040000000004" pitchFamily="34" charset="-52"/>
              </a:rPr>
              <a:t>для маломобильных групп населения</a:t>
            </a:r>
            <a:endParaRPr lang="ru-RU" dirty="0">
              <a:latin typeface="Lytiga Pro Condensed" panose="020B0000040000000004" pitchFamily="34" charset="-52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277" y="2537949"/>
            <a:ext cx="2442070" cy="3635837"/>
          </a:xfr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428211" y="2926080"/>
            <a:ext cx="5925589" cy="3017519"/>
          </a:xfrm>
        </p:spPr>
        <p:txBody>
          <a:bodyPr anchor="t">
            <a:normAutofit/>
          </a:bodyPr>
          <a:lstStyle/>
          <a:p>
            <a:r>
              <a:rPr lang="ru-RU" sz="2400" dirty="0">
                <a:latin typeface="Lytiga Pro" panose="020B0000040000000004" pitchFamily="34" charset="-52"/>
              </a:rPr>
              <a:t>п</a:t>
            </a:r>
            <a:r>
              <a:rPr lang="ru-RU" sz="2400" dirty="0" smtClean="0">
                <a:latin typeface="Lytiga Pro" panose="020B0000040000000004" pitchFamily="34" charset="-52"/>
              </a:rPr>
              <a:t>одъемник в шахте или пандус;</a:t>
            </a:r>
          </a:p>
          <a:p>
            <a:r>
              <a:rPr lang="ru-RU" sz="2400" dirty="0">
                <a:latin typeface="Lytiga Pro" panose="020B0000040000000004" pitchFamily="34" charset="-52"/>
              </a:rPr>
              <a:t>п</a:t>
            </a:r>
            <a:r>
              <a:rPr lang="ru-RU" sz="2400" dirty="0" smtClean="0">
                <a:latin typeface="Lytiga Pro" panose="020B0000040000000004" pitchFamily="34" charset="-52"/>
              </a:rPr>
              <a:t>ростая и надежная конструкция «винт-гайка»;</a:t>
            </a:r>
          </a:p>
          <a:p>
            <a:r>
              <a:rPr lang="ru-RU" sz="2400" dirty="0">
                <a:latin typeface="Lytiga Pro" panose="020B0000040000000004" pitchFamily="34" charset="-52"/>
              </a:rPr>
              <a:t>р</a:t>
            </a:r>
            <a:r>
              <a:rPr lang="ru-RU" sz="2400" dirty="0" smtClean="0">
                <a:latin typeface="Lytiga Pro" panose="020B0000040000000004" pitchFamily="34" charset="-52"/>
              </a:rPr>
              <a:t>аботает </a:t>
            </a:r>
            <a:r>
              <a:rPr lang="ru-RU" sz="2400" dirty="0">
                <a:latin typeface="Lytiga Pro" panose="020B0000040000000004" pitchFamily="34" charset="-52"/>
              </a:rPr>
              <a:t>в широком диапазоне температур от минус 40 до плюс </a:t>
            </a:r>
            <a:r>
              <a:rPr lang="ru-RU" sz="2400" dirty="0" smtClean="0">
                <a:latin typeface="Lytiga Pro" panose="020B0000040000000004" pitchFamily="34" charset="-52"/>
              </a:rPr>
              <a:t>40°С.</a:t>
            </a:r>
          </a:p>
        </p:txBody>
      </p:sp>
    </p:spTree>
    <p:extLst>
      <p:ext uri="{BB962C8B-B14F-4D97-AF65-F5344CB8AC3E}">
        <p14:creationId xmlns:p14="http://schemas.microsoft.com/office/powerpoint/2010/main" val="183970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502" y="3063442"/>
            <a:ext cx="2212996" cy="73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7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TM02900769[[fn=Ретро]]</Template>
  <TotalTime>753</TotalTime>
  <Words>235</Words>
  <Application>Microsoft Office PowerPoint</Application>
  <PresentationFormat>Широкоэкранный</PresentationFormat>
  <Paragraphs>52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Lytiga Pro</vt:lpstr>
      <vt:lpstr>Lytiga Pro Condensed</vt:lpstr>
      <vt:lpstr>Тема Office</vt:lpstr>
      <vt:lpstr>Модульный надземный пешеходный переход</vt:lpstr>
      <vt:lpstr>Статистика погибших пешеходов в ДТП (в процентах от общего количества погибших)</vt:lpstr>
      <vt:lpstr>Цели проекта</vt:lpstr>
      <vt:lpstr>Высокая скорость возведения объекта</vt:lpstr>
      <vt:lpstr>Модульный принцип компоновки</vt:lpstr>
      <vt:lpstr>Долговечность конструкции</vt:lpstr>
      <vt:lpstr>Доступность для маломобильных групп населения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Николай Косцов</dc:creator>
  <cp:lastModifiedBy>Николай и Ирина Косцовы</cp:lastModifiedBy>
  <cp:revision>76</cp:revision>
  <cp:lastPrinted>2017-03-20T14:48:52Z</cp:lastPrinted>
  <dcterms:created xsi:type="dcterms:W3CDTF">2017-03-20T07:26:30Z</dcterms:created>
  <dcterms:modified xsi:type="dcterms:W3CDTF">2017-06-15T06:42:38Z</dcterms:modified>
</cp:coreProperties>
</file>