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3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45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69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17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61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45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21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00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01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4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11FB3-BD8E-4A29-9D41-AE178BC2497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9B00A-133B-4369-95B2-F1311A80D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49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e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225" y="5411571"/>
            <a:ext cx="4886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Futura PT Book" panose="020B0502020204020303" pitchFamily="34" charset="0"/>
              </a:rPr>
              <a:t>Название презентации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5276"/>
            <a:ext cx="12192000" cy="2485047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433022" y="1593194"/>
            <a:ext cx="7470725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46800" rIns="90000" bIns="46800">
            <a:spAutoFit/>
          </a:bodyPr>
          <a:lstStyle/>
          <a:p>
            <a:pPr algn="ctr">
              <a:spcBef>
                <a:spcPts val="1000"/>
              </a:spcBef>
              <a:buClr>
                <a:srgbClr val="FF3300"/>
              </a:buClr>
              <a:tabLst>
                <a:tab pos="163513" algn="l"/>
                <a:tab pos="611188" algn="l"/>
                <a:tab pos="1060450" algn="l"/>
                <a:tab pos="1509713" algn="l"/>
                <a:tab pos="1958975" algn="l"/>
                <a:tab pos="2408238" algn="l"/>
                <a:tab pos="2857500" algn="l"/>
                <a:tab pos="3306763" algn="l"/>
                <a:tab pos="3756025" algn="l"/>
                <a:tab pos="4205288" algn="l"/>
                <a:tab pos="4654550" algn="l"/>
                <a:tab pos="5103813" algn="l"/>
                <a:tab pos="5553075" algn="l"/>
                <a:tab pos="6002338" algn="l"/>
                <a:tab pos="6451600" algn="l"/>
                <a:tab pos="6900863" algn="l"/>
                <a:tab pos="7350125" algn="l"/>
                <a:tab pos="7799388" algn="l"/>
                <a:tab pos="8248650" algn="l"/>
                <a:tab pos="8697913" algn="l"/>
                <a:tab pos="9147175" algn="l"/>
              </a:tabLst>
            </a:pPr>
            <a:r>
              <a:rPr lang="ru-RU" sz="3600" b="1" dirty="0" smtClean="0">
                <a:solidFill>
                  <a:srgbClr val="FF0000"/>
                </a:solidFill>
                <a:latin typeface="Futura Md BT" pitchFamily="32" charset="0"/>
              </a:rPr>
              <a:t>Безопасные </a:t>
            </a:r>
            <a:r>
              <a:rPr lang="ru-RU" sz="3600" b="1" dirty="0">
                <a:solidFill>
                  <a:srgbClr val="FF0000"/>
                </a:solidFill>
                <a:latin typeface="Futura Md BT" pitchFamily="32" charset="0"/>
              </a:rPr>
              <a:t>кабели повышенной надежности                для строительства объектов транспортной инфраструктуры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167" y="34925"/>
            <a:ext cx="24495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07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528" y="41869"/>
            <a:ext cx="24495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C:\Users\Evgeniy.Novitskiy\Desktop\Рисунки для презентации по новым горизонтам\3905741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2322"/>
            <a:ext cx="4716016" cy="368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Evgeniy.Novitskiy\Desktop\Рисунки для презентации по новым горизонтам\proklad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80" y="1569660"/>
            <a:ext cx="3650820" cy="528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919536" y="5157193"/>
            <a:ext cx="3816424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buFont typeface="+mj-lt"/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>
              <a:solidFill>
                <a:srgbClr val="FF0000"/>
              </a:solidFill>
              <a:cs typeface="Arial Unicode MS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600" b="1" dirty="0">
              <a:solidFill>
                <a:srgbClr val="FF0000"/>
              </a:solidFill>
              <a:cs typeface="Arial Unicode MS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143672" y="3837589"/>
            <a:ext cx="408953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FF0000"/>
                </a:solidFill>
                <a:cs typeface="Arial Unicode MS" charset="0"/>
              </a:rPr>
              <a:t>Правила  прокладки кабелей  </a:t>
            </a:r>
            <a:r>
              <a:rPr lang="en-US" sz="2000" b="1" dirty="0">
                <a:solidFill>
                  <a:srgbClr val="FF0000"/>
                </a:solidFill>
                <a:cs typeface="Arial Unicode MS" charset="0"/>
              </a:rPr>
              <a:t>NEXANS </a:t>
            </a:r>
            <a:r>
              <a:rPr lang="ru-RU" sz="2000" b="1" dirty="0">
                <a:solidFill>
                  <a:srgbClr val="FF0000"/>
                </a:solidFill>
                <a:cs typeface="Arial Unicode MS" charset="0"/>
              </a:rPr>
              <a:t>с изоляцией из ЭПР</a:t>
            </a:r>
            <a:endParaRPr lang="en-US" sz="2000" b="1" dirty="0">
              <a:solidFill>
                <a:srgbClr val="FF0000"/>
              </a:solidFill>
              <a:cs typeface="Arial Unicode MS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64353" y="4601631"/>
            <a:ext cx="5475663" cy="20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285750" indent="-285750"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2"/>
                </a:solidFill>
                <a:cs typeface="Arial Unicode MS" charset="0"/>
              </a:rPr>
              <a:t>Транспортировка и хранение</a:t>
            </a:r>
          </a:p>
          <a:p>
            <a:pPr marL="285750" indent="-285750"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2"/>
                </a:solidFill>
                <a:cs typeface="Arial Unicode MS" charset="0"/>
              </a:rPr>
              <a:t>Прокладка КЛ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2"/>
                </a:solidFill>
                <a:cs typeface="Arial Unicode MS" charset="0"/>
              </a:rPr>
              <a:t>Температура прокладки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2"/>
                </a:solidFill>
                <a:cs typeface="Arial Unicode MS" charset="0"/>
              </a:rPr>
              <a:t>Радиусы изгиба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2"/>
                </a:solidFill>
                <a:cs typeface="Arial Unicode MS" charset="0"/>
              </a:rPr>
              <a:t>Тяжение кабеля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2"/>
                </a:solidFill>
                <a:cs typeface="Arial Unicode MS" charset="0"/>
              </a:rPr>
              <a:t>Указания по прокладке в различных условиях</a:t>
            </a:r>
          </a:p>
          <a:p>
            <a:pPr marL="285750" indent="-285750"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accent2"/>
                </a:solidFill>
                <a:cs typeface="Arial Unicode MS" charset="0"/>
              </a:rPr>
              <a:t>Испытания кабеля и оболочки</a:t>
            </a:r>
            <a:endParaRPr lang="en-US" b="1" dirty="0">
              <a:solidFill>
                <a:schemeClr val="accent2"/>
              </a:solidFill>
              <a:cs typeface="Arial Unicode MS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32176" y="-32886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/>
                </a:solidFill>
                <a:latin typeface="+mn-lt"/>
              </a:rPr>
              <a:t>Техническое сопровождение проектов</a:t>
            </a:r>
            <a:r>
              <a:rPr lang="en-US" sz="2400" b="1" dirty="0">
                <a:solidFill>
                  <a:schemeClr val="accent6"/>
                </a:solidFill>
                <a:latin typeface="+mn-lt"/>
              </a:rPr>
              <a:t>; </a:t>
            </a:r>
            <a:r>
              <a:rPr lang="ru-RU" sz="2400" b="1" dirty="0">
                <a:solidFill>
                  <a:schemeClr val="accent6"/>
                </a:solidFill>
                <a:latin typeface="+mn-lt"/>
              </a:rPr>
              <a:t>прокладки и монтажа кабельных линий  </a:t>
            </a:r>
          </a:p>
        </p:txBody>
      </p:sp>
    </p:spTree>
    <p:extLst>
      <p:ext uri="{BB962C8B-B14F-4D97-AF65-F5344CB8AC3E}">
        <p14:creationId xmlns:p14="http://schemas.microsoft.com/office/powerpoint/2010/main" val="354326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732" y="365125"/>
            <a:ext cx="7523156" cy="1291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40186"/>
            <a:ext cx="10114472" cy="6898186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585" y="0"/>
            <a:ext cx="24495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05952" y="395797"/>
            <a:ext cx="8412163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>
              <a:solidFill>
                <a:srgbClr val="000000"/>
              </a:solidFill>
              <a:latin typeface="Futura Md BT" pitchFamily="32" charset="0"/>
            </a:endParaRPr>
          </a:p>
          <a:p>
            <a:pPr algn="ctr"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>
                <a:solidFill>
                  <a:srgbClr val="000000"/>
                </a:solidFill>
                <a:latin typeface="Futura Md BT" pitchFamily="32" charset="0"/>
              </a:rPr>
              <a:t>Спасибо за внимание!!!</a:t>
            </a:r>
          </a:p>
          <a:p>
            <a:pPr algn="ctr"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srgbClr val="FF0000"/>
              </a:solidFill>
              <a:latin typeface="Futura Md B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732" y="365125"/>
            <a:ext cx="7523156" cy="1291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40186"/>
            <a:ext cx="10114472" cy="6898186"/>
          </a:xfrm>
        </p:spPr>
      </p:pic>
      <p:sp>
        <p:nvSpPr>
          <p:cNvPr id="6" name="TextBox 5"/>
          <p:cNvSpPr txBox="1"/>
          <p:nvPr/>
        </p:nvSpPr>
        <p:spPr>
          <a:xfrm>
            <a:off x="3676341" y="365127"/>
            <a:ext cx="52615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Кабельный завод ООО </a:t>
            </a:r>
            <a:r>
              <a:rPr lang="ru-RU" sz="4400" b="1" dirty="0" smtClean="0">
                <a:solidFill>
                  <a:srgbClr val="FF0000"/>
                </a:solidFill>
              </a:rPr>
              <a:t>«</a:t>
            </a:r>
            <a:r>
              <a:rPr lang="ru-RU" sz="4400" b="1" dirty="0" err="1" smtClean="0">
                <a:solidFill>
                  <a:srgbClr val="FF0000"/>
                </a:solidFill>
              </a:rPr>
              <a:t>Угличкабель</a:t>
            </a:r>
            <a:r>
              <a:rPr lang="ru-RU" sz="4400" b="1" dirty="0" smtClean="0">
                <a:solidFill>
                  <a:srgbClr val="FF0000"/>
                </a:solidFill>
              </a:rPr>
              <a:t>»</a:t>
            </a:r>
            <a:endParaRPr lang="ru-RU" sz="4401" dirty="0">
              <a:latin typeface="Futura PT Book" panose="020B0502020204020303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585" y="0"/>
            <a:ext cx="24495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770937" y="1903053"/>
            <a:ext cx="342106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r>
              <a:rPr lang="ru-RU" altLang="zh-CN" sz="1600" dirty="0">
                <a:solidFill>
                  <a:srgbClr val="000000"/>
                </a:solidFill>
              </a:rPr>
              <a:t>Построен с нуля </a:t>
            </a:r>
          </a:p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r>
              <a:rPr lang="ru-RU" altLang="zh-CN" sz="1600" dirty="0">
                <a:solidFill>
                  <a:srgbClr val="000000"/>
                </a:solidFill>
              </a:rPr>
              <a:t>Инвестиции – более</a:t>
            </a:r>
            <a:r>
              <a:rPr lang="en-US" altLang="zh-CN" sz="1600" dirty="0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50 </a:t>
            </a:r>
            <a:r>
              <a:rPr lang="en-US" altLang="zh-CN" sz="1600" dirty="0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M€</a:t>
            </a:r>
          </a:p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r>
              <a:rPr lang="ru-RU" altLang="zh-CN" sz="1600" dirty="0">
                <a:solidFill>
                  <a:srgbClr val="000000"/>
                </a:solidFill>
              </a:rPr>
              <a:t>Открыт в ноябре</a:t>
            </a:r>
            <a:r>
              <a:rPr lang="en-US" altLang="zh-CN" sz="1600" dirty="0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 2008</a:t>
            </a:r>
            <a:r>
              <a:rPr lang="ru-RU" altLang="zh-CN" sz="1600" dirty="0">
                <a:solidFill>
                  <a:srgbClr val="000000"/>
                </a:solidFill>
              </a:rPr>
              <a:t> года</a:t>
            </a:r>
            <a:endParaRPr lang="en-US" altLang="zh-CN" sz="1600" dirty="0">
              <a:solidFill>
                <a:srgbClr val="000000"/>
              </a:solidFill>
              <a:latin typeface="FuturaA Bk BT" pitchFamily="34" charset="0"/>
              <a:ea typeface="SimSun" pitchFamily="2" charset="-122"/>
            </a:endParaRPr>
          </a:p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r>
              <a:rPr lang="ru-RU" altLang="zh-CN" sz="1600" dirty="0">
                <a:solidFill>
                  <a:srgbClr val="000000"/>
                </a:solidFill>
              </a:rPr>
              <a:t>Персонал</a:t>
            </a:r>
            <a:r>
              <a:rPr lang="en-US" altLang="zh-CN" sz="1600" dirty="0">
                <a:solidFill>
                  <a:srgbClr val="000000"/>
                </a:solidFill>
              </a:rPr>
              <a:t>:</a:t>
            </a:r>
            <a:r>
              <a:rPr lang="en-US" altLang="zh-CN" sz="1600" dirty="0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 </a:t>
            </a:r>
            <a:r>
              <a:rPr lang="ru-RU" altLang="zh-CN" sz="1600" dirty="0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около </a:t>
            </a:r>
            <a:r>
              <a:rPr lang="en-US" altLang="zh-CN" sz="1600" dirty="0" smtClean="0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250 </a:t>
            </a:r>
            <a:r>
              <a:rPr lang="ru-RU" altLang="zh-CN" sz="1600" dirty="0">
                <a:solidFill>
                  <a:srgbClr val="000000"/>
                </a:solidFill>
              </a:rPr>
              <a:t>человек</a:t>
            </a:r>
          </a:p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r>
              <a:rPr lang="ru-RU" altLang="zh-CN" sz="1600" dirty="0">
                <a:solidFill>
                  <a:srgbClr val="000000"/>
                </a:solidFill>
              </a:rPr>
              <a:t>Современное </a:t>
            </a:r>
            <a:r>
              <a:rPr lang="ru-RU" altLang="zh-CN" sz="1600" dirty="0" smtClean="0">
                <a:solidFill>
                  <a:srgbClr val="000000"/>
                </a:solidFill>
              </a:rPr>
              <a:t>оборудование</a:t>
            </a:r>
            <a:endParaRPr lang="en-US" altLang="zh-CN" sz="1600" dirty="0" smtClean="0">
              <a:solidFill>
                <a:srgbClr val="000000"/>
              </a:solidFill>
            </a:endParaRPr>
          </a:p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r>
              <a:rPr lang="ru-RU" altLang="zh-CN" sz="1600" dirty="0" smtClean="0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Технологии и материалы мирового лидера </a:t>
            </a:r>
            <a:r>
              <a:rPr lang="en-US" altLang="zh-CN" sz="1600" dirty="0" err="1" smtClean="0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Nexans</a:t>
            </a:r>
            <a:endParaRPr lang="en-US" altLang="zh-CN" sz="1600" dirty="0">
              <a:solidFill>
                <a:srgbClr val="000000"/>
              </a:solidFill>
              <a:latin typeface="FuturaA Bk BT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447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72083"/>
          </a:xfrm>
        </p:spPr>
      </p:pic>
      <p:sp>
        <p:nvSpPr>
          <p:cNvPr id="7" name="TextBox 6"/>
          <p:cNvSpPr txBox="1"/>
          <p:nvPr/>
        </p:nvSpPr>
        <p:spPr>
          <a:xfrm>
            <a:off x="3790055" y="-45330"/>
            <a:ext cx="5261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Futura PT Book" panose="020B0502020204020303" pitchFamily="34" charset="0"/>
              </a:rPr>
              <a:t>Номенклатура производимой продукции</a:t>
            </a:r>
            <a:endParaRPr lang="ru-RU" sz="2800" dirty="0">
              <a:latin typeface="Futura PT Book" panose="020B0502020204020303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528" y="41869"/>
            <a:ext cx="24495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804596" y="1157391"/>
            <a:ext cx="8539876" cy="20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Силовые кабели и провода на напряжение до 0,6/1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кВ</a:t>
            </a:r>
            <a:endParaRPr lang="ru-RU" b="1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Токопроводящая жила медная или алюминиевая сечением от 1,5 мм2 до 1000 мм2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Изоляция из поливилхлорида/сшитого полиэтилена/этиленпропиленовой резины/полиуретана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Экранированные/неэкранированные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Без брони/ бронированные лентой/бронированные проволокой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Различные виды исполнения наружной </a:t>
            </a: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оболочки (ПВХ, ПЭ, ПУР, 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HF</a:t>
            </a: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)</a:t>
            </a:r>
            <a:endParaRPr lang="ru-RU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731980" y="4869160"/>
            <a:ext cx="8419553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Силовые кабели на напряжение от 6 до 52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кВ</a:t>
            </a:r>
            <a:endParaRPr lang="ru-RU" b="1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Токопроводящая жила медная или алюминиевая сечением от 3</a:t>
            </a: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5 </a:t>
            </a: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мм2 до </a:t>
            </a: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1000 </a:t>
            </a: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мм2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Изоляция из сшитого полиэтилена/этиленпропиленовой резины</a:t>
            </a:r>
            <a:endParaRPr lang="ru-RU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Без брони/ бронированные лентой/бронированные проволокой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Герметизация жилы и/или экрана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Различные виды исполнения наружной </a:t>
            </a: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оболочки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(ПВХ, ПЭ, ПУР, </a:t>
            </a:r>
            <a:r>
              <a:rPr lang="en-US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HF</a:t>
            </a: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)</a:t>
            </a:r>
            <a:endParaRPr lang="ru-RU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804596" y="2835654"/>
            <a:ext cx="8378068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b="1" dirty="0" smtClean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Самонесущие 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изолированные провода 0,6/1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кВ</a:t>
            </a: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 и 20-35 </a:t>
            </a:r>
            <a:r>
              <a:rPr lang="ru-RU" b="1" dirty="0" err="1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кВ</a:t>
            </a:r>
            <a:endParaRPr lang="ru-RU" b="1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 smtClean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Пожаробезопасные кабели, не распространяющие горение</a:t>
            </a:r>
            <a:endParaRPr lang="ru-RU" b="1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Огнестойкие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кабели, в том числе сертифицированные в системе НАНОСЕРТИФИКА </a:t>
            </a:r>
            <a:endParaRPr lang="ru-RU" b="1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528" y="41869"/>
            <a:ext cx="24495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76341" y="365127"/>
            <a:ext cx="52615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Кабельный завод ООО </a:t>
            </a:r>
            <a:r>
              <a:rPr lang="ru-RU" sz="4400" b="1" dirty="0" smtClean="0">
                <a:solidFill>
                  <a:srgbClr val="FF0000"/>
                </a:solidFill>
              </a:rPr>
              <a:t>«</a:t>
            </a:r>
            <a:r>
              <a:rPr lang="ru-RU" sz="4400" b="1" dirty="0" err="1" smtClean="0">
                <a:solidFill>
                  <a:srgbClr val="FF0000"/>
                </a:solidFill>
              </a:rPr>
              <a:t>Угличкабель</a:t>
            </a:r>
            <a:r>
              <a:rPr lang="ru-RU" sz="4400" b="1" dirty="0" smtClean="0">
                <a:solidFill>
                  <a:srgbClr val="FF0000"/>
                </a:solidFill>
              </a:rPr>
              <a:t>»</a:t>
            </a:r>
            <a:endParaRPr lang="ru-RU" sz="4401" dirty="0">
              <a:latin typeface="Futura PT Book" panose="020B0502020204020303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562262"/>
              </p:ext>
            </p:extLst>
          </p:nvPr>
        </p:nvGraphicFramePr>
        <p:xfrm>
          <a:off x="124540" y="1303085"/>
          <a:ext cx="3004808" cy="425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5" imgW="5667128" imgH="8019917" progId="AcroExch.Document.11">
                  <p:embed/>
                </p:oleObj>
              </mc:Choice>
              <mc:Fallback>
                <p:oleObj name="Acrobat Document" r:id="rId5" imgW="5667128" imgH="801991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4540" y="1303085"/>
                        <a:ext cx="3004808" cy="4251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168363"/>
              </p:ext>
            </p:extLst>
          </p:nvPr>
        </p:nvGraphicFramePr>
        <p:xfrm>
          <a:off x="2140634" y="2068550"/>
          <a:ext cx="3203215" cy="4532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7" imgW="5667128" imgH="8019917" progId="AcroExch.Document.11">
                  <p:embed/>
                </p:oleObj>
              </mc:Choice>
              <mc:Fallback>
                <p:oleObj name="Acrobat Document" r:id="rId7" imgW="5667128" imgH="801991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40634" y="2068550"/>
                        <a:ext cx="3203215" cy="4532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830151"/>
              </p:ext>
            </p:extLst>
          </p:nvPr>
        </p:nvGraphicFramePr>
        <p:xfrm>
          <a:off x="9111474" y="1214182"/>
          <a:ext cx="3138388" cy="4435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9" imgW="5667128" imgH="8010240" progId="AcroExch.Document.11">
                  <p:embed/>
                </p:oleObj>
              </mc:Choice>
              <mc:Fallback>
                <p:oleObj name="Acrobat Document" r:id="rId9" imgW="5667128" imgH="80102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11474" y="1214182"/>
                        <a:ext cx="3138388" cy="4435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347530"/>
              </p:ext>
            </p:extLst>
          </p:nvPr>
        </p:nvGraphicFramePr>
        <p:xfrm>
          <a:off x="4240165" y="2696136"/>
          <a:ext cx="3119778" cy="440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11" imgW="5667128" imgH="8010240" progId="AcroExch.Document.11">
                  <p:embed/>
                </p:oleObj>
              </mc:Choice>
              <mc:Fallback>
                <p:oleObj name="Acrobat Document" r:id="rId11" imgW="5667128" imgH="80102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40165" y="2696136"/>
                        <a:ext cx="3119778" cy="440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032297"/>
              </p:ext>
            </p:extLst>
          </p:nvPr>
        </p:nvGraphicFramePr>
        <p:xfrm>
          <a:off x="6777218" y="2068550"/>
          <a:ext cx="2909887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13" imgW="5667128" imgH="8010240" progId="AcroExch.Document.11">
                  <p:embed/>
                </p:oleObj>
              </mc:Choice>
              <mc:Fallback>
                <p:oleObj name="Acrobat Document" r:id="rId13" imgW="5667128" imgH="80102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77218" y="2068550"/>
                        <a:ext cx="2909887" cy="411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200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45783" y="365125"/>
            <a:ext cx="5946217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Кабель силовой с изоляцией  </a:t>
            </a:r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этиленпропиленовой резины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315" y="4180675"/>
            <a:ext cx="4634444" cy="267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811524" y="1898852"/>
            <a:ext cx="8568952" cy="270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r>
              <a:rPr lang="ru-RU" altLang="zh-CN" sz="1600" dirty="0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на напряжение до 0,6/1 </a:t>
            </a:r>
            <a:r>
              <a:rPr lang="ru-RU" altLang="zh-CN" sz="1600" dirty="0" err="1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кВ</a:t>
            </a:r>
            <a:endParaRPr lang="ru-RU" altLang="zh-CN" sz="1600" dirty="0">
              <a:solidFill>
                <a:srgbClr val="000000"/>
              </a:solidFill>
              <a:latin typeface="FuturaA Bk BT" pitchFamily="34" charset="0"/>
              <a:ea typeface="SimSun" pitchFamily="2" charset="-122"/>
            </a:endParaRPr>
          </a:p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endParaRPr lang="ru-RU" altLang="zh-CN" sz="1600" dirty="0">
              <a:solidFill>
                <a:srgbClr val="000000"/>
              </a:solidFill>
              <a:latin typeface="FuturaA Bk BT" pitchFamily="34" charset="0"/>
              <a:ea typeface="SimSun" pitchFamily="2" charset="-122"/>
            </a:endParaRPr>
          </a:p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endParaRPr lang="ru-RU" altLang="zh-CN" sz="1600" dirty="0">
              <a:solidFill>
                <a:srgbClr val="000000"/>
              </a:solidFill>
              <a:latin typeface="FuturaA Bk BT" pitchFamily="34" charset="0"/>
              <a:ea typeface="SimSun" pitchFamily="2" charset="-122"/>
            </a:endParaRPr>
          </a:p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endParaRPr lang="ru-RU" altLang="zh-CN" sz="1600" dirty="0">
              <a:solidFill>
                <a:srgbClr val="000000"/>
              </a:solidFill>
              <a:latin typeface="FuturaA Bk BT" pitchFamily="34" charset="0"/>
              <a:ea typeface="SimSun" pitchFamily="2" charset="-122"/>
            </a:endParaRPr>
          </a:p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endParaRPr lang="ru-RU" altLang="zh-CN" sz="1600" dirty="0">
              <a:solidFill>
                <a:srgbClr val="000000"/>
              </a:solidFill>
              <a:latin typeface="FuturaA Bk BT" pitchFamily="34" charset="0"/>
              <a:ea typeface="SimSun" pitchFamily="2" charset="-122"/>
            </a:endParaRPr>
          </a:p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endParaRPr lang="ru-RU" altLang="zh-CN" sz="1600" dirty="0">
              <a:solidFill>
                <a:srgbClr val="000000"/>
              </a:solidFill>
              <a:latin typeface="FuturaA Bk BT" pitchFamily="34" charset="0"/>
              <a:ea typeface="SimSun" pitchFamily="2" charset="-122"/>
            </a:endParaRPr>
          </a:p>
          <a:p>
            <a:pPr marL="363538" indent="-276225" eaLnBrk="0" hangingPunct="0">
              <a:spcBef>
                <a:spcPct val="30000"/>
              </a:spcBef>
              <a:spcAft>
                <a:spcPct val="30000"/>
              </a:spcAft>
              <a:buClr>
                <a:srgbClr val="CE0000"/>
              </a:buClr>
              <a:buSzTx/>
              <a:buFontTx/>
              <a:buChar char="•"/>
            </a:pPr>
            <a:r>
              <a:rPr lang="ru-RU" altLang="zh-CN" sz="1600" dirty="0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на среднее напряжение от 6 до 35 </a:t>
            </a:r>
            <a:r>
              <a:rPr lang="ru-RU" altLang="zh-CN" sz="1600" dirty="0" err="1">
                <a:solidFill>
                  <a:srgbClr val="000000"/>
                </a:solidFill>
                <a:latin typeface="FuturaA Bk BT" pitchFamily="34" charset="0"/>
                <a:ea typeface="SimSun" pitchFamily="2" charset="-122"/>
              </a:rPr>
              <a:t>кВ</a:t>
            </a:r>
            <a:endParaRPr lang="en-US" altLang="zh-CN" sz="1600" dirty="0">
              <a:solidFill>
                <a:srgbClr val="000000"/>
              </a:solidFill>
              <a:latin typeface="FuturaA Bk BT" pitchFamily="34" charset="0"/>
              <a:ea typeface="SimSun" pitchFamily="2" charset="-122"/>
            </a:endParaRPr>
          </a:p>
        </p:txBody>
      </p:sp>
      <p:pic>
        <p:nvPicPr>
          <p:cNvPr id="11" name="Picture 7" descr="D:\КАТАЛОГИ\Редактирование каталогов\Изготовление каталога CREOLON 1 кВ\Каталог\Рисунки для верстки\CREOLON®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88" y="1862433"/>
            <a:ext cx="5060499" cy="237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136170"/>
              </p:ext>
            </p:extLst>
          </p:nvPr>
        </p:nvGraphicFramePr>
        <p:xfrm>
          <a:off x="7768759" y="1756252"/>
          <a:ext cx="3585041" cy="5066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6" imgW="5667177" imgH="8010144" progId="AcroExch.Document.11">
                  <p:embed/>
                </p:oleObj>
              </mc:Choice>
              <mc:Fallback>
                <p:oleObj name="Acrobat Document" r:id="rId6" imgW="5667177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68759" y="1756252"/>
                        <a:ext cx="3585041" cy="5066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20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528" y="41869"/>
            <a:ext cx="24495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28" y="1441887"/>
            <a:ext cx="4536628" cy="351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654179" y="980728"/>
            <a:ext cx="43545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000000"/>
                </a:solidFill>
                <a:cs typeface="Arial Unicode MS" charset="0"/>
              </a:rPr>
              <a:t>Термическая стойкость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03390" y="5218342"/>
            <a:ext cx="8705679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i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Характеризует способность резины сопротивляться </a:t>
            </a:r>
            <a:r>
              <a:rPr lang="ru-RU" sz="2200" b="1" i="1" dirty="0">
                <a:solidFill>
                  <a:srgbClr val="FF0000"/>
                </a:solidFill>
                <a:latin typeface="Times New Roman" pitchFamily="16" charset="0"/>
                <a:cs typeface="Arial Unicode MS" charset="0"/>
              </a:rPr>
              <a:t>термическому (тепловому) старению</a:t>
            </a:r>
            <a:r>
              <a:rPr lang="ru-RU" sz="2200" i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 – т.е.</a:t>
            </a:r>
            <a:r>
              <a:rPr lang="ru-RU" sz="2200" b="1" i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 </a:t>
            </a:r>
            <a:r>
              <a:rPr lang="ru-RU" sz="2200" b="1" i="1" dirty="0">
                <a:solidFill>
                  <a:srgbClr val="FF0000"/>
                </a:solidFill>
                <a:latin typeface="Times New Roman" pitchFamily="16" charset="0"/>
                <a:cs typeface="Arial Unicode MS" charset="0"/>
              </a:rPr>
              <a:t>сохранять эксплуатационные свойства</a:t>
            </a:r>
            <a:r>
              <a:rPr lang="ru-RU" sz="2200" i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, изменения которых обусловлено необратимыми процессами в резине </a:t>
            </a:r>
            <a:r>
              <a:rPr lang="ru-RU" sz="2200" b="1" i="1" dirty="0">
                <a:solidFill>
                  <a:srgbClr val="FF0000"/>
                </a:solidFill>
                <a:latin typeface="Times New Roman" pitchFamily="16" charset="0"/>
                <a:cs typeface="Arial Unicode MS" charset="0"/>
              </a:rPr>
              <a:t>при повышенных температурах</a:t>
            </a:r>
            <a:r>
              <a:rPr lang="ru-RU" sz="1600" b="1" dirty="0">
                <a:solidFill>
                  <a:srgbClr val="FF0000"/>
                </a:solidFill>
                <a:latin typeface="Times New Roman" pitchFamily="16" charset="0"/>
                <a:cs typeface="Arial Unicode MS" charset="0"/>
              </a:rPr>
              <a:t>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850582" y="2171648"/>
            <a:ext cx="3961705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Длительно допустимая рабочая температура                         до  +90 </a:t>
            </a:r>
            <a:r>
              <a:rPr lang="en-US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º</a:t>
            </a: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С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Допустимая температура при работе в аварийном режиме             до +140 </a:t>
            </a:r>
            <a:r>
              <a:rPr lang="en-US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º</a:t>
            </a: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С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Допустимая температура при коротком замыкании          до +300</a:t>
            </a:r>
            <a:r>
              <a:rPr lang="en-US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 º</a:t>
            </a: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С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672065" y="836712"/>
            <a:ext cx="34194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9pPr>
          </a:lstStyle>
          <a:p>
            <a:pPr algn="ctr"/>
            <a:r>
              <a:rPr lang="ru-RU" sz="2400" b="1" dirty="0">
                <a:solidFill>
                  <a:srgbClr val="000000"/>
                </a:solidFill>
              </a:rPr>
              <a:t>Преимущества ЭПР:</a:t>
            </a:r>
          </a:p>
        </p:txBody>
      </p:sp>
    </p:spTree>
    <p:extLst>
      <p:ext uri="{BB962C8B-B14F-4D97-AF65-F5344CB8AC3E}">
        <p14:creationId xmlns:p14="http://schemas.microsoft.com/office/powerpoint/2010/main" val="339059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528" y="41869"/>
            <a:ext cx="24495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412776"/>
            <a:ext cx="486212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567404" y="1420871"/>
            <a:ext cx="386873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9pPr>
          </a:lstStyle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Этиленпропиленовая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резина –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эластичный материал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следовательно допускает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повышенные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вибронагрузки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кабеля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эксплуатации 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42859" y="5157192"/>
            <a:ext cx="423546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spcBef>
                <a:spcPts val="450"/>
              </a:spcBef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rgbClr val="000000"/>
                </a:solidFill>
              </a:rPr>
              <a:t>  </a:t>
            </a:r>
            <a:r>
              <a:rPr lang="ru-RU" sz="2000" b="1" dirty="0">
                <a:solidFill>
                  <a:srgbClr val="000000"/>
                </a:solidFill>
              </a:rPr>
              <a:t>Стойкость к механическим воздействиям  и                                   к многократным деформациям</a:t>
            </a:r>
          </a:p>
          <a:p>
            <a:pPr>
              <a:spcBef>
                <a:spcPts val="450"/>
              </a:spcBef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663952" y="630138"/>
            <a:ext cx="34194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9pPr>
          </a:lstStyle>
          <a:p>
            <a:pPr algn="ctr"/>
            <a:r>
              <a:rPr lang="ru-RU" sz="2400" b="1" dirty="0">
                <a:solidFill>
                  <a:srgbClr val="000000"/>
                </a:solidFill>
              </a:rPr>
              <a:t>Преимущества ЭПР: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629365" y="2933799"/>
            <a:ext cx="4248962" cy="102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80000"/>
              </a:lnSpc>
              <a:spcBef>
                <a:spcPts val="450"/>
              </a:spcBef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rgbClr val="000000"/>
                </a:solidFill>
              </a:rPr>
              <a:t>  </a:t>
            </a:r>
            <a:r>
              <a:rPr lang="ru-RU" sz="2000" b="1" dirty="0">
                <a:solidFill>
                  <a:srgbClr val="000000"/>
                </a:solidFill>
              </a:rPr>
              <a:t>Стойкость резины </a:t>
            </a:r>
          </a:p>
          <a:p>
            <a:pPr>
              <a:lnSpc>
                <a:spcPct val="80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0000"/>
                </a:solidFill>
              </a:rPr>
              <a:t>к абсорбции влаги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642859" y="3645024"/>
            <a:ext cx="371782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9pPr>
          </a:lstStyle>
          <a:p>
            <a:pPr algn="ctr"/>
            <a:r>
              <a:rPr lang="ru-RU" sz="1600" dirty="0">
                <a:solidFill>
                  <a:srgbClr val="000000"/>
                </a:solidFill>
              </a:rPr>
              <a:t>   </a:t>
            </a:r>
            <a:r>
              <a:rPr lang="ru-RU" b="1" dirty="0">
                <a:solidFill>
                  <a:srgbClr val="FF0000"/>
                </a:solidFill>
                <a:latin typeface="Times New Roman" pitchFamily="16" charset="0"/>
                <a:cs typeface="Arial Unicode MS" charset="0"/>
              </a:rPr>
              <a:t>Воздействие воды</a:t>
            </a: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 на полимерные материалы приводит  к образованию водных </a:t>
            </a:r>
            <a:r>
              <a:rPr lang="ru-RU" dirty="0" err="1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триингов</a:t>
            </a: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, что ускоряет последующие процессы </a:t>
            </a:r>
            <a:r>
              <a:rPr lang="ru-RU" dirty="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старения</a:t>
            </a:r>
            <a:endParaRPr lang="ru-RU" sz="1100" dirty="0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735262" y="1052736"/>
            <a:ext cx="3460264" cy="5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80000"/>
              </a:lnSpc>
              <a:spcBef>
                <a:spcPts val="450"/>
              </a:spcBef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rgbClr val="000000"/>
                </a:solidFill>
              </a:rPr>
              <a:t>  </a:t>
            </a:r>
            <a:r>
              <a:rPr lang="ru-RU" sz="2000" b="1" dirty="0" err="1">
                <a:solidFill>
                  <a:srgbClr val="000000"/>
                </a:solidFill>
              </a:rPr>
              <a:t>Вибродемпфирование</a:t>
            </a:r>
            <a:endParaRPr lang="ru-RU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1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528" y="41869"/>
            <a:ext cx="24495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718" y="41869"/>
            <a:ext cx="4778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2" y="3328298"/>
            <a:ext cx="47244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64011" y="1180165"/>
            <a:ext cx="4500563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9pPr>
          </a:lstStyle>
          <a:p>
            <a:r>
              <a:rPr lang="ru-RU" sz="2400" i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Характеристика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6" charset="0"/>
                <a:cs typeface="Arial Unicode MS" charset="0"/>
              </a:rPr>
              <a:t>морозостойкость</a:t>
            </a:r>
            <a:r>
              <a:rPr lang="ru-RU" sz="2400" i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 связана с процессами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6" charset="0"/>
                <a:cs typeface="Arial Unicode MS" charset="0"/>
              </a:rPr>
              <a:t>стеклования (отвердевания) и кристаллизации</a:t>
            </a:r>
            <a:r>
              <a:rPr lang="ru-RU" sz="2400" i="1" dirty="0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t> при низких температурах 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335773" y="340468"/>
            <a:ext cx="41402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000000"/>
                </a:solidFill>
                <a:cs typeface="Arial Unicode MS" charset="0"/>
              </a:rPr>
              <a:t>Морозостойкость</a:t>
            </a:r>
          </a:p>
        </p:txBody>
      </p:sp>
    </p:spTree>
    <p:extLst>
      <p:ext uri="{BB962C8B-B14F-4D97-AF65-F5344CB8AC3E}">
        <p14:creationId xmlns:p14="http://schemas.microsoft.com/office/powerpoint/2010/main" val="10949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99" y="2736850"/>
            <a:ext cx="3024956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60" y="2564904"/>
            <a:ext cx="2528888" cy="323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664200" y="1260476"/>
            <a:ext cx="4859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842272" y="5839691"/>
            <a:ext cx="3029592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9pPr>
          </a:lstStyle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ru-RU" sz="1400" i="1" dirty="0">
                <a:solidFill>
                  <a:schemeClr val="tx1"/>
                </a:solidFill>
              </a:rPr>
              <a:t>Степень показателя пожарной опасности (предел распространения горения пучком):	 </a:t>
            </a:r>
            <a:r>
              <a:rPr lang="ru-RU" sz="1400" b="1" i="1" dirty="0">
                <a:solidFill>
                  <a:schemeClr val="tx1"/>
                </a:solidFill>
              </a:rPr>
              <a:t>ПРГП 1 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4621546" y="5857093"/>
            <a:ext cx="3240088" cy="88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charset="-128"/>
              </a:defRPr>
            </a:lvl9pPr>
          </a:lstStyle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ru-RU" sz="1400" i="1" dirty="0">
                <a:solidFill>
                  <a:schemeClr val="tx1"/>
                </a:solidFill>
              </a:rPr>
              <a:t>Результат — сохранение прозрачности не менее 80%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ru-RU" sz="1400" b="1" i="1" dirty="0">
                <a:solidFill>
                  <a:schemeClr val="tx1"/>
                </a:solidFill>
              </a:rPr>
              <a:t>ПД 1  </a:t>
            </a:r>
          </a:p>
        </p:txBody>
      </p:sp>
      <p:pic>
        <p:nvPicPr>
          <p:cNvPr id="19" name="Picture 4" descr="b8_3.jpg (36450 Byte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2059" y="2957513"/>
            <a:ext cx="2882939" cy="261937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251330" y="5797551"/>
            <a:ext cx="32722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i="1" dirty="0">
                <a:solidFill>
                  <a:schemeClr val="tx1"/>
                </a:solidFill>
                <a:latin typeface="+mn-lt"/>
                <a:ea typeface="Calibri"/>
                <a:cs typeface="AAOKB F+ Arial MT"/>
              </a:rPr>
              <a:t>Содержание газов галогенных кислот в пересчете на НCL, показатель рН  </a:t>
            </a:r>
            <a:r>
              <a:rPr lang="ru-RU" sz="1400" b="1" i="1" dirty="0">
                <a:solidFill>
                  <a:schemeClr val="tx1"/>
                </a:solidFill>
                <a:latin typeface="+mn-lt"/>
                <a:ea typeface="Calibri"/>
                <a:cs typeface="AAOKB F+ Arial MT"/>
              </a:rPr>
              <a:t>ПКА 1</a:t>
            </a:r>
          </a:p>
          <a:p>
            <a:pPr algn="l"/>
            <a:endParaRPr lang="ru-RU" sz="1400" dirty="0">
              <a:solidFill>
                <a:srgbClr val="211D1E"/>
              </a:solidFill>
              <a:latin typeface="AAOKB F+ Arial MT"/>
              <a:ea typeface="Calibri"/>
              <a:cs typeface="AAOKB F+ Arial MT"/>
            </a:endParaRPr>
          </a:p>
          <a:p>
            <a:pPr algn="l"/>
            <a:endParaRPr lang="ru-RU" sz="1400" dirty="0"/>
          </a:p>
          <a:p>
            <a:pPr algn="l"/>
            <a:endParaRPr lang="ru-RU" sz="1400" i="1" dirty="0"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985026" y="542821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523365" y="387338"/>
            <a:ext cx="5978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950E"/>
                </a:solidFill>
                <a:cs typeface="Arial" charset="0"/>
              </a:rPr>
              <a:t>Наивысшие показатели по требованиям пожарной безопасности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888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1046</TotalTime>
  <Words>403</Words>
  <Application>Microsoft Office PowerPoint</Application>
  <PresentationFormat>Широкоэкранный</PresentationFormat>
  <Paragraphs>72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7" baseType="lpstr">
      <vt:lpstr>Arial Unicode MS</vt:lpstr>
      <vt:lpstr>MS Gothic</vt:lpstr>
      <vt:lpstr>宋体</vt:lpstr>
      <vt:lpstr>宋体</vt:lpstr>
      <vt:lpstr>AAOKB F+ Arial MT</vt:lpstr>
      <vt:lpstr>Arial</vt:lpstr>
      <vt:lpstr>Calibri</vt:lpstr>
      <vt:lpstr>Calibri Light</vt:lpstr>
      <vt:lpstr>Futura Md BT</vt:lpstr>
      <vt:lpstr>Futura PT Book</vt:lpstr>
      <vt:lpstr>FuturaA Bk BT</vt:lpstr>
      <vt:lpstr>Times New Roman</vt:lpstr>
      <vt:lpstr>Wingdings</vt:lpstr>
      <vt:lpstr>Тема Office</vt:lpstr>
      <vt:lpstr>Acrobat Document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Ruslan Prjevalskiy</dc:creator>
  <cp:lastModifiedBy>Ilya Sidoruk</cp:lastModifiedBy>
  <cp:revision>10</cp:revision>
  <dcterms:created xsi:type="dcterms:W3CDTF">2017-05-17T14:32:03Z</dcterms:created>
  <dcterms:modified xsi:type="dcterms:W3CDTF">2017-06-15T10:35:42Z</dcterms:modified>
</cp:coreProperties>
</file>