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6" r:id="rId3"/>
    <p:sldId id="319" r:id="rId4"/>
    <p:sldId id="297" r:id="rId5"/>
    <p:sldId id="285" r:id="rId6"/>
    <p:sldId id="298" r:id="rId7"/>
    <p:sldId id="299" r:id="rId8"/>
    <p:sldId id="303" r:id="rId9"/>
    <p:sldId id="300" r:id="rId10"/>
    <p:sldId id="301" r:id="rId11"/>
    <p:sldId id="302" r:id="rId12"/>
    <p:sldId id="305" r:id="rId13"/>
    <p:sldId id="304" r:id="rId14"/>
    <p:sldId id="306" r:id="rId15"/>
    <p:sldId id="317" r:id="rId16"/>
    <p:sldId id="307" r:id="rId17"/>
    <p:sldId id="316" r:id="rId18"/>
    <p:sldId id="308" r:id="rId19"/>
    <p:sldId id="310" r:id="rId20"/>
    <p:sldId id="312" r:id="rId21"/>
    <p:sldId id="313" r:id="rId22"/>
    <p:sldId id="315" r:id="rId23"/>
    <p:sldId id="314" r:id="rId24"/>
    <p:sldId id="320" r:id="rId25"/>
    <p:sldId id="309" r:id="rId26"/>
  </p:sldIdLst>
  <p:sldSz cx="12192000" cy="6858000"/>
  <p:notesSz cx="987266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1152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432" userDrawn="1">
          <p15:clr>
            <a:srgbClr val="A4A3A4"/>
          </p15:clr>
        </p15:guide>
        <p15:guide id="7" orient="horz" pos="3648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767" userDrawn="1">
          <p15:clr>
            <a:srgbClr val="A4A3A4"/>
          </p15:clr>
        </p15:guide>
        <p15:guide id="10" pos="6913" userDrawn="1">
          <p15:clr>
            <a:srgbClr val="A4A3A4"/>
          </p15:clr>
        </p15:guide>
        <p15:guide id="11" pos="5712" userDrawn="1">
          <p15:clr>
            <a:srgbClr val="A4A3A4"/>
          </p15:clr>
        </p15:guide>
        <p15:guide id="12" pos="7249" userDrawn="1">
          <p15:clr>
            <a:srgbClr val="A4A3A4"/>
          </p15:clr>
        </p15:guide>
        <p15:guide id="13" pos="3696" userDrawn="1">
          <p15:clr>
            <a:srgbClr val="A4A3A4"/>
          </p15:clr>
        </p15:guide>
        <p15:guide id="14" pos="431" userDrawn="1">
          <p15:clr>
            <a:srgbClr val="A4A3A4"/>
          </p15:clr>
        </p15:guide>
        <p15:guide id="1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36545" autoAdjust="0"/>
  </p:normalViewPr>
  <p:slideViewPr>
    <p:cSldViewPr>
      <p:cViewPr varScale="1">
        <p:scale>
          <a:sx n="23" d="100"/>
          <a:sy n="23" d="100"/>
        </p:scale>
        <p:origin x="2376" y="30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40"/>
        <p:guide pos="767"/>
        <p:guide pos="6913"/>
        <p:guide pos="5712"/>
        <p:guide pos="7249"/>
        <p:guide pos="3696"/>
        <p:guide pos="43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ru-RU"/>
              <a:t>14.06.2017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ru-RU"/>
              <a:t>14.06.2017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70175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Добрый день, уважаемые коллеги! Я представляю компанию МИАКОМ, крупнейшего российского производителя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геосинтетических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материалов.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Диагностирование автомобильных дорог является неотъемлемой и очень важной частью их эксплуатации. Своевременно выделенный опасный участок и проведенные на нем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противодеформационные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мероприятия способствуют поддержанию несущей способности, а это, в свою очередь, приводит к повышению безопасности.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0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укладку специального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геотекстиля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с приклеенными алюминиевыми полосами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10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3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Помимо выполнения своих основных функций, применяемый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геосинтетический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материал обеспечивает проведение неразрушающего контроля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11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74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Третье направление – разработка специального программного обеспечения, направленного на автоматизацию процесса обработки результатов обследования, с целью нивелировать человеческий фактор до минимума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17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Позвольте представить несколько примеров, демонстрирующих применение георадиолокации при обследовании автодорог. Так, на федеральной автодороге «Амур» с помощью георадара «Лоза-В» и высокочастотных антенн были обнаружены трещины в закрепленном грунтовом основании, скрытые от визуального осмотра вышележащими слоями асфальтобетона. Хорошо обнаруживаются зоны деформаций в виде просадок дорожной одежды и верхней части земляного полотна. Следует отметить, что георадар может работать в том числе при отрицательных температурах.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13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07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После обработки радарограмм в основании земляного полотна были установлены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палеорусла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и пониженные зоны рельефа, заполненные слабыми грунтами. Выполненное георадарное обследование позволило определить основные причины этих деформаций. Тогда как в ходе инженерно-геологических изысканий с точечным бурением эти зоны выявлены не были.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14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98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На автодороге «Уссури» для определения геометрии дорожного покрытия применялся радар MALA в комплекте с высокочастотными антеннами.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10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На поперечных профилях и на сплошном разрезе определена нижняя граница асфальта, а также положение нижней границы слоя щебня. Полученные непрерывные разрезы позволили проверить качество сооружения покрытия.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63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По результатам георадарного обследования можно определить наличие опасных инженерно-геологических процессов и явлений. Так, на участке строительства автомобильной дороги «Лена» выполнено обследование неустойчивого оползневого откоса.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17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20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18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24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19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3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Правовой основой технического регулирования в области безопасности автомобильных дорог является технический регламент Таможенного Союза «Безопасность автомобильных дорог». В соответствии с ним, в частности, материалы изысканий должны содержать все данные для разработки основных технических решений и для проведения расчетов прочности и устойчивости конструкций. Кроме того, при проектировании должны быть предусмотрены меры, обеспечивающие сохранность инженерных подземных коммуникаций, а также снижены риски, связанные с воздействием опасных природных процессов.</a:t>
            </a:r>
            <a:endParaRPr lang="ru-RU" sz="1200" kern="1200" dirty="0">
              <a:solidFill>
                <a:schemeClr val="tx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51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20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766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21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95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Определена поверхности смещения грунта оползневого откоса и оценен объем оползневого массива.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61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На слайде представлен пример использования георадара при контроле качества нового строительства. Сооружалась высокая насыпь на слабом основании со слоями ила толщиной до 8 метров. Проектом была предусмотрена укладка до 6 слоев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геотекстиля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в нижней части насыпи и берм. Наличие границ разнородных слоев грунтов позволило уверенно выделить каждый слой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геосинтетика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Таким образом, метод георадиолокации в дополнении с другими традиционными и геофизическими методами обследования является перспективным инструментом контроля качества и оценки безопасности автодорожных конструкций и грунтовых оснований. Он может быть использован для геотехнического мониторинга автомобильных дорог, оценки их технического состояния и возможности дальнейшей эксплуатации.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23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66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43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 связи с этим, в современных условиях возрастает роль высокоточных методов диагностики, позволяющих получить достоверные данные в кратчайшие сроки. Одним из таких методов является метод георадиолокации, который в последние десятилетия активно используется при обследовании различных грунтовых сооружений. Метод основан на излучении радиосигнала в толщу среды. Вернувшийся обратно сигнал фиксируется приемной антенной, оцифровывается и передается в компьютер, где производится его последующая расшифровка и интерпретация.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3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3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Сфера применения метода достаточно обширна. Он позволяет определять положение границ раздела различных сред и выявлять положение локальных неоднородностей. Традиционные методы бурения скважин и проходки шурфов позволяют получать достоверную информацию лишь вблизи их выполнения. Метод георадиолокации дает возможность построить непрерывные продольные и поперечные разрезы.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4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0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 настоящее время в автодорожной практике используется большое количество различных моделей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георадаров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Наибольшую популярность приобрели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георадары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серий ОКО-2, ЛОЗА, зарубежные приборы, а также мобильные лаборатории для скоростной диагностики.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13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 2016 году был принят отраслевой методический документ, описывающий рекомендации по контролю качества выполнения дорожно-строительных работ методом георадиолокации. В соответствии с ним задачами георадарного контроля являются: определение соответствия толщины слоев дорожной одежды и однородности свойств материалов; оценка потребности в выполнении буровых работ; повышение долговечности дорожных конструкций. </a:t>
            </a:r>
          </a:p>
          <a:p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Есть и региональные нормативные документы. Так, в 2013 году принят стандарт «Применение георадарных технологий в дорожной отрасли Хабаровского края».</a:t>
            </a:r>
          </a:p>
          <a:p>
            <a:endParaRPr lang="ru-RU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Таким образом, на сегодняшний день георадиолокация зарекомендовала себя как хороший способ контроля качества и оценки безопасности автомобильных дорог.</a:t>
            </a:r>
          </a:p>
          <a:p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Вместо с тем, у метода георадиолокации, как и любого другого косвенного, непрямого метода, есть свои ограничения, влияющие на качество получаемой информации. Эти ограничения связаны со сложностью и субъективностью процесса обработки исходных данных: требуется привлечение опытных специалистов. </a:t>
            </a:r>
          </a:p>
          <a:p>
            <a:endParaRPr lang="ru-RU" sz="1200" kern="1200" dirty="0" smtClean="0">
              <a:solidFill>
                <a:schemeClr val="tx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 связи с этим, мы предлагаем внедрение следующих мероприятий по повышению качества георадарного обследования, что в свою очередь приведет к повышению достоверности и уровня информативности результатов радарной диагностики.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0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Первое направление – увеличение контрольной информации. Это включает в себя бурение обязательных контрольных скважин, применение в дополнении к </a:t>
            </a:r>
            <a:r>
              <a:rPr lang="ru-RU" sz="1200" kern="12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георадару</a:t>
            </a: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датчики перемещения пройденного пути, систем спутникового позиционирования, видео- и фотосъемку, мобильное лазерное сканирование, другие геофизические методы (например, сейсмические). Это приведет к дублированию данных георадарного обследования другими методами, и, следовательно, к повышению достоверности результатов.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7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06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Второе направление – повышение точности георадарного обследования. Это включает в себя применение металлических стержней, забиваемых в слои дорожной одежды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8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5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выполнение специальных испытаний с разносом антенн георадара </a:t>
            </a:r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9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85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6"/>
          <p:cNvSpPr>
            <a:spLocks noEditPoints="1"/>
          </p:cNvSpPr>
          <p:nvPr/>
        </p:nvSpPr>
        <p:spPr bwMode="auto">
          <a:xfrm>
            <a:off x="-4763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1" noProof="0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931" y="1828802"/>
            <a:ext cx="9756141" cy="3048001"/>
          </a:xfrm>
        </p:spPr>
        <p:txBody>
          <a:bodyPr>
            <a:normAutofit/>
          </a:bodyPr>
          <a:lstStyle>
            <a:lvl1pPr>
              <a:defRPr sz="440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1">
                <a:solidFill>
                  <a:schemeClr val="tx1"/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2" y="685800"/>
            <a:ext cx="2134871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1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2" y="3429003"/>
            <a:ext cx="9756141" cy="2362199"/>
          </a:xfrm>
        </p:spPr>
        <p:txBody>
          <a:bodyPr anchor="b">
            <a:normAutofit/>
          </a:bodyPr>
          <a:lstStyle>
            <a:lvl1pPr algn="l">
              <a:defRPr sz="4401" b="0" cap="all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467" y="685804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1">
                <a:solidFill>
                  <a:schemeClr val="tx1"/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601" y="1828800"/>
            <a:ext cx="4709961" cy="4343400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4112" y="1828800"/>
            <a:ext cx="4709961" cy="4343400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2" y="274638"/>
            <a:ext cx="9756141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932" y="1828802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1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932" y="2743203"/>
            <a:ext cx="4710387" cy="3428999"/>
          </a:xfrm>
        </p:spPr>
        <p:txBody>
          <a:bodyPr>
            <a:normAutofit/>
          </a:bodyPr>
          <a:lstStyle>
            <a:lvl1pPr>
              <a:defRPr sz="2001"/>
            </a:lvl1pPr>
            <a:lvl2pPr>
              <a:defRPr sz="1801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3685" y="1828802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1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3685" y="2743203"/>
            <a:ext cx="4710387" cy="3428999"/>
          </a:xfrm>
        </p:spPr>
        <p:txBody>
          <a:bodyPr>
            <a:normAutofit/>
          </a:bodyPr>
          <a:lstStyle>
            <a:lvl1pPr>
              <a:defRPr sz="2001"/>
            </a:lvl1pPr>
            <a:lvl2pPr>
              <a:defRPr sz="1801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518136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801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1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7343" y="685800"/>
            <a:ext cx="5640269" cy="5486400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518136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801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1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67342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ru-RU" noProof="0" smtClean="0"/>
              <a:t>14.06.2017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2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932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53938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ru-RU" noProof="0" smtClean="0"/>
              <a:pPr/>
              <a:t>14.06.2017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09153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30773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72464" y="41970"/>
            <a:ext cx="1807313" cy="5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674" rtl="0" eaLnBrk="1" latinLnBrk="0" hangingPunct="1">
        <a:lnSpc>
          <a:spcPct val="90000"/>
        </a:lnSpc>
        <a:spcBef>
          <a:spcPct val="0"/>
        </a:spcBef>
        <a:buNone/>
        <a:defRPr sz="4001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402" indent="-228669" algn="l" defTabSz="914674" rtl="0" eaLnBrk="1" latinLnBrk="0" hangingPunct="1">
        <a:lnSpc>
          <a:spcPct val="90000"/>
        </a:lnSpc>
        <a:spcBef>
          <a:spcPts val="1801"/>
        </a:spcBef>
        <a:buClr>
          <a:schemeClr val="tx1"/>
        </a:buClr>
        <a:buSzPct val="80000"/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03071" indent="-228669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731739" indent="-228669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960408" indent="-228669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9077" indent="-228669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745" indent="-228669" algn="l" defTabSz="914674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6414" indent="-228669" algn="l" defTabSz="914674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5082" indent="-228669" algn="l" defTabSz="914674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751" indent="-228669" algn="l" defTabSz="914674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416" y="1772816"/>
            <a:ext cx="9756141" cy="32412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545454">
                    <a:lumMod val="50000"/>
                  </a:srgbClr>
                </a:solidFill>
                <a:latin typeface="Century Gothic"/>
              </a:rPr>
              <a:t>Георадарное обследование как инструмент контроля качества и оценки безопасности автомобильных дорог</a:t>
            </a:r>
            <a:endParaRPr lang="ru-RU" b="1" dirty="0">
              <a:solidFill>
                <a:srgbClr val="545454">
                  <a:lumMod val="50000"/>
                </a:srgbClr>
              </a:solidFill>
              <a:latin typeface="Century Gothic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9416" y="5445224"/>
            <a:ext cx="10496155" cy="86377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545454"/>
                </a:solidFill>
              </a:rPr>
              <a:t>Ю.А. </a:t>
            </a:r>
            <a:r>
              <a:rPr lang="ru-RU" b="1" dirty="0" err="1" smtClean="0">
                <a:solidFill>
                  <a:srgbClr val="545454"/>
                </a:solidFill>
              </a:rPr>
              <a:t>Сухобок</a:t>
            </a:r>
            <a:endParaRPr lang="en-US" b="1" dirty="0" smtClean="0">
              <a:solidFill>
                <a:srgbClr val="545454"/>
              </a:solidFill>
            </a:endParaRPr>
          </a:p>
          <a:p>
            <a:r>
              <a:rPr lang="ru-RU" dirty="0" smtClean="0">
                <a:solidFill>
                  <a:srgbClr val="545454"/>
                </a:solidFill>
              </a:rPr>
              <a:t>к.т.н., инженер-геофизик ГК «</a:t>
            </a:r>
            <a:r>
              <a:rPr lang="ru-RU" dirty="0" err="1" smtClean="0">
                <a:solidFill>
                  <a:srgbClr val="545454"/>
                </a:solidFill>
              </a:rPr>
              <a:t>Миаком</a:t>
            </a:r>
            <a:r>
              <a:rPr lang="ru-RU" dirty="0" smtClean="0">
                <a:solidFill>
                  <a:srgbClr val="545454"/>
                </a:solidFill>
              </a:rPr>
              <a:t>»</a:t>
            </a:r>
            <a:r>
              <a:rPr lang="en-US" dirty="0" smtClean="0">
                <a:solidFill>
                  <a:srgbClr val="545454"/>
                </a:solidFill>
              </a:rPr>
              <a:t>, </a:t>
            </a:r>
            <a:r>
              <a:rPr lang="ru-RU" dirty="0" smtClean="0">
                <a:solidFill>
                  <a:srgbClr val="545454"/>
                </a:solidFill>
              </a:rPr>
              <a:t>Санкт-Петербург</a:t>
            </a:r>
            <a:endParaRPr lang="en-US" dirty="0">
              <a:solidFill>
                <a:srgbClr val="54545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456" y="125500"/>
            <a:ext cx="1807313" cy="507033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91344" y="178581"/>
            <a:ext cx="9845969" cy="40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674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337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674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2011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9349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686" indent="0" algn="ctr" defTabSz="914674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4023" indent="0" algn="ctr" defTabSz="914674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1360" indent="0" algn="ctr" defTabSz="914674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8697" indent="0" algn="ctr" defTabSz="914674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545454"/>
                </a:solidFill>
              </a:rPr>
              <a:t>III </a:t>
            </a:r>
            <a:r>
              <a:rPr lang="ru-RU" sz="2200" dirty="0" smtClean="0">
                <a:solidFill>
                  <a:srgbClr val="545454"/>
                </a:solidFill>
              </a:rPr>
              <a:t>Международный форум «Инновации в дорожном строительстве»</a:t>
            </a:r>
            <a:endParaRPr lang="en-US" sz="2200" dirty="0" smtClean="0">
              <a:solidFill>
                <a:srgbClr val="545454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12192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90" y="273818"/>
            <a:ext cx="10198866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повышению качества георадарного обследования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328" y="6309320"/>
            <a:ext cx="11927059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err="1" smtClean="0">
                <a:solidFill>
                  <a:schemeClr val="tx2"/>
                </a:solidFill>
              </a:rPr>
              <a:t>Геосинтетические</a:t>
            </a:r>
            <a:r>
              <a:rPr lang="ru-RU" sz="2400" dirty="0" smtClean="0">
                <a:solidFill>
                  <a:schemeClr val="tx2"/>
                </a:solidFill>
              </a:rPr>
              <a:t> материалы с приклеенными алюминиевыми полосами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2050" name="Picture 2" descr="http://www.geosynthetica.net/wp-content/uploads/Combigrid_400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71208"/>
            <a:ext cx="5784643" cy="43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ue.asia/wp-content/uploads/2015/07/Sinking-in-Brunei-03-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/>
          <a:stretch/>
        </p:blipFill>
        <p:spPr bwMode="auto">
          <a:xfrm>
            <a:off x="6201952" y="1671208"/>
            <a:ext cx="5772435" cy="43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3" y="1539255"/>
            <a:ext cx="12271078" cy="45715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повышению качества георадарного обследования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328" y="6309320"/>
            <a:ext cx="11927059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err="1" smtClean="0">
                <a:solidFill>
                  <a:schemeClr val="tx2"/>
                </a:solidFill>
              </a:rPr>
              <a:t>Геосинтетические</a:t>
            </a:r>
            <a:r>
              <a:rPr lang="ru-RU" sz="2400" dirty="0" smtClean="0">
                <a:solidFill>
                  <a:schemeClr val="tx2"/>
                </a:solidFill>
              </a:rPr>
              <a:t> материалы с приклеенными алюминиевыми полосами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повышению качества георадарного обследования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328" y="6309320"/>
            <a:ext cx="11927059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Программное обеспечение, автоматизирующее процесс обработки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59" y="1396865"/>
            <a:ext cx="9052195" cy="48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89" y="273818"/>
            <a:ext cx="10198867" cy="634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автодорога «АМУР»</a:t>
            </a:r>
            <a:endParaRPr lang="ru-RU" dirty="0"/>
          </a:p>
        </p:txBody>
      </p:sp>
      <p:pic>
        <p:nvPicPr>
          <p:cNvPr id="6" name="Picture 6" descr="DSC0574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092" y="1052736"/>
            <a:ext cx="4572000" cy="359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Поп1_Н2_8_10_15_В2_5_10_6_ПФ_трещины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092" y="3645024"/>
            <a:ext cx="9144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8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89" y="273818"/>
            <a:ext cx="10198867" cy="634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автодорога «АМУР»</a:t>
            </a:r>
            <a:endParaRPr lang="ru-RU" dirty="0"/>
          </a:p>
        </p:txBody>
      </p:sp>
      <p:pic>
        <p:nvPicPr>
          <p:cNvPr id="9" name="Picture 5" descr="прод004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475" y="1124744"/>
            <a:ext cx="9505056" cy="54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1317356" y="1983783"/>
            <a:ext cx="9546382" cy="2781151"/>
          </a:xfrm>
          <a:custGeom>
            <a:avLst/>
            <a:gdLst>
              <a:gd name="connsiteX0" fmla="*/ 0 w 9546382"/>
              <a:gd name="connsiteY0" fmla="*/ 0 h 2781151"/>
              <a:gd name="connsiteX1" fmla="*/ 1937288 w 9546382"/>
              <a:gd name="connsiteY1" fmla="*/ 263471 h 2781151"/>
              <a:gd name="connsiteX2" fmla="*/ 2557220 w 9546382"/>
              <a:gd name="connsiteY2" fmla="*/ 774915 h 2781151"/>
              <a:gd name="connsiteX3" fmla="*/ 2898183 w 9546382"/>
              <a:gd name="connsiteY3" fmla="*/ 1007390 h 2781151"/>
              <a:gd name="connsiteX4" fmla="*/ 3068664 w 9546382"/>
              <a:gd name="connsiteY4" fmla="*/ 1332854 h 2781151"/>
              <a:gd name="connsiteX5" fmla="*/ 3332136 w 9546382"/>
              <a:gd name="connsiteY5" fmla="*/ 1503336 h 2781151"/>
              <a:gd name="connsiteX6" fmla="*/ 3564610 w 9546382"/>
              <a:gd name="connsiteY6" fmla="*/ 1766807 h 2781151"/>
              <a:gd name="connsiteX7" fmla="*/ 4215539 w 9546382"/>
              <a:gd name="connsiteY7" fmla="*/ 1937288 h 2781151"/>
              <a:gd name="connsiteX8" fmla="*/ 4928461 w 9546382"/>
              <a:gd name="connsiteY8" fmla="*/ 2216258 h 2781151"/>
              <a:gd name="connsiteX9" fmla="*/ 5067946 w 9546382"/>
              <a:gd name="connsiteY9" fmla="*/ 2355742 h 2781151"/>
              <a:gd name="connsiteX10" fmla="*/ 5362413 w 9546382"/>
              <a:gd name="connsiteY10" fmla="*/ 2572719 h 2781151"/>
              <a:gd name="connsiteX11" fmla="*/ 5470902 w 9546382"/>
              <a:gd name="connsiteY11" fmla="*/ 2774197 h 2781151"/>
              <a:gd name="connsiteX12" fmla="*/ 5811864 w 9546382"/>
              <a:gd name="connsiteY12" fmla="*/ 2309248 h 2781151"/>
              <a:gd name="connsiteX13" fmla="*/ 6230319 w 9546382"/>
              <a:gd name="connsiteY13" fmla="*/ 2185261 h 2781151"/>
              <a:gd name="connsiteX14" fmla="*/ 6571281 w 9546382"/>
              <a:gd name="connsiteY14" fmla="*/ 1813302 h 2781151"/>
              <a:gd name="connsiteX15" fmla="*/ 7098224 w 9546382"/>
              <a:gd name="connsiteY15" fmla="*/ 1627322 h 2781151"/>
              <a:gd name="connsiteX16" fmla="*/ 7702658 w 9546382"/>
              <a:gd name="connsiteY16" fmla="*/ 1394848 h 2781151"/>
              <a:gd name="connsiteX17" fmla="*/ 8400081 w 9546382"/>
              <a:gd name="connsiteY17" fmla="*/ 1580827 h 2781151"/>
              <a:gd name="connsiteX18" fmla="*/ 8973519 w 9546382"/>
              <a:gd name="connsiteY18" fmla="*/ 1487837 h 2781151"/>
              <a:gd name="connsiteX19" fmla="*/ 9329980 w 9546382"/>
              <a:gd name="connsiteY19" fmla="*/ 1611824 h 2781151"/>
              <a:gd name="connsiteX20" fmla="*/ 9531458 w 9546382"/>
              <a:gd name="connsiteY20" fmla="*/ 1596325 h 2781151"/>
              <a:gd name="connsiteX21" fmla="*/ 9531458 w 9546382"/>
              <a:gd name="connsiteY21" fmla="*/ 1611824 h 2781151"/>
              <a:gd name="connsiteX22" fmla="*/ 9531458 w 9546382"/>
              <a:gd name="connsiteY22" fmla="*/ 1627322 h 2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546382" h="2781151">
                <a:moveTo>
                  <a:pt x="0" y="0"/>
                </a:moveTo>
                <a:cubicBezTo>
                  <a:pt x="755542" y="67159"/>
                  <a:pt x="1511085" y="134319"/>
                  <a:pt x="1937288" y="263471"/>
                </a:cubicBezTo>
                <a:cubicBezTo>
                  <a:pt x="2363491" y="392623"/>
                  <a:pt x="2397071" y="650929"/>
                  <a:pt x="2557220" y="774915"/>
                </a:cubicBezTo>
                <a:cubicBezTo>
                  <a:pt x="2717369" y="898901"/>
                  <a:pt x="2812942" y="914400"/>
                  <a:pt x="2898183" y="1007390"/>
                </a:cubicBezTo>
                <a:cubicBezTo>
                  <a:pt x="2983424" y="1100380"/>
                  <a:pt x="2996339" y="1250196"/>
                  <a:pt x="3068664" y="1332854"/>
                </a:cubicBezTo>
                <a:cubicBezTo>
                  <a:pt x="3140990" y="1415512"/>
                  <a:pt x="3249478" y="1431011"/>
                  <a:pt x="3332136" y="1503336"/>
                </a:cubicBezTo>
                <a:cubicBezTo>
                  <a:pt x="3414794" y="1575662"/>
                  <a:pt x="3417376" y="1694482"/>
                  <a:pt x="3564610" y="1766807"/>
                </a:cubicBezTo>
                <a:cubicBezTo>
                  <a:pt x="3711844" y="1839132"/>
                  <a:pt x="3988231" y="1862380"/>
                  <a:pt x="4215539" y="1937288"/>
                </a:cubicBezTo>
                <a:cubicBezTo>
                  <a:pt x="4442847" y="2012196"/>
                  <a:pt x="4786393" y="2146516"/>
                  <a:pt x="4928461" y="2216258"/>
                </a:cubicBezTo>
                <a:cubicBezTo>
                  <a:pt x="5070529" y="2286000"/>
                  <a:pt x="4995621" y="2296332"/>
                  <a:pt x="5067946" y="2355742"/>
                </a:cubicBezTo>
                <a:cubicBezTo>
                  <a:pt x="5140271" y="2415152"/>
                  <a:pt x="5295254" y="2502977"/>
                  <a:pt x="5362413" y="2572719"/>
                </a:cubicBezTo>
                <a:cubicBezTo>
                  <a:pt x="5429572" y="2642461"/>
                  <a:pt x="5395994" y="2818109"/>
                  <a:pt x="5470902" y="2774197"/>
                </a:cubicBezTo>
                <a:cubicBezTo>
                  <a:pt x="5545810" y="2730285"/>
                  <a:pt x="5685295" y="2407404"/>
                  <a:pt x="5811864" y="2309248"/>
                </a:cubicBezTo>
                <a:cubicBezTo>
                  <a:pt x="5938433" y="2211092"/>
                  <a:pt x="6103750" y="2267919"/>
                  <a:pt x="6230319" y="2185261"/>
                </a:cubicBezTo>
                <a:cubicBezTo>
                  <a:pt x="6356888" y="2102603"/>
                  <a:pt x="6426630" y="1906292"/>
                  <a:pt x="6571281" y="1813302"/>
                </a:cubicBezTo>
                <a:cubicBezTo>
                  <a:pt x="6715932" y="1720312"/>
                  <a:pt x="6909661" y="1697064"/>
                  <a:pt x="7098224" y="1627322"/>
                </a:cubicBezTo>
                <a:cubicBezTo>
                  <a:pt x="7286787" y="1557580"/>
                  <a:pt x="7485682" y="1402597"/>
                  <a:pt x="7702658" y="1394848"/>
                </a:cubicBezTo>
                <a:cubicBezTo>
                  <a:pt x="7919634" y="1387099"/>
                  <a:pt x="8188271" y="1565329"/>
                  <a:pt x="8400081" y="1580827"/>
                </a:cubicBezTo>
                <a:cubicBezTo>
                  <a:pt x="8611891" y="1596325"/>
                  <a:pt x="8818536" y="1482671"/>
                  <a:pt x="8973519" y="1487837"/>
                </a:cubicBezTo>
                <a:cubicBezTo>
                  <a:pt x="9128502" y="1493003"/>
                  <a:pt x="9236990" y="1593743"/>
                  <a:pt x="9329980" y="1611824"/>
                </a:cubicBezTo>
                <a:cubicBezTo>
                  <a:pt x="9422970" y="1629905"/>
                  <a:pt x="9497878" y="1596325"/>
                  <a:pt x="9531458" y="1596325"/>
                </a:cubicBezTo>
                <a:cubicBezTo>
                  <a:pt x="9565038" y="1596325"/>
                  <a:pt x="9531458" y="1611824"/>
                  <a:pt x="9531458" y="1611824"/>
                </a:cubicBezTo>
                <a:lnTo>
                  <a:pt x="9531458" y="1627322"/>
                </a:lnTo>
              </a:path>
            </a:pathLst>
          </a:custGeom>
          <a:noFill/>
          <a:ln w="635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634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автодорога «УССУРИ»</a:t>
            </a:r>
            <a:endParaRPr lang="ru-RU" dirty="0"/>
          </a:p>
        </p:txBody>
      </p:sp>
      <p:pic>
        <p:nvPicPr>
          <p:cNvPr id="6" name="Picture 9" descr="CX-product-slid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1052736"/>
            <a:ext cx="5170189" cy="26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Yuri\AppData\Local\Temp\SNAGHTML1436fe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3" y="1052736"/>
            <a:ext cx="914400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634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автодорога «УССУРИ»</a:t>
            </a:r>
            <a:endParaRPr lang="ru-RU" dirty="0"/>
          </a:p>
        </p:txBody>
      </p:sp>
      <p:pic>
        <p:nvPicPr>
          <p:cNvPr id="3074" name="Picture 2" descr="C:\Users\Yuri\AppData\Local\Temp\SNAGHTML388b49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1" y="1181883"/>
            <a:ext cx="11021295" cy="54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9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оползневой участок автодороги «Лена»</a:t>
            </a:r>
            <a:endParaRPr lang="ru-RU" dirty="0"/>
          </a:p>
        </p:txBody>
      </p:sp>
      <p:pic>
        <p:nvPicPr>
          <p:cNvPr id="5" name="Рисунок 14" descr="E:\_Новое от 26.05.15\DSCN562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3992" y="1772816"/>
            <a:ext cx="6032393" cy="478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9828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1772816"/>
            <a:ext cx="5736373" cy="48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оползневой участок автодороги «Лена»</a:t>
            </a:r>
            <a:endParaRPr lang="ru-RU" dirty="0"/>
          </a:p>
        </p:txBody>
      </p:sp>
      <p:pic>
        <p:nvPicPr>
          <p:cNvPr id="9" name="Picture 5" descr="IMG_9952_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575" y="1340768"/>
            <a:ext cx="7704856" cy="53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оползневой участок автодороги «Лена»</a:t>
            </a:r>
            <a:endParaRPr lang="ru-RU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540" y="1340768"/>
            <a:ext cx="714692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89" y="273818"/>
            <a:ext cx="10198867" cy="15710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Технический регламент </a:t>
            </a:r>
            <a:br>
              <a:rPr lang="ru-RU" dirty="0" smtClean="0"/>
            </a:br>
            <a:r>
              <a:rPr lang="ru-RU" dirty="0" smtClean="0"/>
              <a:t>таможенного союза ТР ТС 014/2011 </a:t>
            </a:r>
            <a:br>
              <a:rPr lang="ru-RU" dirty="0" smtClean="0"/>
            </a:br>
            <a:r>
              <a:rPr lang="ru-RU" b="1" dirty="0" smtClean="0"/>
              <a:t>Безопасность автомобильных дорог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8881" y="2175427"/>
            <a:ext cx="9312800" cy="223811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Материалы инженерно-геологических изысканий должны содержать </a:t>
            </a:r>
            <a:r>
              <a:rPr lang="ru-RU" sz="2400" b="1" dirty="0" smtClean="0">
                <a:solidFill>
                  <a:schemeClr val="tx2"/>
                </a:solidFill>
              </a:rPr>
              <a:t>все данные </a:t>
            </a:r>
            <a:r>
              <a:rPr lang="ru-RU" sz="2400" dirty="0" smtClean="0">
                <a:solidFill>
                  <a:schemeClr val="tx2"/>
                </a:solidFill>
              </a:rPr>
              <a:t>для разработки технических решений; для проведения расчетов прочности и устойчивости;</a:t>
            </a:r>
          </a:p>
        </p:txBody>
      </p:sp>
      <p:pic>
        <p:nvPicPr>
          <p:cNvPr id="1026" name="Picture 2" descr="http://news24ua.com/sites/default/files/doroga_prov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276" y="2348880"/>
            <a:ext cx="3240360" cy="1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880" y="4386602"/>
            <a:ext cx="11749767" cy="230832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Должны быть предусмотрены меры, обеспечивающие </a:t>
            </a:r>
            <a:r>
              <a:rPr lang="ru-RU" sz="2400" b="1" dirty="0" smtClean="0">
                <a:solidFill>
                  <a:schemeClr val="tx2"/>
                </a:solidFill>
              </a:rPr>
              <a:t>сохранность</a:t>
            </a:r>
            <a:r>
              <a:rPr lang="ru-RU" sz="2400" dirty="0" smtClean="0">
                <a:solidFill>
                  <a:schemeClr val="tx2"/>
                </a:solidFill>
              </a:rPr>
              <a:t> инженерных коммуникаций;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Должны быть </a:t>
            </a:r>
            <a:r>
              <a:rPr lang="ru-RU" sz="2400" b="1" dirty="0" smtClean="0">
                <a:solidFill>
                  <a:schemeClr val="tx2"/>
                </a:solidFill>
              </a:rPr>
              <a:t>снижены риски</a:t>
            </a:r>
            <a:r>
              <a:rPr lang="ru-RU" sz="2400" dirty="0" smtClean="0">
                <a:solidFill>
                  <a:schemeClr val="tx2"/>
                </a:solidFill>
              </a:rPr>
              <a:t>, связанные с воздействием опасных природных процессов и явлений.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89" y="273818"/>
            <a:ext cx="10198867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оползневой участок автодороги «Лена»</a:t>
            </a:r>
            <a:endParaRPr lang="ru-RU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6496" y="1340768"/>
            <a:ext cx="7339013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8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89" y="273818"/>
            <a:ext cx="10198867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оползневой участок автодороги «Лена»</a:t>
            </a:r>
            <a:endParaRPr lang="ru-RU" dirty="0"/>
          </a:p>
        </p:txBody>
      </p:sp>
      <p:pic>
        <p:nvPicPr>
          <p:cNvPr id="10242" name="Picture 2" descr="C:\Users\Yuri\AppData\Local\Temp\SNAGHTML1437c4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321171"/>
            <a:ext cx="79248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оползневой участок автодороги «Лена»</a:t>
            </a:r>
            <a:endParaRPr lang="ru-RU" dirty="0"/>
          </a:p>
        </p:txBody>
      </p:sp>
      <p:pic>
        <p:nvPicPr>
          <p:cNvPr id="11266" name="Picture 2" descr="C:\Users\Yuri\AppData\Local\Temp\SNAGHTML14383a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3" y="1340768"/>
            <a:ext cx="9334500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6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Пример: контроль качества строительства</a:t>
            </a:r>
            <a:endParaRPr lang="ru-RU" dirty="0"/>
          </a:p>
        </p:txBody>
      </p:sp>
      <p:pic>
        <p:nvPicPr>
          <p:cNvPr id="5" name="Picture 2" descr="DSC05564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/>
          <a:stretch>
            <a:fillRect/>
          </a:stretch>
        </p:blipFill>
        <p:spPr bwMode="auto">
          <a:xfrm>
            <a:off x="524503" y="2071802"/>
            <a:ext cx="5088905" cy="36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Схема геотка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/>
          <a:stretch>
            <a:fillRect/>
          </a:stretch>
        </p:blipFill>
        <p:spPr bwMode="auto">
          <a:xfrm>
            <a:off x="6240016" y="1412776"/>
            <a:ext cx="4968552" cy="19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Пк19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32509"/>
          <a:stretch>
            <a:fillRect/>
          </a:stretch>
        </p:blipFill>
        <p:spPr bwMode="auto">
          <a:xfrm>
            <a:off x="6191804" y="3836395"/>
            <a:ext cx="5016626" cy="253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8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7448" y="1844824"/>
            <a:ext cx="9756141" cy="32412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Георадарное обследование как инструмент контроля качества и оценки безопасности автомобильных дорог</a:t>
            </a:r>
            <a:endParaRPr lang="ru-RU" sz="36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7448" y="5878322"/>
            <a:ext cx="10496155" cy="79176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Ю.А. Сухобок</a:t>
            </a:r>
            <a:endParaRPr lang="en-US" sz="18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к.т.н., инженер-геофизик ГК «</a:t>
            </a:r>
            <a:r>
              <a:rPr lang="ru-RU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Миаком</a:t>
            </a:r>
            <a: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»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Санкт-Петербург</a:t>
            </a:r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268760"/>
            <a:ext cx="12192000" cy="792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5400" b="1" dirty="0" smtClean="0">
                <a:solidFill>
                  <a:srgbClr val="545454">
                    <a:lumMod val="50000"/>
                  </a:srgbClr>
                </a:solidFill>
                <a:latin typeface="Century Gothic"/>
              </a:rPr>
              <a:t>Спасибо за внимание!</a:t>
            </a:r>
            <a:endParaRPr lang="ru-RU" sz="5400" b="1" dirty="0">
              <a:solidFill>
                <a:srgbClr val="545454">
                  <a:lumMod val="5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80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>
            <a:spLocks noGrp="1"/>
          </p:cNvSpPr>
          <p:nvPr>
            <p:ph type="title"/>
          </p:nvPr>
        </p:nvSpPr>
        <p:spPr>
          <a:xfrm>
            <a:off x="1589" y="274638"/>
            <a:ext cx="10198867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георадарное обследование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1455712" y="4869160"/>
            <a:ext cx="2952327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георадар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41777" y="4711967"/>
            <a:ext cx="5835799" cy="14219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tx2"/>
                </a:solidFill>
              </a:rPr>
              <a:t>а – прямая воздушная волна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tx2"/>
                </a:solidFill>
              </a:rPr>
              <a:t>б – прямая грунтовая волна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tx2"/>
                </a:solidFill>
              </a:rPr>
              <a:t>в – отраженная волна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chemeClr val="tx2"/>
                </a:solidFill>
              </a:rPr>
              <a:t>г – преломленная (головная) волна</a:t>
            </a:r>
          </a:p>
        </p:txBody>
      </p:sp>
      <p:pic>
        <p:nvPicPr>
          <p:cNvPr id="6179" name="Picture 35" descr="C:\Users\Yuri\AppData\Local\Temp\SNAGHTML1434b1e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76" y="1432818"/>
            <a:ext cx="54102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Yuri\AppData\Local\Temp\SNAGHTML39e31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7" y="1537590"/>
            <a:ext cx="490537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634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георадарное обследование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127448" y="1025525"/>
            <a:ext cx="9757978" cy="5832475"/>
            <a:chOff x="26988" y="1171575"/>
            <a:chExt cx="9112250" cy="5438775"/>
          </a:xfrm>
        </p:grpSpPr>
        <p:pic>
          <p:nvPicPr>
            <p:cNvPr id="6" name="Picture 4" descr="Pr1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13" y="1779588"/>
              <a:ext cx="8737600" cy="424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863013" y="1733550"/>
              <a:ext cx="276225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0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6988" y="1590675"/>
              <a:ext cx="8553450" cy="241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  0                                                      10                                                     20                                                     30                                                     40 м     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8863013" y="4267200"/>
              <a:ext cx="276225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8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8863013" y="3638550"/>
              <a:ext cx="276225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6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8863013" y="3019425"/>
              <a:ext cx="276225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4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8863013" y="2371725"/>
              <a:ext cx="276225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2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3309938" y="1895475"/>
              <a:ext cx="0" cy="4057650"/>
            </a:xfrm>
            <a:prstGeom prst="line">
              <a:avLst/>
            </a:prstGeom>
            <a:noFill/>
            <a:ln w="9525" cap="rnd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3309938" y="5953125"/>
              <a:ext cx="0" cy="276225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>
              <a:off x="242888" y="6057900"/>
              <a:ext cx="2085975" cy="390525"/>
            </a:xfrm>
            <a:prstGeom prst="wedgeRectCallout">
              <a:avLst>
                <a:gd name="adj1" fmla="val 97125"/>
                <a:gd name="adj2" fmla="val -4853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Times New Roman" pitchFamily="18" charset="0"/>
                </a:rPr>
                <a:t>Скважина грунтоукрепляющих мероприятий.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1519238" y="1209675"/>
              <a:ext cx="1381125" cy="323850"/>
            </a:xfrm>
            <a:prstGeom prst="wedgeRectCallout">
              <a:avLst>
                <a:gd name="adj1" fmla="val 69722"/>
                <a:gd name="adj2" fmla="val 61706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Times New Roman" pitchFamily="18" charset="0"/>
                </a:rPr>
                <a:t>Бетонный раствор.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>
              <a:off x="4491038" y="6038850"/>
              <a:ext cx="1447800" cy="419100"/>
            </a:xfrm>
            <a:prstGeom prst="wedgeRectCallout">
              <a:avLst>
                <a:gd name="adj1" fmla="val 55963"/>
                <a:gd name="adj2" fmla="val -21545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Times New Roman" pitchFamily="18" charset="0"/>
                </a:rPr>
                <a:t>Коренной песчаный грунт.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367213" y="1333500"/>
              <a:ext cx="0" cy="1762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6824663" y="1323975"/>
              <a:ext cx="0" cy="1762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4367213" y="1323975"/>
              <a:ext cx="24574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4538663" y="1171575"/>
              <a:ext cx="2114550" cy="381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b="1">
                  <a:latin typeface="Times New Roman" pitchFamily="18" charset="0"/>
                </a:rPr>
                <a:t>Конус провала с фрагментами асфальта и асфальта бетона.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V="1">
              <a:off x="1490663" y="1876425"/>
              <a:ext cx="0" cy="7239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>
              <a:off x="338138" y="1247775"/>
              <a:ext cx="828675" cy="371475"/>
            </a:xfrm>
            <a:prstGeom prst="wedgeRectCallout">
              <a:avLst>
                <a:gd name="adj1" fmla="val 84329"/>
                <a:gd name="adj2" fmla="val 19461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Times New Roman" pitchFamily="18" charset="0"/>
                </a:rPr>
                <a:t>Дорожное основание.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>
              <a:off x="7920038" y="1209675"/>
              <a:ext cx="876300" cy="466725"/>
            </a:xfrm>
            <a:prstGeom prst="wedgeRectCallout">
              <a:avLst>
                <a:gd name="adj1" fmla="val -77463"/>
                <a:gd name="adj2" fmla="val 27408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Times New Roman" pitchFamily="18" charset="0"/>
                </a:rPr>
                <a:t>Насыпной грунт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>
              <a:off x="3424238" y="6038850"/>
              <a:ext cx="1009650" cy="571500"/>
            </a:xfrm>
            <a:prstGeom prst="wedgeRectCallout">
              <a:avLst>
                <a:gd name="adj1" fmla="val 137046"/>
                <a:gd name="adj2" fmla="val -453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000" b="1">
                  <a:latin typeface="Times New Roman" pitchFamily="18" charset="0"/>
                </a:rPr>
                <a:t>Влаго-насыщенный грунт</a:t>
              </a: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00063" y="1857375"/>
              <a:ext cx="214312" cy="428625"/>
            </a:xfrm>
            <a:prstGeom prst="rect">
              <a:avLst/>
            </a:prstGeom>
            <a:solidFill>
              <a:srgbClr val="5F5F5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00063" y="2286000"/>
              <a:ext cx="214312" cy="357188"/>
            </a:xfrm>
            <a:prstGeom prst="rect">
              <a:avLst/>
            </a:prstGeom>
            <a:blipFill>
              <a:blip r:embed="rId4" cstate="screen"/>
              <a:tile tx="0" ty="0" sx="100000" sy="100000" flip="none" algn="tl"/>
            </a:blip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00063" y="2643188"/>
              <a:ext cx="214312" cy="78581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00063" y="3429000"/>
              <a:ext cx="214312" cy="428625"/>
            </a:xfrm>
            <a:prstGeom prst="rect">
              <a:avLst/>
            </a:prstGeom>
            <a:blipFill>
              <a:blip r:embed="rId5" cstate="screen"/>
              <a:tile tx="0" ty="0" sx="100000" sy="100000" flip="none" algn="tl"/>
            </a:blip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00063" y="3786188"/>
              <a:ext cx="214312" cy="2143125"/>
            </a:xfrm>
            <a:prstGeom prst="rect">
              <a:avLst/>
            </a:prstGeom>
            <a:blipFill>
              <a:blip r:embed="rId6" cstate="screen"/>
              <a:tile tx="0" ty="0" sx="100000" sy="100000" flip="none" algn="tl"/>
            </a:blip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358063" y="1857375"/>
              <a:ext cx="214312" cy="357188"/>
            </a:xfrm>
            <a:prstGeom prst="rect">
              <a:avLst/>
            </a:prstGeom>
            <a:solidFill>
              <a:srgbClr val="5F5F5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358063" y="2214563"/>
              <a:ext cx="214312" cy="357187"/>
            </a:xfrm>
            <a:prstGeom prst="rect">
              <a:avLst/>
            </a:prstGeom>
            <a:blipFill>
              <a:blip r:embed="rId4" cstate="screen"/>
              <a:tile tx="0" ty="0" sx="100000" sy="100000" flip="none" algn="tl"/>
            </a:blip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358063" y="2571750"/>
              <a:ext cx="214312" cy="35718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358063" y="2928938"/>
              <a:ext cx="214312" cy="642937"/>
            </a:xfrm>
            <a:prstGeom prst="rect">
              <a:avLst/>
            </a:prstGeom>
            <a:blipFill>
              <a:blip r:embed="rId5" cstate="screen"/>
              <a:tile tx="0" ty="0" sx="100000" sy="100000" flip="none" algn="tl"/>
            </a:blip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358063" y="3571875"/>
              <a:ext cx="214312" cy="2357438"/>
            </a:xfrm>
            <a:prstGeom prst="rect">
              <a:avLst/>
            </a:prstGeom>
            <a:blipFill>
              <a:blip r:embed="rId6" cstate="screen"/>
              <a:tile tx="0" ty="0" sx="100000" sy="100000" flip="none" algn="tl"/>
            </a:blip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7" name="Прямая соединительная линия 36"/>
            <p:cNvCxnSpPr>
              <a:stCxn id="28" idx="0"/>
              <a:endCxn id="33" idx="0"/>
            </p:cNvCxnSpPr>
            <p:nvPr/>
          </p:nvCxnSpPr>
          <p:spPr>
            <a:xfrm rot="5400000" flipH="1" flipV="1">
              <a:off x="4000500" y="-1179512"/>
              <a:ext cx="71437" cy="6859588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8" name="Прямая соединительная линия 37"/>
            <p:cNvCxnSpPr>
              <a:stCxn id="29" idx="0"/>
              <a:endCxn id="34" idx="0"/>
            </p:cNvCxnSpPr>
            <p:nvPr/>
          </p:nvCxnSpPr>
          <p:spPr>
            <a:xfrm rot="5400000" flipH="1" flipV="1">
              <a:off x="4000500" y="-822325"/>
              <a:ext cx="71438" cy="6859588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39" name="Прямая соединительная линия 38"/>
            <p:cNvCxnSpPr>
              <a:stCxn id="30" idx="0"/>
              <a:endCxn id="35" idx="0"/>
            </p:cNvCxnSpPr>
            <p:nvPr/>
          </p:nvCxnSpPr>
          <p:spPr>
            <a:xfrm rot="5400000" flipH="1" flipV="1">
              <a:off x="3786188" y="-250825"/>
              <a:ext cx="500062" cy="6859588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0" name="Прямая соединительная линия 39"/>
            <p:cNvCxnSpPr>
              <a:stCxn id="31" idx="0"/>
              <a:endCxn id="35" idx="2"/>
            </p:cNvCxnSpPr>
            <p:nvPr/>
          </p:nvCxnSpPr>
          <p:spPr>
            <a:xfrm rot="5400000" flipH="1" flipV="1">
              <a:off x="3929062" y="249238"/>
              <a:ext cx="214313" cy="6859588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23531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1389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Модели георадаров, используемые в автодорожной практике</a:t>
            </a:r>
            <a:endParaRPr lang="ru-RU" dirty="0"/>
          </a:p>
        </p:txBody>
      </p:sp>
      <p:pic>
        <p:nvPicPr>
          <p:cNvPr id="4" name="Picture 2" descr="IMAG11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50" y="2309217"/>
            <a:ext cx="2116918" cy="369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657" y="1700808"/>
            <a:ext cx="2736304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ЛОЗА-Н, ЛОЗА-В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3792" y="1723228"/>
            <a:ext cx="2736304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ОКО-2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Yuri\AppData\Local\Temp\SNAGHTML4819fabc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510" y="2354147"/>
            <a:ext cx="5606319" cy="34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838754" y="1391064"/>
            <a:ext cx="1320824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MALA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1837508"/>
            <a:ext cx="2745017" cy="2050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72226" y="4278012"/>
            <a:ext cx="1320824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GSSI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950" y="4733576"/>
            <a:ext cx="2121771" cy="17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6342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Нормативная документация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1071071"/>
            <a:ext cx="3998022" cy="552754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1069506"/>
            <a:ext cx="3884493" cy="5529112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677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повышению качества георадарного обследования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6173" y="1916832"/>
            <a:ext cx="7128791" cy="397031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Увеличение контрольной информации: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Контрольные скважины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Датчики перемещения пройденного пути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Системы спутникового позиционирования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Фото- и видеосъемка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Мобильное лазерное сканирование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Геофизические методы (сейсмика и др.)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988840"/>
            <a:ext cx="3816424" cy="39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повышению качества георадарного обследования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97" y="1736812"/>
            <a:ext cx="5568616" cy="4176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216" y="1736812"/>
            <a:ext cx="5568617" cy="4176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28" y="6309320"/>
            <a:ext cx="11927059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Забивка металлических стержней в слои дорожной одежды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273818"/>
            <a:ext cx="10200455" cy="1066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по повышению качества георадарного обследования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328" y="6309320"/>
            <a:ext cx="11927059" cy="4247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</a:rPr>
              <a:t>Выполнение специальных испытаний с разносом антенн георадара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896" y="1504172"/>
            <a:ext cx="6347788" cy="460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Yuri\AppData\Local\Temp\SNAGHTML1436284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6" y="1489000"/>
            <a:ext cx="39624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_World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B143668-7DF7-4E5F-A706-427C1D48DD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1279</Words>
  <Application>Microsoft Office PowerPoint</Application>
  <PresentationFormat>Широкоэкранный</PresentationFormat>
  <Paragraphs>120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Times New Roman</vt:lpstr>
      <vt:lpstr>Continental_World_16x9</vt:lpstr>
      <vt:lpstr>Георадарное обследование как инструмент контроля качества и оценки безопасности автомобильных дорог</vt:lpstr>
      <vt:lpstr>Технический регламент  таможенного союза ТР ТС 014/2011  Безопасность автомобильных дорог</vt:lpstr>
      <vt:lpstr>георадарное обследование</vt:lpstr>
      <vt:lpstr>георадарное обследование</vt:lpstr>
      <vt:lpstr>Модели георадаров, используемые в автодорожной практике</vt:lpstr>
      <vt:lpstr>Нормативная документация</vt:lpstr>
      <vt:lpstr>Мероприятия по повышению качества георадарного обследования</vt:lpstr>
      <vt:lpstr>Мероприятия по повышению качества георадарного обследования</vt:lpstr>
      <vt:lpstr>Мероприятия по повышению качества георадарного обследования</vt:lpstr>
      <vt:lpstr>Мероприятия по повышению качества георадарного обследования</vt:lpstr>
      <vt:lpstr>Мероприятия по повышению качества георадарного обследования</vt:lpstr>
      <vt:lpstr>Мероприятия по повышению качества георадарного обследования</vt:lpstr>
      <vt:lpstr>Пример: автодорога «АМУР»</vt:lpstr>
      <vt:lpstr>Пример: автодорога «АМУР»</vt:lpstr>
      <vt:lpstr>Пример: автодорога «УССУРИ»</vt:lpstr>
      <vt:lpstr>Пример: автодорога «УССУРИ»</vt:lpstr>
      <vt:lpstr>Пример: оползневой участок автодороги «Лена»</vt:lpstr>
      <vt:lpstr>Пример: оползневой участок автодороги «Лена»</vt:lpstr>
      <vt:lpstr>Пример: оползневой участок автодороги «Лена»</vt:lpstr>
      <vt:lpstr>Пример: оползневой участок автодороги «Лена»</vt:lpstr>
      <vt:lpstr>Пример: оползневой участок автодороги «Лена»</vt:lpstr>
      <vt:lpstr>Пример: оползневой участок автодороги «Лена»</vt:lpstr>
      <vt:lpstr>Пример: контроль качества строительства</vt:lpstr>
      <vt:lpstr>Георадарное обследование как инструмент контроля качества и оценки безопасности автомобильных дорог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2015-08-10T06:40:04Z</dcterms:created>
  <dcterms:modified xsi:type="dcterms:W3CDTF">2017-06-14T16:19:35Z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