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8" r:id="rId2"/>
    <p:sldMasterId id="2147483802" r:id="rId3"/>
  </p:sldMasterIdLst>
  <p:notesMasterIdLst>
    <p:notesMasterId r:id="rId28"/>
  </p:notesMasterIdLst>
  <p:handoutMasterIdLst>
    <p:handoutMasterId r:id="rId29"/>
  </p:handoutMasterIdLst>
  <p:sldIdLst>
    <p:sldId id="458" r:id="rId4"/>
    <p:sldId id="441" r:id="rId5"/>
    <p:sldId id="475" r:id="rId6"/>
    <p:sldId id="442" r:id="rId7"/>
    <p:sldId id="479" r:id="rId8"/>
    <p:sldId id="456" r:id="rId9"/>
    <p:sldId id="430" r:id="rId10"/>
    <p:sldId id="321" r:id="rId11"/>
    <p:sldId id="480" r:id="rId12"/>
    <p:sldId id="434" r:id="rId13"/>
    <p:sldId id="460" r:id="rId14"/>
    <p:sldId id="459" r:id="rId15"/>
    <p:sldId id="461" r:id="rId16"/>
    <p:sldId id="462" r:id="rId17"/>
    <p:sldId id="464" r:id="rId18"/>
    <p:sldId id="465" r:id="rId19"/>
    <p:sldId id="469" r:id="rId20"/>
    <p:sldId id="470" r:id="rId21"/>
    <p:sldId id="471" r:id="rId22"/>
    <p:sldId id="472" r:id="rId23"/>
    <p:sldId id="467" r:id="rId24"/>
    <p:sldId id="477" r:id="rId25"/>
    <p:sldId id="476" r:id="rId26"/>
    <p:sldId id="364" r:id="rId27"/>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61C"/>
    <a:srgbClr val="EB8921"/>
    <a:srgbClr val="4C4544"/>
    <a:srgbClr val="837E7E"/>
    <a:srgbClr val="F3AE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2" autoAdjust="0"/>
    <p:restoredTop sz="94660"/>
  </p:normalViewPr>
  <p:slideViewPr>
    <p:cSldViewPr snapToGrid="0">
      <p:cViewPr varScale="1">
        <p:scale>
          <a:sx n="70" d="100"/>
          <a:sy n="70" d="100"/>
        </p:scale>
        <p:origin x="104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Levandovskiy_VV\Desktop\&#1058;&#1072;&#1073;&#1083;&#1080;&#1094;&#1099;%20&#1072;&#1074;&#1072;&#1088;&#1080;&#1081;&#1085;&#1086;&#1089;&#1090;&#1080;\&#1057;&#1090;&#1072;&#1090;&#1080;&#1089;&#1090;&#1080;&#1082;&#1072;%20&#1044;&#1058;&#1055;%20&#1087;&#1086;&#1083;&#1075;&#1086;&#1076;&#1072;%202013%20201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vandovskiy_VV\Desktop\&#1058;&#1072;&#1073;&#1083;&#1080;&#1094;&#1099;%20&#1072;&#1074;&#1072;&#1088;&#1080;&#1081;&#1085;&#1086;&#1089;&#1090;&#1080;\&#1057;&#1090;&#1072;&#1090;&#1080;&#1089;&#1090;&#1080;&#1082;&#1072;%20&#1044;&#1058;&#1055;%20&#1087;&#1086;&#1083;&#1075;&#1086;&#1076;&#1072;%202013%20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vandovskiy_VV\Desktop\&#1058;&#1072;&#1073;&#1083;&#1080;&#1094;&#1099;%20&#1072;&#1074;&#1072;&#1088;&#1080;&#1081;&#1085;&#1086;&#1089;&#1090;&#1080;\&#1057;&#1090;&#1072;&#1090;&#1080;&#1089;&#1090;&#1080;&#1082;&#1072;%20&#1044;&#1058;&#1055;%20&#1087;&#1086;&#1083;&#1075;&#1086;&#1076;&#1072;%202013%2020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evandovskiy_VV\Desktop\&#1058;&#1072;&#1073;&#1083;&#1080;&#1094;&#1099;%20&#1072;&#1074;&#1072;&#1088;&#1080;&#1081;&#1085;&#1086;&#1089;&#1090;&#1080;\&#1057;&#1090;&#1072;&#1090;&#1080;&#1089;&#1090;&#1080;&#1082;&#1072;%20&#1044;&#1058;&#1055;%20&#1087;&#1086;&#1083;&#1075;&#1086;&#1076;&#1072;%202013%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775953537722693E-2"/>
          <c:y val="8.4424392283129923E-2"/>
          <c:w val="0.8987475954218952"/>
          <c:h val="0.804821077238563"/>
        </c:manualLayout>
      </c:layout>
      <c:scatterChart>
        <c:scatterStyle val="lineMarker"/>
        <c:varyColors val="0"/>
        <c:ser>
          <c:idx val="0"/>
          <c:order val="0"/>
          <c:tx>
            <c:strRef>
              <c:f>Лист1!$G$6</c:f>
              <c:strCache>
                <c:ptCount val="1"/>
                <c:pt idx="0">
                  <c:v>ДТП (ед.) </c:v>
                </c:pt>
              </c:strCache>
            </c:strRef>
          </c:tx>
          <c:spPr>
            <a:ln w="50800" cap="rnd">
              <a:solidFill>
                <a:srgbClr val="FF0000"/>
              </a:solidFill>
              <a:round/>
            </a:ln>
            <a:effectLst/>
          </c:spPr>
          <c:marker>
            <c:symbol val="circle"/>
            <c:size val="5"/>
            <c:spPr>
              <a:solidFill>
                <a:srgbClr val="FF0000"/>
              </a:solidFill>
              <a:ln w="50800">
                <a:solidFill>
                  <a:srgbClr val="FF0000"/>
                </a:solidFill>
              </a:ln>
              <a:effectLst/>
            </c:spPr>
          </c:marker>
          <c:dLbls>
            <c:dLbl>
              <c:idx val="0"/>
              <c:layout>
                <c:manualLayout>
                  <c:x val="-3.0366944187480732E-2"/>
                  <c:y val="4.5370697443338825E-2"/>
                </c:manualLayout>
              </c:layout>
              <c:tx>
                <c:rich>
                  <a:bodyPr/>
                  <a:lstStyle/>
                  <a:p>
                    <a:r>
                      <a:rPr lang="en-US" dirty="0" smtClean="0"/>
                      <a:t>2186</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13351834720939E-2"/>
                  <c:y val="4.133640532501150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0366944187480732E-2"/>
                  <c:y val="3.125067502919295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97308926396131E-2"/>
                  <c:y val="-2.766509025081543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6601499049436581E-2"/>
                  <c:y val="-3.169937090455819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Лист1!$F$8:$F$13</c:f>
              <c:numCache>
                <c:formatCode>General</c:formatCode>
                <c:ptCount val="6"/>
                <c:pt idx="0">
                  <c:v>2016</c:v>
                </c:pt>
                <c:pt idx="1">
                  <c:v>2015</c:v>
                </c:pt>
                <c:pt idx="2">
                  <c:v>2014</c:v>
                </c:pt>
                <c:pt idx="3">
                  <c:v>2013</c:v>
                </c:pt>
                <c:pt idx="4">
                  <c:v>2012</c:v>
                </c:pt>
                <c:pt idx="5">
                  <c:v>2011</c:v>
                </c:pt>
              </c:numCache>
            </c:numRef>
          </c:xVal>
          <c:yVal>
            <c:numRef>
              <c:f>Лист1!$G$8:$G$13</c:f>
              <c:numCache>
                <c:formatCode>General</c:formatCode>
                <c:ptCount val="6"/>
                <c:pt idx="0">
                  <c:v>2186</c:v>
                </c:pt>
                <c:pt idx="1">
                  <c:v>2303</c:v>
                </c:pt>
                <c:pt idx="2">
                  <c:v>2546</c:v>
                </c:pt>
                <c:pt idx="3">
                  <c:v>2717</c:v>
                </c:pt>
                <c:pt idx="4">
                  <c:v>2635</c:v>
                </c:pt>
                <c:pt idx="5">
                  <c:v>2653</c:v>
                </c:pt>
              </c:numCache>
            </c:numRef>
          </c:yVal>
          <c:smooth val="0"/>
        </c:ser>
        <c:ser>
          <c:idx val="1"/>
          <c:order val="1"/>
          <c:tx>
            <c:strRef>
              <c:f>Лист1!$H$6</c:f>
              <c:strCache>
                <c:ptCount val="1"/>
                <c:pt idx="0">
                  <c:v>Погибшие (чел.)</c:v>
                </c:pt>
              </c:strCache>
            </c:strRef>
          </c:tx>
          <c:spPr>
            <a:ln w="4762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tx>
                <c:rich>
                  <a:bodyPr/>
                  <a:lstStyle/>
                  <a:p>
                    <a:r>
                      <a:rPr lang="en-US" dirty="0" smtClean="0"/>
                      <a:t>608</a:t>
                    </a:r>
                    <a:endParaRPr lang="en-US" dirty="0"/>
                  </a:p>
                </c:rich>
              </c:tx>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Лист1!$F$8:$F$13</c:f>
              <c:numCache>
                <c:formatCode>General</c:formatCode>
                <c:ptCount val="6"/>
                <c:pt idx="0">
                  <c:v>2016</c:v>
                </c:pt>
                <c:pt idx="1">
                  <c:v>2015</c:v>
                </c:pt>
                <c:pt idx="2">
                  <c:v>2014</c:v>
                </c:pt>
                <c:pt idx="3">
                  <c:v>2013</c:v>
                </c:pt>
                <c:pt idx="4">
                  <c:v>2012</c:v>
                </c:pt>
                <c:pt idx="5">
                  <c:v>2011</c:v>
                </c:pt>
              </c:numCache>
            </c:numRef>
          </c:xVal>
          <c:yVal>
            <c:numRef>
              <c:f>Лист1!$H$8:$H$13</c:f>
              <c:numCache>
                <c:formatCode>General</c:formatCode>
                <c:ptCount val="6"/>
                <c:pt idx="0">
                  <c:v>608</c:v>
                </c:pt>
                <c:pt idx="1">
                  <c:v>617</c:v>
                </c:pt>
                <c:pt idx="2">
                  <c:v>784</c:v>
                </c:pt>
                <c:pt idx="3">
                  <c:v>765</c:v>
                </c:pt>
                <c:pt idx="4">
                  <c:v>756</c:v>
                </c:pt>
                <c:pt idx="5">
                  <c:v>792</c:v>
                </c:pt>
              </c:numCache>
            </c:numRef>
          </c:yVal>
          <c:smooth val="0"/>
        </c:ser>
        <c:ser>
          <c:idx val="2"/>
          <c:order val="2"/>
          <c:tx>
            <c:strRef>
              <c:f>Лист1!$I$6</c:f>
              <c:strCache>
                <c:ptCount val="1"/>
                <c:pt idx="0">
                  <c:v>Раненные (чел.)</c:v>
                </c:pt>
              </c:strCache>
            </c:strRef>
          </c:tx>
          <c:spPr>
            <a:ln w="50800"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2.1732963305581249E-2"/>
                  <c:y val="-3.3267821088356714E-2"/>
                </c:manualLayout>
              </c:layout>
              <c:tx>
                <c:rich>
                  <a:bodyPr/>
                  <a:lstStyle/>
                  <a:p>
                    <a:r>
                      <a:rPr lang="en-US" dirty="0" smtClean="0"/>
                      <a:t>3034</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355534998459134E-3"/>
                  <c:y val="-2.923352897002936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981498612395947E-3"/>
                  <c:y val="-3.125067502919305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7499418326985973E-2"/>
                  <c:y val="3.552565302176443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199814986123988E-2"/>
                  <c:y val="3.531514492320867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0499537465309973E-2"/>
                  <c:y val="3.733229098237239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Лист1!$F$8:$F$13</c:f>
              <c:numCache>
                <c:formatCode>General</c:formatCode>
                <c:ptCount val="6"/>
                <c:pt idx="0">
                  <c:v>2016</c:v>
                </c:pt>
                <c:pt idx="1">
                  <c:v>2015</c:v>
                </c:pt>
                <c:pt idx="2">
                  <c:v>2014</c:v>
                </c:pt>
                <c:pt idx="3">
                  <c:v>2013</c:v>
                </c:pt>
                <c:pt idx="4">
                  <c:v>2012</c:v>
                </c:pt>
                <c:pt idx="5">
                  <c:v>2011</c:v>
                </c:pt>
              </c:numCache>
            </c:numRef>
          </c:xVal>
          <c:yVal>
            <c:numRef>
              <c:f>Лист1!$I$8:$I$13</c:f>
              <c:numCache>
                <c:formatCode>General</c:formatCode>
                <c:ptCount val="6"/>
                <c:pt idx="0">
                  <c:v>3034</c:v>
                </c:pt>
                <c:pt idx="1">
                  <c:v>3233</c:v>
                </c:pt>
                <c:pt idx="2">
                  <c:v>3398</c:v>
                </c:pt>
                <c:pt idx="3">
                  <c:v>3706</c:v>
                </c:pt>
                <c:pt idx="4">
                  <c:v>3717</c:v>
                </c:pt>
                <c:pt idx="5">
                  <c:v>3731</c:v>
                </c:pt>
              </c:numCache>
            </c:numRef>
          </c:yVal>
          <c:smooth val="0"/>
        </c:ser>
        <c:ser>
          <c:idx val="3"/>
          <c:order val="3"/>
          <c:tx>
            <c:strRef>
              <c:f>Лист1!$J$6</c:f>
              <c:strCache>
                <c:ptCount val="1"/>
                <c:pt idx="0">
                  <c:v>Прирост протяженности дорожной сети  (км)</c:v>
                </c:pt>
              </c:strCache>
            </c:strRef>
          </c:tx>
          <c:spPr>
            <a:ln w="38100" cap="rnd">
              <a:solidFill>
                <a:srgbClr val="00B050"/>
              </a:solidFill>
              <a:round/>
            </a:ln>
            <a:effectLst/>
          </c:spPr>
          <c:marker>
            <c:symbol val="circle"/>
            <c:size val="5"/>
            <c:spPr>
              <a:solidFill>
                <a:srgbClr val="FFFF00"/>
              </a:solidFill>
              <a:ln w="9525">
                <a:solidFill>
                  <a:srgbClr val="00B050"/>
                </a:solidFill>
              </a:ln>
              <a:effectLst/>
            </c:spPr>
          </c:marker>
          <c:dLbls>
            <c:dLbl>
              <c:idx val="0"/>
              <c:layout>
                <c:manualLayout>
                  <c:x val="-8.8529408163016531E-3"/>
                  <c:y val="1.4398574158491445E-2"/>
                </c:manualLayout>
              </c:layout>
              <c:tx>
                <c:rich>
                  <a:bodyPr/>
                  <a:lstStyle/>
                  <a:p>
                    <a:r>
                      <a:rPr lang="en-US" dirty="0" smtClean="0"/>
                      <a:t>2890</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175052089636997E-3"/>
                  <c:y val="2.561695917042620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797523921905733E-2"/>
                  <c:y val="5.385700562767867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Лист1!$F$8:$F$13</c:f>
              <c:numCache>
                <c:formatCode>General</c:formatCode>
                <c:ptCount val="6"/>
                <c:pt idx="0">
                  <c:v>2016</c:v>
                </c:pt>
                <c:pt idx="1">
                  <c:v>2015</c:v>
                </c:pt>
                <c:pt idx="2">
                  <c:v>2014</c:v>
                </c:pt>
                <c:pt idx="3">
                  <c:v>2013</c:v>
                </c:pt>
                <c:pt idx="4">
                  <c:v>2012</c:v>
                </c:pt>
                <c:pt idx="5">
                  <c:v>2011</c:v>
                </c:pt>
              </c:numCache>
            </c:numRef>
          </c:xVal>
          <c:yVal>
            <c:numRef>
              <c:f>Лист1!$J$8:$J$13</c:f>
              <c:numCache>
                <c:formatCode>General</c:formatCode>
                <c:ptCount val="6"/>
                <c:pt idx="0">
                  <c:v>2890</c:v>
                </c:pt>
                <c:pt idx="1">
                  <c:v>2864</c:v>
                </c:pt>
                <c:pt idx="2">
                  <c:v>2860</c:v>
                </c:pt>
                <c:pt idx="3">
                  <c:v>2734</c:v>
                </c:pt>
                <c:pt idx="4">
                  <c:v>2620</c:v>
                </c:pt>
                <c:pt idx="5">
                  <c:v>2599</c:v>
                </c:pt>
              </c:numCache>
            </c:numRef>
          </c:yVal>
          <c:smooth val="0"/>
        </c:ser>
        <c:ser>
          <c:idx val="4"/>
          <c:order val="4"/>
          <c:tx>
            <c:strRef>
              <c:f>Лист1!$K$6</c:f>
              <c:strCache>
                <c:ptCount val="1"/>
                <c:pt idx="0">
                  <c:v>Интенсивность движения автомобилей (тыс. ед./сут.)</c:v>
                </c:pt>
              </c:strCache>
            </c:strRef>
          </c:tx>
          <c:spPr>
            <a:ln w="38100" cap="rnd">
              <a:solidFill>
                <a:schemeClr val="accent2">
                  <a:lumMod val="75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Pt>
            <c:idx val="1"/>
            <c:marker>
              <c:symbol val="circle"/>
              <c:size val="5"/>
              <c:spPr>
                <a:solidFill>
                  <a:schemeClr val="accent2"/>
                </a:solidFill>
                <a:ln w="9525">
                  <a:solidFill>
                    <a:schemeClr val="accent2"/>
                  </a:solidFill>
                </a:ln>
                <a:effectLst/>
              </c:spPr>
            </c:marker>
            <c:bubble3D val="0"/>
          </c:dPt>
          <c:dLbls>
            <c:dLbl>
              <c:idx val="0"/>
              <c:layout>
                <c:manualLayout>
                  <c:x val="-2.5433240826395351E-2"/>
                  <c:y val="3.5315144923208676E-2"/>
                </c:manualLayout>
              </c:layout>
              <c:tx>
                <c:rich>
                  <a:bodyPr/>
                  <a:lstStyle/>
                  <a:p>
                    <a:r>
                      <a:rPr lang="en-US"/>
                      <a:t>26,6</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1"/>
              <c:layout>
                <c:manualLayout>
                  <c:x val="-1.7838445494960681E-2"/>
                  <c:y val="2.7246560686553869E-2"/>
                </c:manualLayout>
              </c:layout>
              <c:tx>
                <c:rich>
                  <a:bodyPr/>
                  <a:lstStyle/>
                  <a:p>
                    <a:r>
                      <a:rPr lang="en-US"/>
                      <a:t>26,5</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2"/>
              <c:layout>
                <c:manualLayout>
                  <c:x val="-1.8039095714330819E-3"/>
                  <c:y val="-2.9233528970029368E-2"/>
                </c:manualLayout>
              </c:layout>
              <c:tx>
                <c:rich>
                  <a:bodyPr/>
                  <a:lstStyle/>
                  <a:p>
                    <a:r>
                      <a:rPr lang="en-US"/>
                      <a:t>25,7</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3"/>
              <c:layout>
                <c:manualLayout>
                  <c:x val="-5.504187092247142E-3"/>
                  <c:y val="3.5315144923208606E-2"/>
                </c:manualLayout>
              </c:layout>
              <c:tx>
                <c:rich>
                  <a:bodyPr/>
                  <a:lstStyle/>
                  <a:p>
                    <a:r>
                      <a:rPr lang="en-US"/>
                      <a:t>23,4</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4"/>
              <c:layout>
                <c:manualLayout>
                  <c:x val="-1.0437890453332602E-2"/>
                  <c:y val="3.9349437041535984E-2"/>
                </c:manualLayout>
              </c:layout>
              <c:tx>
                <c:rich>
                  <a:bodyPr/>
                  <a:lstStyle/>
                  <a:p>
                    <a:r>
                      <a:rPr lang="en-US"/>
                      <a:t>22,5</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5"/>
              <c:layout>
                <c:manualLayout>
                  <c:x val="-1.6605019654689312E-2"/>
                  <c:y val="4.338372915986341E-2"/>
                </c:manualLayout>
              </c:layout>
              <c:tx>
                <c:rich>
                  <a:bodyPr/>
                  <a:lstStyle/>
                  <a:p>
                    <a:r>
                      <a:rPr lang="en-US"/>
                      <a:t>19,6</a:t>
                    </a:r>
                  </a:p>
                </c:rich>
              </c:tx>
              <c:dLblPos val="r"/>
              <c:showLegendKey val="0"/>
              <c:showVal val="0"/>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Лист1!$F$8:$F$13</c:f>
              <c:numCache>
                <c:formatCode>General</c:formatCode>
                <c:ptCount val="6"/>
                <c:pt idx="0">
                  <c:v>2016</c:v>
                </c:pt>
                <c:pt idx="1">
                  <c:v>2015</c:v>
                </c:pt>
                <c:pt idx="2">
                  <c:v>2014</c:v>
                </c:pt>
                <c:pt idx="3">
                  <c:v>2013</c:v>
                </c:pt>
                <c:pt idx="4">
                  <c:v>2012</c:v>
                </c:pt>
                <c:pt idx="5">
                  <c:v>2011</c:v>
                </c:pt>
              </c:numCache>
            </c:numRef>
          </c:xVal>
          <c:yVal>
            <c:numRef>
              <c:f>Лист1!$K$8:$K$13</c:f>
              <c:numCache>
                <c:formatCode>General</c:formatCode>
                <c:ptCount val="6"/>
                <c:pt idx="0">
                  <c:v>2650</c:v>
                </c:pt>
                <c:pt idx="1">
                  <c:v>2650</c:v>
                </c:pt>
                <c:pt idx="2">
                  <c:v>2570</c:v>
                </c:pt>
                <c:pt idx="3">
                  <c:v>2340</c:v>
                </c:pt>
                <c:pt idx="4">
                  <c:v>2250</c:v>
                </c:pt>
                <c:pt idx="5">
                  <c:v>1960</c:v>
                </c:pt>
              </c:numCache>
            </c:numRef>
          </c:yVal>
          <c:smooth val="0"/>
          <c:extLst/>
        </c:ser>
        <c:dLbls>
          <c:showLegendKey val="0"/>
          <c:showVal val="0"/>
          <c:showCatName val="0"/>
          <c:showSerName val="0"/>
          <c:showPercent val="0"/>
          <c:showBubbleSize val="0"/>
        </c:dLbls>
        <c:axId val="217997728"/>
        <c:axId val="217995376"/>
      </c:scatterChart>
      <c:valAx>
        <c:axId val="217997728"/>
        <c:scaling>
          <c:orientation val="minMax"/>
          <c:max val="2017"/>
          <c:min val="20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ru-RU"/>
                  <a:t>Год</a:t>
                </a:r>
              </a:p>
            </c:rich>
          </c:tx>
          <c:layout>
            <c:manualLayout>
              <c:xMode val="edge"/>
              <c:yMode val="edge"/>
              <c:x val="0.89196593232999877"/>
              <c:y val="0.9485983440803109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17995376"/>
        <c:crosses val="autoZero"/>
        <c:crossBetween val="midCat"/>
        <c:majorUnit val="1"/>
      </c:valAx>
      <c:valAx>
        <c:axId val="217995376"/>
        <c:scaling>
          <c:orientation val="minMax"/>
          <c:max val="3800"/>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17997728"/>
        <c:crosses val="autoZero"/>
        <c:crossBetween val="midCat"/>
        <c:majorUnit val="200"/>
      </c:valAx>
      <c:spPr>
        <a:noFill/>
        <a:ln>
          <a:noFill/>
        </a:ln>
        <a:effectLst/>
      </c:spPr>
    </c:plotArea>
    <c:legend>
      <c:legendPos val="b"/>
      <c:layout>
        <c:manualLayout>
          <c:xMode val="edge"/>
          <c:yMode val="edge"/>
          <c:x val="0.49115465154725024"/>
          <c:y val="0.46787141176475711"/>
          <c:w val="0.50291607989125775"/>
          <c:h val="0.300312000615396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320982815907552E-2"/>
          <c:y val="0.13363751774477886"/>
          <c:w val="0.88352414013001446"/>
          <c:h val="0.77020725120435918"/>
        </c:manualLayout>
      </c:layout>
      <c:barChart>
        <c:barDir val="col"/>
        <c:grouping val="clustered"/>
        <c:varyColors val="0"/>
        <c:ser>
          <c:idx val="0"/>
          <c:order val="0"/>
          <c:tx>
            <c:strRef>
              <c:f>Лист1!$B$1</c:f>
              <c:strCache>
                <c:ptCount val="1"/>
                <c:pt idx="0">
                  <c:v>5м. 2015</c:v>
                </c:pt>
              </c:strCache>
            </c:strRef>
          </c:tx>
          <c:invertIfNegative val="0"/>
          <c:dLbls>
            <c:dLbl>
              <c:idx val="0"/>
              <c:layout>
                <c:manualLayout>
                  <c:x val="9.4474400363282177E-4"/>
                  <c:y val="-2.77939639359798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4.045331782681804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tx2">
                  <a:lumMod val="60000"/>
                  <a:lumOff val="40000"/>
                </a:schemeClr>
              </a:solidFill>
              <a:ln>
                <a:solidFill>
                  <a:schemeClr val="accent1"/>
                </a:solidFill>
              </a:ln>
            </c:spPr>
            <c:txPr>
              <a:bodyPr/>
              <a:lstStyle/>
              <a:p>
                <a:pPr>
                  <a:defRPr sz="1400"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Лист1!$A$2:$A$7</c:f>
              <c:strCache>
                <c:ptCount val="6"/>
                <c:pt idx="0">
                  <c:v>Количество ДТП</c:v>
                </c:pt>
                <c:pt idx="1">
                  <c:v>Ранено </c:v>
                </c:pt>
                <c:pt idx="2">
                  <c:v>Погибло</c:v>
                </c:pt>
                <c:pt idx="3">
                  <c:v>Количество ДТП-СДУ</c:v>
                </c:pt>
                <c:pt idx="4">
                  <c:v>Ранено </c:v>
                </c:pt>
                <c:pt idx="5">
                  <c:v>Погибло</c:v>
                </c:pt>
              </c:strCache>
            </c:strRef>
          </c:cat>
          <c:val>
            <c:numRef>
              <c:f>Лист1!$B$2:$B$7</c:f>
              <c:numCache>
                <c:formatCode>General</c:formatCode>
                <c:ptCount val="6"/>
                <c:pt idx="0">
                  <c:v>808</c:v>
                </c:pt>
                <c:pt idx="1">
                  <c:v>1094</c:v>
                </c:pt>
                <c:pt idx="2">
                  <c:v>207</c:v>
                </c:pt>
                <c:pt idx="3">
                  <c:v>68</c:v>
                </c:pt>
                <c:pt idx="4">
                  <c:v>100</c:v>
                </c:pt>
                <c:pt idx="5">
                  <c:v>18</c:v>
                </c:pt>
              </c:numCache>
            </c:numRef>
          </c:val>
        </c:ser>
        <c:ser>
          <c:idx val="1"/>
          <c:order val="1"/>
          <c:tx>
            <c:strRef>
              <c:f>Лист1!$C$1</c:f>
              <c:strCache>
                <c:ptCount val="1"/>
                <c:pt idx="0">
                  <c:v>5 м. 2016</c:v>
                </c:pt>
              </c:strCache>
            </c:strRef>
          </c:tx>
          <c:invertIfNegative val="0"/>
          <c:dLbls>
            <c:dLbl>
              <c:idx val="0"/>
              <c:layout>
                <c:manualLayout>
                  <c:x val="-6.0819391715096786E-3"/>
                  <c:y val="-2.24740654593433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8.9896261837373419E-3"/>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2"/>
              </a:solidFill>
            </c:spPr>
            <c:txPr>
              <a:bodyPr/>
              <a:lstStyle/>
              <a:p>
                <a:pPr>
                  <a:defRPr sz="1400"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Лист1!$A$2:$A$7</c:f>
              <c:strCache>
                <c:ptCount val="6"/>
                <c:pt idx="0">
                  <c:v>Количество ДТП</c:v>
                </c:pt>
                <c:pt idx="1">
                  <c:v>Ранено </c:v>
                </c:pt>
                <c:pt idx="2">
                  <c:v>Погибло</c:v>
                </c:pt>
                <c:pt idx="3">
                  <c:v>Количество ДТП-СДУ</c:v>
                </c:pt>
                <c:pt idx="4">
                  <c:v>Ранено </c:v>
                </c:pt>
                <c:pt idx="5">
                  <c:v>Погибло</c:v>
                </c:pt>
              </c:strCache>
            </c:strRef>
          </c:cat>
          <c:val>
            <c:numRef>
              <c:f>Лист1!$C$2:$C$7</c:f>
              <c:numCache>
                <c:formatCode>General</c:formatCode>
                <c:ptCount val="6"/>
                <c:pt idx="0">
                  <c:v>717</c:v>
                </c:pt>
                <c:pt idx="1">
                  <c:v>989</c:v>
                </c:pt>
                <c:pt idx="2">
                  <c:v>196</c:v>
                </c:pt>
                <c:pt idx="3">
                  <c:v>82</c:v>
                </c:pt>
                <c:pt idx="4">
                  <c:v>95</c:v>
                </c:pt>
                <c:pt idx="5">
                  <c:v>25</c:v>
                </c:pt>
              </c:numCache>
            </c:numRef>
          </c:val>
        </c:ser>
        <c:ser>
          <c:idx val="2"/>
          <c:order val="2"/>
          <c:tx>
            <c:strRef>
              <c:f>Лист1!$D$1</c:f>
              <c:strCache>
                <c:ptCount val="1"/>
                <c:pt idx="0">
                  <c:v>5 м. 2017</c:v>
                </c:pt>
              </c:strCache>
            </c:strRef>
          </c:tx>
          <c:invertIfNegative val="0"/>
          <c:dLbls>
            <c:dLbl>
              <c:idx val="1"/>
              <c:layout>
                <c:manualLayout>
                  <c:x val="-5.34366192321673E-3"/>
                  <c:y val="-9.0072191525204688E-3"/>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3"/>
              </a:solidFill>
            </c:spPr>
            <c:txPr>
              <a:bodyPr/>
              <a:lstStyle/>
              <a:p>
                <a:pPr>
                  <a:defRPr sz="1400"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Лист1!$A$2:$A$7</c:f>
              <c:strCache>
                <c:ptCount val="6"/>
                <c:pt idx="0">
                  <c:v>Количество ДТП</c:v>
                </c:pt>
                <c:pt idx="1">
                  <c:v>Ранено </c:v>
                </c:pt>
                <c:pt idx="2">
                  <c:v>Погибло</c:v>
                </c:pt>
                <c:pt idx="3">
                  <c:v>Количество ДТП-СДУ</c:v>
                </c:pt>
                <c:pt idx="4">
                  <c:v>Ранено </c:v>
                </c:pt>
                <c:pt idx="5">
                  <c:v>Погибло</c:v>
                </c:pt>
              </c:strCache>
            </c:strRef>
          </c:cat>
          <c:val>
            <c:numRef>
              <c:f>Лист1!$D$2:$D$7</c:f>
              <c:numCache>
                <c:formatCode>General</c:formatCode>
                <c:ptCount val="6"/>
                <c:pt idx="0">
                  <c:v>644</c:v>
                </c:pt>
                <c:pt idx="1">
                  <c:v>872</c:v>
                </c:pt>
                <c:pt idx="2">
                  <c:v>150</c:v>
                </c:pt>
                <c:pt idx="3">
                  <c:v>61</c:v>
                </c:pt>
                <c:pt idx="4">
                  <c:v>81</c:v>
                </c:pt>
                <c:pt idx="5">
                  <c:v>21</c:v>
                </c:pt>
              </c:numCache>
            </c:numRef>
          </c:val>
        </c:ser>
        <c:dLbls>
          <c:showLegendKey val="0"/>
          <c:showVal val="0"/>
          <c:showCatName val="0"/>
          <c:showSerName val="0"/>
          <c:showPercent val="0"/>
          <c:showBubbleSize val="0"/>
        </c:dLbls>
        <c:gapWidth val="150"/>
        <c:axId val="217995768"/>
        <c:axId val="217996160"/>
      </c:barChart>
      <c:catAx>
        <c:axId val="217995768"/>
        <c:scaling>
          <c:orientation val="minMax"/>
        </c:scaling>
        <c:delete val="0"/>
        <c:axPos val="b"/>
        <c:numFmt formatCode="General" sourceLinked="0"/>
        <c:majorTickMark val="out"/>
        <c:minorTickMark val="none"/>
        <c:tickLblPos val="none"/>
        <c:txPr>
          <a:bodyPr rot="0"/>
          <a:lstStyle/>
          <a:p>
            <a:pPr>
              <a:defRPr sz="1800" b="1"/>
            </a:pPr>
            <a:endParaRPr lang="ru-RU"/>
          </a:p>
        </c:txPr>
        <c:crossAx val="217996160"/>
        <c:crosses val="autoZero"/>
        <c:auto val="1"/>
        <c:lblAlgn val="ctr"/>
        <c:lblOffset val="100"/>
        <c:noMultiLvlLbl val="0"/>
      </c:catAx>
      <c:valAx>
        <c:axId val="217996160"/>
        <c:scaling>
          <c:orientation val="minMax"/>
        </c:scaling>
        <c:delete val="0"/>
        <c:axPos val="l"/>
        <c:majorGridlines/>
        <c:numFmt formatCode="General" sourceLinked="1"/>
        <c:majorTickMark val="out"/>
        <c:minorTickMark val="none"/>
        <c:tickLblPos val="nextTo"/>
        <c:crossAx val="217995768"/>
        <c:crosses val="autoZero"/>
        <c:crossBetween val="between"/>
      </c:valAx>
    </c:plotArea>
    <c:legend>
      <c:legendPos val="r"/>
      <c:layout>
        <c:manualLayout>
          <c:xMode val="edge"/>
          <c:yMode val="edge"/>
          <c:x val="0.71368530394536411"/>
          <c:y val="0.20248490281282797"/>
          <c:w val="0.24472406769683902"/>
          <c:h val="0.30818615830924878"/>
        </c:manualLayout>
      </c:layout>
      <c:overlay val="0"/>
      <c:txPr>
        <a:bodyPr/>
        <a:lstStyle/>
        <a:p>
          <a:pPr>
            <a:defRPr sz="1800" b="1"/>
          </a:pPr>
          <a:endParaRPr lang="ru-RU"/>
        </a:p>
      </c:txPr>
    </c:legend>
    <c:plotVisOnly val="1"/>
    <c:dispBlanksAs val="gap"/>
    <c:showDLblsOverMax val="0"/>
  </c:chart>
  <c:txPr>
    <a:bodyPr/>
    <a:lstStyle/>
    <a:p>
      <a:pPr>
        <a:defRPr sz="11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21911819001034E-2"/>
          <c:y val="4.0954483199376605E-2"/>
          <c:w val="0.69093102448938226"/>
          <c:h val="0.57045927770178306"/>
        </c:manualLayout>
      </c:layout>
      <c:barChart>
        <c:barDir val="col"/>
        <c:grouping val="clustered"/>
        <c:varyColors val="0"/>
        <c:ser>
          <c:idx val="0"/>
          <c:order val="0"/>
          <c:tx>
            <c:strRef>
              <c:f>Лист1!$B$1</c:f>
              <c:strCache>
                <c:ptCount val="1"/>
                <c:pt idx="0">
                  <c:v>Очаги аварийности 2015</c:v>
                </c:pt>
              </c:strCache>
            </c:strRef>
          </c:tx>
          <c:invertIfNegative val="1"/>
          <c:dPt>
            <c:idx val="6"/>
            <c:invertIfNegative val="0"/>
            <c:bubble3D val="0"/>
          </c:dPt>
          <c:dLbls>
            <c:spPr>
              <a:solidFill>
                <a:prstClr val="white"/>
              </a:solidFill>
              <a:ln>
                <a:solidFill>
                  <a:prstClr val="black">
                    <a:lumMod val="65000"/>
                    <a:lumOff val="35000"/>
                  </a:prstClr>
                </a:solid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cat>
            <c:strRef>
              <c:f>Лист1!$A$2:$A$8</c:f>
              <c:strCache>
                <c:ptCount val="7"/>
                <c:pt idx="0">
                  <c:v>М-1 "Беларусь"</c:v>
                </c:pt>
                <c:pt idx="1">
                  <c:v>М-1 Обход Одинцово</c:v>
                </c:pt>
                <c:pt idx="2">
                  <c:v>М-3 Украина </c:v>
                </c:pt>
                <c:pt idx="3">
                  <c:v>М-4 Дон</c:v>
                </c:pt>
                <c:pt idx="4">
                  <c:v>М-11 Москва-С. Петербург</c:v>
                </c:pt>
                <c:pt idx="5">
                  <c:v>А-107</c:v>
                </c:pt>
                <c:pt idx="6">
                  <c:v>Всего мест </c:v>
                </c:pt>
              </c:strCache>
            </c:strRef>
          </c:cat>
          <c:val>
            <c:numRef>
              <c:f>Лист1!$B$2:$B$8</c:f>
              <c:numCache>
                <c:formatCode>General</c:formatCode>
                <c:ptCount val="7"/>
                <c:pt idx="0">
                  <c:v>22</c:v>
                </c:pt>
                <c:pt idx="1">
                  <c:v>2</c:v>
                </c:pt>
                <c:pt idx="2">
                  <c:v>15</c:v>
                </c:pt>
                <c:pt idx="3">
                  <c:v>67</c:v>
                </c:pt>
                <c:pt idx="4">
                  <c:v>2</c:v>
                </c:pt>
                <c:pt idx="5">
                  <c:v>11</c:v>
                </c:pt>
                <c:pt idx="6">
                  <c:v>119</c:v>
                </c:pt>
              </c:numCache>
            </c:numRef>
          </c:val>
        </c:ser>
        <c:ser>
          <c:idx val="1"/>
          <c:order val="1"/>
          <c:tx>
            <c:strRef>
              <c:f>Лист1!$C$1</c:f>
              <c:strCache>
                <c:ptCount val="1"/>
                <c:pt idx="0">
                  <c:v>Очаги аварийности 2016</c:v>
                </c:pt>
              </c:strCache>
            </c:strRef>
          </c:tx>
          <c:invertIfNegative val="0"/>
          <c:dLbls>
            <c:spPr>
              <a:noFill/>
              <a:ln>
                <a:noFill/>
              </a:ln>
              <a:effectLst/>
            </c:spPr>
            <c:txPr>
              <a:bodyPr wrap="square" lIns="38100" tIns="19050" rIns="38100" bIns="19050" anchor="ctr">
                <a:spAutoFit/>
              </a:bodyPr>
              <a:lstStyle/>
              <a:p>
                <a:pPr>
                  <a:defRPr b="1">
                    <a:solidFill>
                      <a:srgbClr val="C000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Лист1!$A$2:$A$8</c:f>
              <c:strCache>
                <c:ptCount val="7"/>
                <c:pt idx="0">
                  <c:v>М-1 "Беларусь"</c:v>
                </c:pt>
                <c:pt idx="1">
                  <c:v>М-1 Обход Одинцово</c:v>
                </c:pt>
                <c:pt idx="2">
                  <c:v>М-3 Украина </c:v>
                </c:pt>
                <c:pt idx="3">
                  <c:v>М-4 Дон</c:v>
                </c:pt>
                <c:pt idx="4">
                  <c:v>М-11 Москва-С. Петербург</c:v>
                </c:pt>
                <c:pt idx="5">
                  <c:v>А-107</c:v>
                </c:pt>
                <c:pt idx="6">
                  <c:v>Всего мест </c:v>
                </c:pt>
              </c:strCache>
            </c:strRef>
          </c:cat>
          <c:val>
            <c:numRef>
              <c:f>Лист1!$C$2:$C$8</c:f>
              <c:numCache>
                <c:formatCode>General</c:formatCode>
                <c:ptCount val="7"/>
                <c:pt idx="0">
                  <c:v>16</c:v>
                </c:pt>
                <c:pt idx="1">
                  <c:v>0</c:v>
                </c:pt>
                <c:pt idx="2">
                  <c:v>14</c:v>
                </c:pt>
                <c:pt idx="3">
                  <c:v>82</c:v>
                </c:pt>
                <c:pt idx="4">
                  <c:v>0</c:v>
                </c:pt>
                <c:pt idx="5">
                  <c:v>2</c:v>
                </c:pt>
                <c:pt idx="6">
                  <c:v>114</c:v>
                </c:pt>
              </c:numCache>
            </c:numRef>
          </c:val>
        </c:ser>
        <c:dLbls>
          <c:showLegendKey val="0"/>
          <c:showVal val="0"/>
          <c:showCatName val="0"/>
          <c:showSerName val="0"/>
          <c:showPercent val="0"/>
          <c:showBubbleSize val="0"/>
        </c:dLbls>
        <c:gapWidth val="100"/>
        <c:axId val="217996944"/>
        <c:axId val="217996552"/>
      </c:barChart>
      <c:catAx>
        <c:axId val="217996944"/>
        <c:scaling>
          <c:orientation val="minMax"/>
        </c:scaling>
        <c:delete val="0"/>
        <c:axPos val="b"/>
        <c:numFmt formatCode="General" sourceLinked="1"/>
        <c:majorTickMark val="out"/>
        <c:minorTickMark val="none"/>
        <c:tickLblPos val="nextTo"/>
        <c:crossAx val="217996552"/>
        <c:crosses val="autoZero"/>
        <c:auto val="1"/>
        <c:lblAlgn val="ctr"/>
        <c:lblOffset val="100"/>
        <c:noMultiLvlLbl val="0"/>
      </c:catAx>
      <c:valAx>
        <c:axId val="217996552"/>
        <c:scaling>
          <c:orientation val="minMax"/>
        </c:scaling>
        <c:delete val="0"/>
        <c:axPos val="l"/>
        <c:majorGridlines/>
        <c:numFmt formatCode="General" sourceLinked="1"/>
        <c:majorTickMark val="out"/>
        <c:minorTickMark val="none"/>
        <c:tickLblPos val="nextTo"/>
        <c:crossAx val="217996944"/>
        <c:crosses val="autoZero"/>
        <c:crossBetween val="between"/>
      </c:valAx>
    </c:plotArea>
    <c:legend>
      <c:legendPos val="r"/>
      <c:layout>
        <c:manualLayout>
          <c:xMode val="edge"/>
          <c:yMode val="edge"/>
          <c:x val="0.78747416944841842"/>
          <c:y val="0.29798394371900272"/>
          <c:w val="0.20298839612144334"/>
          <c:h val="0.32243472057140421"/>
        </c:manualLayout>
      </c:layout>
      <c:overlay val="0"/>
    </c:legend>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Лист1!$A$8</c:f>
              <c:strCache>
                <c:ptCount val="1"/>
                <c:pt idx="0">
                  <c:v>2015</c:v>
                </c:pt>
              </c:strCache>
            </c:strRef>
          </c:tx>
          <c:spPr>
            <a:solidFill>
              <a:schemeClr val="accent1"/>
            </a:solidFill>
            <a:ln>
              <a:solidFill>
                <a:schemeClr val="accent1"/>
              </a:solidFill>
            </a:ln>
          </c:spPr>
          <c:invertIfNegative val="0"/>
          <c:dLbls>
            <c:dLbl>
              <c:idx val="0"/>
              <c:layout>
                <c:manualLayout>
                  <c:x val="-1.5204573344108227E-2"/>
                  <c:y val="-2.08155772634891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0818293376432913E-3"/>
                  <c:y val="0"/>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1"/>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Лист1!$B$7:$D$7</c:f>
              <c:strCache>
                <c:ptCount val="3"/>
                <c:pt idx="0">
                  <c:v>Количество ДТП</c:v>
                </c:pt>
                <c:pt idx="1">
                  <c:v>Ранено</c:v>
                </c:pt>
                <c:pt idx="2">
                  <c:v>Погибло</c:v>
                </c:pt>
              </c:strCache>
            </c:strRef>
          </c:cat>
          <c:val>
            <c:numRef>
              <c:f>Лист1!$B$8:$D$8</c:f>
              <c:numCache>
                <c:formatCode>General</c:formatCode>
                <c:ptCount val="3"/>
                <c:pt idx="0">
                  <c:v>25</c:v>
                </c:pt>
                <c:pt idx="1">
                  <c:v>27</c:v>
                </c:pt>
                <c:pt idx="2">
                  <c:v>6</c:v>
                </c:pt>
              </c:numCache>
            </c:numRef>
          </c:val>
        </c:ser>
        <c:ser>
          <c:idx val="0"/>
          <c:order val="1"/>
          <c:tx>
            <c:strRef>
              <c:f>Лист1!$A$9</c:f>
              <c:strCache>
                <c:ptCount val="1"/>
                <c:pt idx="0">
                  <c:v>2016</c:v>
                </c:pt>
              </c:strCache>
            </c:strRef>
          </c:tx>
          <c:spPr>
            <a:solidFill>
              <a:srgbClr val="C00000"/>
            </a:solidFill>
          </c:spPr>
          <c:invertIfNegative val="0"/>
          <c:dLbls>
            <c:dLbl>
              <c:idx val="0"/>
              <c:layout>
                <c:manualLayout>
                  <c:x val="6.0818293376433191E-3"/>
                  <c:y val="-1.040778863174457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204573344108227E-2"/>
                  <c:y val="-1.5611682947616862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rgbClr val="CC3300"/>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Лист1!$B$9:$D$9</c:f>
              <c:numCache>
                <c:formatCode>General</c:formatCode>
                <c:ptCount val="3"/>
                <c:pt idx="0">
                  <c:v>9</c:v>
                </c:pt>
                <c:pt idx="1">
                  <c:v>13</c:v>
                </c:pt>
                <c:pt idx="2">
                  <c:v>1</c:v>
                </c:pt>
              </c:numCache>
            </c:numRef>
          </c:val>
        </c:ser>
        <c:dLbls>
          <c:showLegendKey val="0"/>
          <c:showVal val="0"/>
          <c:showCatName val="0"/>
          <c:showSerName val="0"/>
          <c:showPercent val="0"/>
          <c:showBubbleSize val="0"/>
        </c:dLbls>
        <c:gapWidth val="150"/>
        <c:axId val="420249480"/>
        <c:axId val="420251832"/>
      </c:barChart>
      <c:catAx>
        <c:axId val="420249480"/>
        <c:scaling>
          <c:orientation val="minMax"/>
        </c:scaling>
        <c:delete val="0"/>
        <c:axPos val="b"/>
        <c:numFmt formatCode="General" sourceLinked="0"/>
        <c:majorTickMark val="out"/>
        <c:minorTickMark val="none"/>
        <c:tickLblPos val="nextTo"/>
        <c:crossAx val="420251832"/>
        <c:crosses val="autoZero"/>
        <c:auto val="1"/>
        <c:lblAlgn val="ctr"/>
        <c:lblOffset val="100"/>
        <c:noMultiLvlLbl val="0"/>
      </c:catAx>
      <c:valAx>
        <c:axId val="420251832"/>
        <c:scaling>
          <c:orientation val="minMax"/>
        </c:scaling>
        <c:delete val="0"/>
        <c:axPos val="l"/>
        <c:majorGridlines/>
        <c:numFmt formatCode="General" sourceLinked="1"/>
        <c:majorTickMark val="out"/>
        <c:minorTickMark val="none"/>
        <c:tickLblPos val="nextTo"/>
        <c:crossAx val="420249480"/>
        <c:crosses val="autoZero"/>
        <c:crossBetween val="between"/>
      </c:valAx>
    </c:plotArea>
    <c:legend>
      <c:legendPos val="r"/>
      <c:layout>
        <c:manualLayout>
          <c:xMode val="edge"/>
          <c:yMode val="edge"/>
          <c:x val="0.74047780671036501"/>
          <c:y val="0.19253876286632141"/>
          <c:w val="0.19311254551836335"/>
          <c:h val="0.38074723005310429"/>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Лист1!$A$8</c:f>
              <c:strCache>
                <c:ptCount val="1"/>
                <c:pt idx="0">
                  <c:v>2016</c:v>
                </c:pt>
              </c:strCache>
            </c:strRef>
          </c:tx>
          <c:spPr>
            <a:solidFill>
              <a:schemeClr val="accent1"/>
            </a:solidFill>
          </c:spPr>
          <c:invertIfNegative val="0"/>
          <c:dLbls>
            <c:spPr>
              <a:solidFill>
                <a:schemeClr val="accent1"/>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Лист1!$B$7:$D$7</c:f>
              <c:strCache>
                <c:ptCount val="3"/>
                <c:pt idx="0">
                  <c:v>Количество ДТП</c:v>
                </c:pt>
                <c:pt idx="1">
                  <c:v>Ранено</c:v>
                </c:pt>
                <c:pt idx="2">
                  <c:v>Погибло</c:v>
                </c:pt>
              </c:strCache>
            </c:strRef>
          </c:cat>
          <c:val>
            <c:numRef>
              <c:f>Лист1!$B$17:$D$17</c:f>
              <c:numCache>
                <c:formatCode>General</c:formatCode>
                <c:ptCount val="3"/>
                <c:pt idx="0">
                  <c:v>2</c:v>
                </c:pt>
                <c:pt idx="1">
                  <c:v>3</c:v>
                </c:pt>
                <c:pt idx="2">
                  <c:v>0</c:v>
                </c:pt>
              </c:numCache>
            </c:numRef>
          </c:val>
        </c:ser>
        <c:ser>
          <c:idx val="0"/>
          <c:order val="1"/>
          <c:tx>
            <c:strRef>
              <c:f>Лист1!$A$9</c:f>
              <c:strCache>
                <c:ptCount val="1"/>
                <c:pt idx="0">
                  <c:v>2017</c:v>
                </c:pt>
              </c:strCache>
            </c:strRef>
          </c:tx>
          <c:spPr>
            <a:solidFill>
              <a:srgbClr val="C00000"/>
            </a:solidFill>
          </c:spPr>
          <c:invertIfNegative val="0"/>
          <c:dLbls>
            <c:spPr>
              <a:solidFill>
                <a:srgbClr val="CC3300"/>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Лист1!$B$18:$D$18</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axId val="420247520"/>
        <c:axId val="420247912"/>
      </c:barChart>
      <c:catAx>
        <c:axId val="420247520"/>
        <c:scaling>
          <c:orientation val="minMax"/>
        </c:scaling>
        <c:delete val="0"/>
        <c:axPos val="b"/>
        <c:numFmt formatCode="General" sourceLinked="0"/>
        <c:majorTickMark val="out"/>
        <c:minorTickMark val="none"/>
        <c:tickLblPos val="nextTo"/>
        <c:crossAx val="420247912"/>
        <c:crosses val="autoZero"/>
        <c:auto val="1"/>
        <c:lblAlgn val="ctr"/>
        <c:lblOffset val="100"/>
        <c:noMultiLvlLbl val="0"/>
      </c:catAx>
      <c:valAx>
        <c:axId val="420247912"/>
        <c:scaling>
          <c:orientation val="minMax"/>
        </c:scaling>
        <c:delete val="0"/>
        <c:axPos val="l"/>
        <c:majorGridlines/>
        <c:numFmt formatCode="General" sourceLinked="1"/>
        <c:majorTickMark val="out"/>
        <c:minorTickMark val="none"/>
        <c:tickLblPos val="nextTo"/>
        <c:crossAx val="420247520"/>
        <c:crosses val="autoZero"/>
        <c:crossBetween val="between"/>
      </c:valAx>
    </c:plotArea>
    <c:legend>
      <c:legendPos val="r"/>
      <c:layout>
        <c:manualLayout>
          <c:xMode val="edge"/>
          <c:yMode val="edge"/>
          <c:x val="0.76370976015227643"/>
          <c:y val="0.31833319060003573"/>
          <c:w val="0.1578036103849553"/>
          <c:h val="0.30131975714305032"/>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Лист1!$A$8</c:f>
              <c:strCache>
                <c:ptCount val="1"/>
                <c:pt idx="0">
                  <c:v>2015</c:v>
                </c:pt>
              </c:strCache>
            </c:strRef>
          </c:tx>
          <c:spPr>
            <a:solidFill>
              <a:schemeClr val="accent1"/>
            </a:solidFill>
          </c:spPr>
          <c:invertIfNegative val="0"/>
          <c:dLbls>
            <c:dLbl>
              <c:idx val="0"/>
              <c:layout>
                <c:manualLayout>
                  <c:x val="-1.568583277815366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743331112614644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71665556307322E-3"/>
                  <c:y val="-5.187332126495749E-3"/>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1"/>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Лист1!$B$7:$D$7</c:f>
              <c:strCache>
                <c:ptCount val="3"/>
                <c:pt idx="0">
                  <c:v>Количество ДТП</c:v>
                </c:pt>
                <c:pt idx="1">
                  <c:v>Ранено</c:v>
                </c:pt>
                <c:pt idx="2">
                  <c:v>Погибло</c:v>
                </c:pt>
              </c:strCache>
            </c:strRef>
          </c:cat>
          <c:val>
            <c:numRef>
              <c:f>Лист1!$B$26:$D$26</c:f>
              <c:numCache>
                <c:formatCode>General</c:formatCode>
                <c:ptCount val="3"/>
                <c:pt idx="0">
                  <c:v>10</c:v>
                </c:pt>
                <c:pt idx="1">
                  <c:v>13</c:v>
                </c:pt>
                <c:pt idx="2">
                  <c:v>0</c:v>
                </c:pt>
              </c:numCache>
            </c:numRef>
          </c:val>
        </c:ser>
        <c:ser>
          <c:idx val="0"/>
          <c:order val="1"/>
          <c:tx>
            <c:strRef>
              <c:f>Лист1!$A$9</c:f>
              <c:strCache>
                <c:ptCount val="1"/>
                <c:pt idx="0">
                  <c:v>2016</c:v>
                </c:pt>
              </c:strCache>
            </c:strRef>
          </c:tx>
          <c:spPr>
            <a:solidFill>
              <a:srgbClr val="C00000"/>
            </a:solidFill>
          </c:spPr>
          <c:invertIfNegative val="0"/>
          <c:dLbls>
            <c:dLbl>
              <c:idx val="0"/>
              <c:layout>
                <c:manualLayout>
                  <c:x val="1.2548666222522958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822999333784451E-2"/>
                  <c:y val="-1.55619963794872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2743331112614644E-3"/>
                  <c:y val="5.187332126495749E-3"/>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rgbClr val="CC3300"/>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Лист1!$B$27:$D$27</c:f>
              <c:numCache>
                <c:formatCode>General</c:formatCode>
                <c:ptCount val="3"/>
                <c:pt idx="0">
                  <c:v>6</c:v>
                </c:pt>
                <c:pt idx="1">
                  <c:v>9</c:v>
                </c:pt>
                <c:pt idx="2">
                  <c:v>0</c:v>
                </c:pt>
              </c:numCache>
            </c:numRef>
          </c:val>
        </c:ser>
        <c:dLbls>
          <c:showLegendKey val="0"/>
          <c:showVal val="0"/>
          <c:showCatName val="0"/>
          <c:showSerName val="0"/>
          <c:showPercent val="0"/>
          <c:showBubbleSize val="0"/>
        </c:dLbls>
        <c:gapWidth val="150"/>
        <c:axId val="420252224"/>
        <c:axId val="420249088"/>
      </c:barChart>
      <c:catAx>
        <c:axId val="420252224"/>
        <c:scaling>
          <c:orientation val="minMax"/>
        </c:scaling>
        <c:delete val="0"/>
        <c:axPos val="b"/>
        <c:numFmt formatCode="General" sourceLinked="0"/>
        <c:majorTickMark val="out"/>
        <c:minorTickMark val="none"/>
        <c:tickLblPos val="nextTo"/>
        <c:crossAx val="420249088"/>
        <c:crosses val="autoZero"/>
        <c:auto val="1"/>
        <c:lblAlgn val="ctr"/>
        <c:lblOffset val="100"/>
        <c:noMultiLvlLbl val="0"/>
      </c:catAx>
      <c:valAx>
        <c:axId val="420249088"/>
        <c:scaling>
          <c:orientation val="minMax"/>
        </c:scaling>
        <c:delete val="0"/>
        <c:axPos val="l"/>
        <c:majorGridlines/>
        <c:numFmt formatCode="General" sourceLinked="1"/>
        <c:majorTickMark val="out"/>
        <c:minorTickMark val="none"/>
        <c:tickLblPos val="nextTo"/>
        <c:crossAx val="420252224"/>
        <c:crosses val="autoZero"/>
        <c:crossBetween val="between"/>
      </c:valAx>
    </c:plotArea>
    <c:legend>
      <c:legendPos val="r"/>
      <c:layout>
        <c:manualLayout>
          <c:xMode val="edge"/>
          <c:yMode val="edge"/>
          <c:x val="0.78270576416066351"/>
          <c:y val="0.36988659756759057"/>
          <c:w val="0.19847123650555221"/>
          <c:h val="0.27578880124430621"/>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Лист1!$A$8</c:f>
              <c:strCache>
                <c:ptCount val="1"/>
                <c:pt idx="0">
                  <c:v>2016</c:v>
                </c:pt>
              </c:strCache>
            </c:strRef>
          </c:tx>
          <c:spPr>
            <a:solidFill>
              <a:schemeClr val="accent1"/>
            </a:solidFill>
          </c:spPr>
          <c:invertIfNegative val="0"/>
          <c:dLbls>
            <c:dLbl>
              <c:idx val="0"/>
              <c:layout>
                <c:manualLayout>
                  <c:x val="-1.915423254495149E-2"/>
                  <c:y val="-1.54347995177536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346604635776739E-2"/>
                  <c:y val="-2.572466586292277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5771162724757452E-3"/>
                  <c:y val="-5.1449331725845551E-3"/>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accent1"/>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Лист1!$B$7:$D$7</c:f>
              <c:strCache>
                <c:ptCount val="3"/>
                <c:pt idx="0">
                  <c:v>Количество ДТП</c:v>
                </c:pt>
                <c:pt idx="1">
                  <c:v>Ранено</c:v>
                </c:pt>
                <c:pt idx="2">
                  <c:v>Погибло</c:v>
                </c:pt>
              </c:strCache>
            </c:strRef>
          </c:cat>
          <c:val>
            <c:numRef>
              <c:f>Лист1!$B$35:$D$35</c:f>
              <c:numCache>
                <c:formatCode>General</c:formatCode>
                <c:ptCount val="3"/>
                <c:pt idx="0">
                  <c:v>2</c:v>
                </c:pt>
                <c:pt idx="1">
                  <c:v>2</c:v>
                </c:pt>
                <c:pt idx="2">
                  <c:v>0</c:v>
                </c:pt>
              </c:numCache>
            </c:numRef>
          </c:val>
        </c:ser>
        <c:ser>
          <c:idx val="0"/>
          <c:order val="1"/>
          <c:tx>
            <c:strRef>
              <c:f>Лист1!$A$9</c:f>
              <c:strCache>
                <c:ptCount val="1"/>
                <c:pt idx="0">
                  <c:v>2017</c:v>
                </c:pt>
              </c:strCache>
            </c:strRef>
          </c:tx>
          <c:spPr>
            <a:solidFill>
              <a:srgbClr val="C00000"/>
            </a:solidFill>
          </c:spPr>
          <c:invertIfNegative val="0"/>
          <c:dLbls>
            <c:dLbl>
              <c:idx val="0"/>
              <c:layout>
                <c:manualLayout>
                  <c:x val="1.596186045412624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961860454126241E-2"/>
                  <c:y val="-1.0289866345169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346604635776739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rgbClr val="CC3300"/>
              </a:solidFill>
            </c:spPr>
            <c:txPr>
              <a:bodyPr/>
              <a:lstStyle/>
              <a:p>
                <a:pPr>
                  <a:defRPr b="1" i="0"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Лист1!$B$36:$D$36</c:f>
              <c:numCache>
                <c:formatCode>General</c:formatCode>
                <c:ptCount val="3"/>
                <c:pt idx="0">
                  <c:v>2</c:v>
                </c:pt>
                <c:pt idx="1">
                  <c:v>4</c:v>
                </c:pt>
                <c:pt idx="2">
                  <c:v>0</c:v>
                </c:pt>
              </c:numCache>
            </c:numRef>
          </c:val>
        </c:ser>
        <c:dLbls>
          <c:showLegendKey val="0"/>
          <c:showVal val="0"/>
          <c:showCatName val="0"/>
          <c:showSerName val="0"/>
          <c:showPercent val="0"/>
          <c:showBubbleSize val="0"/>
        </c:dLbls>
        <c:gapWidth val="150"/>
        <c:axId val="420246736"/>
        <c:axId val="420250656"/>
      </c:barChart>
      <c:catAx>
        <c:axId val="420246736"/>
        <c:scaling>
          <c:orientation val="minMax"/>
        </c:scaling>
        <c:delete val="0"/>
        <c:axPos val="b"/>
        <c:numFmt formatCode="General" sourceLinked="0"/>
        <c:majorTickMark val="out"/>
        <c:minorTickMark val="none"/>
        <c:tickLblPos val="nextTo"/>
        <c:crossAx val="420250656"/>
        <c:crosses val="autoZero"/>
        <c:auto val="1"/>
        <c:lblAlgn val="ctr"/>
        <c:lblOffset val="100"/>
        <c:noMultiLvlLbl val="0"/>
      </c:catAx>
      <c:valAx>
        <c:axId val="420250656"/>
        <c:scaling>
          <c:orientation val="minMax"/>
        </c:scaling>
        <c:delete val="0"/>
        <c:axPos val="l"/>
        <c:majorGridlines/>
        <c:numFmt formatCode="General" sourceLinked="1"/>
        <c:majorTickMark val="out"/>
        <c:minorTickMark val="none"/>
        <c:tickLblPos val="nextTo"/>
        <c:crossAx val="420246736"/>
        <c:crosses val="autoZero"/>
        <c:crossBetween val="between"/>
      </c:valAx>
    </c:plotArea>
    <c:legend>
      <c:legendPos val="r"/>
      <c:layout>
        <c:manualLayout>
          <c:xMode val="edge"/>
          <c:yMode val="edge"/>
          <c:x val="0.87146077165414881"/>
          <c:y val="0.49442848299822406"/>
          <c:w val="0.12853913378635407"/>
          <c:h val="0.37128862615970304"/>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0.4802</cdr:x>
      <cdr:y>0.90667</cdr:y>
    </cdr:from>
    <cdr:to>
      <cdr:x>0.80808</cdr:x>
      <cdr:y>1</cdr:y>
    </cdr:to>
    <cdr:sp macro="" textlink="">
      <cdr:nvSpPr>
        <cdr:cNvPr id="2" name="TextBox 1"/>
        <cdr:cNvSpPr txBox="1"/>
      </cdr:nvSpPr>
      <cdr:spPr>
        <a:xfrm xmlns:a="http://schemas.openxmlformats.org/drawingml/2006/main">
          <a:off x="3423270" y="4896544"/>
          <a:ext cx="2337370"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0.21212</cdr:x>
      <cdr:y>0.53333</cdr:y>
    </cdr:from>
    <cdr:to>
      <cdr:x>0.39475</cdr:x>
      <cdr:y>0.61333</cdr:y>
    </cdr:to>
    <cdr:sp macro="" textlink="">
      <cdr:nvSpPr>
        <cdr:cNvPr id="3" name="TextBox 2"/>
        <cdr:cNvSpPr txBox="1"/>
      </cdr:nvSpPr>
      <cdr:spPr>
        <a:xfrm xmlns:a="http://schemas.openxmlformats.org/drawingml/2006/main">
          <a:off x="1512168" y="2880320"/>
          <a:ext cx="1301949"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800" b="1" dirty="0" smtClean="0">
              <a:solidFill>
                <a:schemeClr val="bg1"/>
              </a:solidFill>
              <a:latin typeface="Times New Roman" panose="02020603050405020304" pitchFamily="18" charset="0"/>
              <a:cs typeface="Times New Roman" panose="02020603050405020304" pitchFamily="18" charset="0"/>
            </a:rPr>
            <a:t>Всего:119</a:t>
          </a:r>
          <a:endParaRPr lang="ru-RU" sz="1800" b="1" dirty="0">
            <a:solidFill>
              <a:schemeClr val="bg1"/>
            </a:solidFill>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3"/>
            <a:ext cx="2918136" cy="493395"/>
          </a:xfrm>
          <a:prstGeom prst="rect">
            <a:avLst/>
          </a:prstGeom>
        </p:spPr>
        <p:txBody>
          <a:bodyPr vert="horz" lIns="91353" tIns="45675" rIns="91353" bIns="45675" rtlCol="0"/>
          <a:lstStyle>
            <a:lvl1pPr algn="l">
              <a:defRPr sz="1200"/>
            </a:lvl1pPr>
          </a:lstStyle>
          <a:p>
            <a:endParaRPr lang="ru-RU"/>
          </a:p>
        </p:txBody>
      </p:sp>
      <p:sp>
        <p:nvSpPr>
          <p:cNvPr id="3" name="Дата 2"/>
          <p:cNvSpPr>
            <a:spLocks noGrp="1"/>
          </p:cNvSpPr>
          <p:nvPr>
            <p:ph type="dt" sz="quarter" idx="1"/>
          </p:nvPr>
        </p:nvSpPr>
        <p:spPr>
          <a:xfrm>
            <a:off x="3816026" y="3"/>
            <a:ext cx="2918136" cy="493395"/>
          </a:xfrm>
          <a:prstGeom prst="rect">
            <a:avLst/>
          </a:prstGeom>
        </p:spPr>
        <p:txBody>
          <a:bodyPr vert="horz" lIns="91353" tIns="45675" rIns="91353" bIns="45675" rtlCol="0"/>
          <a:lstStyle>
            <a:lvl1pPr algn="r">
              <a:defRPr sz="1200"/>
            </a:lvl1pPr>
          </a:lstStyle>
          <a:p>
            <a:fld id="{664B50BD-8CB1-4F00-BBAF-8C575AD931B2}" type="datetimeFigureOut">
              <a:rPr lang="ru-RU" smtClean="0"/>
              <a:pPr/>
              <a:t>15.06.2017</a:t>
            </a:fld>
            <a:endParaRPr lang="ru-RU"/>
          </a:p>
        </p:txBody>
      </p:sp>
      <p:sp>
        <p:nvSpPr>
          <p:cNvPr id="4" name="Нижний колонтитул 3"/>
          <p:cNvSpPr>
            <a:spLocks noGrp="1"/>
          </p:cNvSpPr>
          <p:nvPr>
            <p:ph type="ftr" sz="quarter" idx="2"/>
          </p:nvPr>
        </p:nvSpPr>
        <p:spPr>
          <a:xfrm>
            <a:off x="2" y="9371332"/>
            <a:ext cx="2918136" cy="493394"/>
          </a:xfrm>
          <a:prstGeom prst="rect">
            <a:avLst/>
          </a:prstGeom>
        </p:spPr>
        <p:txBody>
          <a:bodyPr vert="horz" lIns="91353" tIns="45675" rIns="91353" bIns="45675" rtlCol="0" anchor="b"/>
          <a:lstStyle>
            <a:lvl1pPr algn="l">
              <a:defRPr sz="1200"/>
            </a:lvl1pPr>
          </a:lstStyle>
          <a:p>
            <a:endParaRPr lang="ru-RU"/>
          </a:p>
        </p:txBody>
      </p:sp>
      <p:sp>
        <p:nvSpPr>
          <p:cNvPr id="5" name="Номер слайда 4"/>
          <p:cNvSpPr>
            <a:spLocks noGrp="1"/>
          </p:cNvSpPr>
          <p:nvPr>
            <p:ph type="sldNum" sz="quarter" idx="3"/>
          </p:nvPr>
        </p:nvSpPr>
        <p:spPr>
          <a:xfrm>
            <a:off x="3816026" y="9371332"/>
            <a:ext cx="2918136" cy="493394"/>
          </a:xfrm>
          <a:prstGeom prst="rect">
            <a:avLst/>
          </a:prstGeom>
        </p:spPr>
        <p:txBody>
          <a:bodyPr vert="horz" lIns="91353" tIns="45675" rIns="91353" bIns="45675" rtlCol="0" anchor="b"/>
          <a:lstStyle>
            <a:lvl1pPr algn="r">
              <a:defRPr sz="1200"/>
            </a:lvl1pPr>
          </a:lstStyle>
          <a:p>
            <a:fld id="{4166C4A6-2384-4D81-BB68-6139D1FA320D}" type="slidenum">
              <a:rPr lang="ru-RU" smtClean="0"/>
              <a:pPr/>
              <a:t>‹#›</a:t>
            </a:fld>
            <a:endParaRPr lang="ru-RU"/>
          </a:p>
        </p:txBody>
      </p:sp>
    </p:spTree>
    <p:extLst>
      <p:ext uri="{BB962C8B-B14F-4D97-AF65-F5344CB8AC3E}">
        <p14:creationId xmlns:p14="http://schemas.microsoft.com/office/powerpoint/2010/main" val="4014387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0" y="16"/>
            <a:ext cx="2919413" cy="493713"/>
          </a:xfrm>
          <a:prstGeom prst="rect">
            <a:avLst/>
          </a:prstGeom>
        </p:spPr>
        <p:txBody>
          <a:bodyPr vert="horz" lIns="91279" tIns="45639" rIns="91279" bIns="45639" rtlCol="0"/>
          <a:lstStyle>
            <a:lvl1pPr algn="l">
              <a:defRPr sz="1200"/>
            </a:lvl1pPr>
          </a:lstStyle>
          <a:p>
            <a:endParaRPr lang="ru-RU"/>
          </a:p>
        </p:txBody>
      </p:sp>
      <p:sp>
        <p:nvSpPr>
          <p:cNvPr id="3" name="Дата 2"/>
          <p:cNvSpPr>
            <a:spLocks noGrp="1"/>
          </p:cNvSpPr>
          <p:nvPr>
            <p:ph type="dt" idx="1"/>
          </p:nvPr>
        </p:nvSpPr>
        <p:spPr>
          <a:xfrm>
            <a:off x="3814765" y="16"/>
            <a:ext cx="2919412" cy="493713"/>
          </a:xfrm>
          <a:prstGeom prst="rect">
            <a:avLst/>
          </a:prstGeom>
        </p:spPr>
        <p:txBody>
          <a:bodyPr vert="horz" lIns="91279" tIns="45639" rIns="91279" bIns="45639" rtlCol="0"/>
          <a:lstStyle>
            <a:lvl1pPr algn="r">
              <a:defRPr sz="1200"/>
            </a:lvl1pPr>
          </a:lstStyle>
          <a:p>
            <a:fld id="{15D8DA0D-0397-4140-9413-6D231B01F0B0}" type="datetimeFigureOut">
              <a:rPr lang="ru-RU" smtClean="0"/>
              <a:pPr/>
              <a:t>15.06.2017</a:t>
            </a:fld>
            <a:endParaRPr lang="ru-RU"/>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279" tIns="45639" rIns="91279" bIns="45639" rtlCol="0" anchor="ctr"/>
          <a:lstStyle/>
          <a:p>
            <a:endParaRPr lang="ru-RU"/>
          </a:p>
        </p:txBody>
      </p:sp>
      <p:sp>
        <p:nvSpPr>
          <p:cNvPr id="5" name="Заметки 4"/>
          <p:cNvSpPr>
            <a:spLocks noGrp="1"/>
          </p:cNvSpPr>
          <p:nvPr>
            <p:ph type="body" sz="quarter" idx="3"/>
          </p:nvPr>
        </p:nvSpPr>
        <p:spPr>
          <a:xfrm>
            <a:off x="673101" y="4686300"/>
            <a:ext cx="5389563" cy="4440238"/>
          </a:xfrm>
          <a:prstGeom prst="rect">
            <a:avLst/>
          </a:prstGeom>
        </p:spPr>
        <p:txBody>
          <a:bodyPr vert="horz" lIns="91279" tIns="45639" rIns="91279" bIns="45639"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0" y="9371013"/>
            <a:ext cx="2919413" cy="493712"/>
          </a:xfrm>
          <a:prstGeom prst="rect">
            <a:avLst/>
          </a:prstGeom>
        </p:spPr>
        <p:txBody>
          <a:bodyPr vert="horz" lIns="91279" tIns="45639" rIns="91279" bIns="45639" rtlCol="0" anchor="b"/>
          <a:lstStyle>
            <a:lvl1pPr algn="l">
              <a:defRPr sz="1200"/>
            </a:lvl1pPr>
          </a:lstStyle>
          <a:p>
            <a:endParaRPr lang="ru-RU"/>
          </a:p>
        </p:txBody>
      </p:sp>
      <p:sp>
        <p:nvSpPr>
          <p:cNvPr id="7" name="Номер слайда 6"/>
          <p:cNvSpPr>
            <a:spLocks noGrp="1"/>
          </p:cNvSpPr>
          <p:nvPr>
            <p:ph type="sldNum" sz="quarter" idx="5"/>
          </p:nvPr>
        </p:nvSpPr>
        <p:spPr>
          <a:xfrm>
            <a:off x="3814765" y="9371013"/>
            <a:ext cx="2919412" cy="493712"/>
          </a:xfrm>
          <a:prstGeom prst="rect">
            <a:avLst/>
          </a:prstGeom>
        </p:spPr>
        <p:txBody>
          <a:bodyPr vert="horz" lIns="91279" tIns="45639" rIns="91279" bIns="45639" rtlCol="0" anchor="b"/>
          <a:lstStyle>
            <a:lvl1pPr algn="r">
              <a:defRPr sz="1200"/>
            </a:lvl1pPr>
          </a:lstStyle>
          <a:p>
            <a:fld id="{A5C0EFC7-5B52-4842-B3CB-BB6145DB83E2}" type="slidenum">
              <a:rPr lang="ru-RU" smtClean="0"/>
              <a:pPr/>
              <a:t>‹#›</a:t>
            </a:fld>
            <a:endParaRPr lang="ru-RU"/>
          </a:p>
        </p:txBody>
      </p:sp>
    </p:spTree>
    <p:extLst>
      <p:ext uri="{BB962C8B-B14F-4D97-AF65-F5344CB8AC3E}">
        <p14:creationId xmlns:p14="http://schemas.microsoft.com/office/powerpoint/2010/main" val="25786040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Верхний колонтитул 3"/>
          <p:cNvSpPr>
            <a:spLocks noGrp="1"/>
          </p:cNvSpPr>
          <p:nvPr>
            <p:ph type="hdr" sz="quarter" idx="10"/>
          </p:nvPr>
        </p:nvSpPr>
        <p:spPr/>
        <p:txBody>
          <a:bodyPr/>
          <a:lstStyle/>
          <a:p>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solidFill>
            </a:endParaRPr>
          </a:p>
        </p:txBody>
      </p:sp>
      <p:sp>
        <p:nvSpPr>
          <p:cNvPr id="6" name="Номер слайда 5"/>
          <p:cNvSpPr>
            <a:spLocks noGrp="1"/>
          </p:cNvSpPr>
          <p:nvPr>
            <p:ph type="sldNum" sz="quarter" idx="12"/>
          </p:nvPr>
        </p:nvSpPr>
        <p:spPr/>
        <p:txBody>
          <a:bodyPr/>
          <a:lstStyle/>
          <a:p>
            <a:fld id="{883F7C79-247A-43D5-841F-53175CDA72BB}"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322307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20</a:t>
            </a:fld>
            <a:endParaRPr lang="ru-RU"/>
          </a:p>
        </p:txBody>
      </p:sp>
    </p:spTree>
    <p:extLst>
      <p:ext uri="{BB962C8B-B14F-4D97-AF65-F5344CB8AC3E}">
        <p14:creationId xmlns:p14="http://schemas.microsoft.com/office/powerpoint/2010/main" val="632727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5FA761-AC7B-42E3-AFEF-233D11BB187B}" type="slidenum">
              <a:rPr lang="ru-RU" smtClean="0"/>
              <a:t>21</a:t>
            </a:fld>
            <a:endParaRPr lang="ru-RU"/>
          </a:p>
        </p:txBody>
      </p:sp>
    </p:spTree>
    <p:extLst>
      <p:ext uri="{BB962C8B-B14F-4D97-AF65-F5344CB8AC3E}">
        <p14:creationId xmlns:p14="http://schemas.microsoft.com/office/powerpoint/2010/main" val="425836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46113" y="798513"/>
            <a:ext cx="5322887" cy="399256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3F7C79-247A-43D5-841F-53175CDA72BB}" type="slidenum">
              <a:rPr lang="ru-RU" smtClean="0"/>
              <a:pPr/>
              <a:t>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Верхний колонтитул 5"/>
          <p:cNvSpPr>
            <a:spLocks noGrp="1"/>
          </p:cNvSpPr>
          <p:nvPr>
            <p:ph type="hdr" sz="quarter" idx="12"/>
          </p:nvPr>
        </p:nvSpPr>
        <p:spPr/>
        <p:txBody>
          <a:bodyPr/>
          <a:lstStyle/>
          <a:p>
            <a:endParaRPr lang="ru-RU"/>
          </a:p>
        </p:txBody>
      </p:sp>
    </p:spTree>
    <p:extLst>
      <p:ext uri="{BB962C8B-B14F-4D97-AF65-F5344CB8AC3E}">
        <p14:creationId xmlns:p14="http://schemas.microsoft.com/office/powerpoint/2010/main" val="184209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8</a:t>
            </a:fld>
            <a:endParaRPr lang="ru-RU"/>
          </a:p>
        </p:txBody>
      </p:sp>
    </p:spTree>
    <p:extLst>
      <p:ext uri="{BB962C8B-B14F-4D97-AF65-F5344CB8AC3E}">
        <p14:creationId xmlns:p14="http://schemas.microsoft.com/office/powerpoint/2010/main" val="372378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5C0EFC7-5B52-4842-B3CB-BB6145DB83E2}" type="slidenum">
              <a:rPr lang="ru-RU" smtClean="0"/>
              <a:pPr/>
              <a:t>10</a:t>
            </a:fld>
            <a:endParaRPr lang="ru-RU"/>
          </a:p>
        </p:txBody>
      </p:sp>
    </p:spTree>
    <p:extLst>
      <p:ext uri="{BB962C8B-B14F-4D97-AF65-F5344CB8AC3E}">
        <p14:creationId xmlns:p14="http://schemas.microsoft.com/office/powerpoint/2010/main" val="67758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5C0EFC7-5B52-4842-B3CB-BB6145DB83E2}" type="slidenum">
              <a:rPr lang="ru-RU" smtClean="0"/>
              <a:t>11</a:t>
            </a:fld>
            <a:endParaRPr lang="ru-RU"/>
          </a:p>
        </p:txBody>
      </p:sp>
    </p:spTree>
    <p:extLst>
      <p:ext uri="{BB962C8B-B14F-4D97-AF65-F5344CB8AC3E}">
        <p14:creationId xmlns:p14="http://schemas.microsoft.com/office/powerpoint/2010/main" val="260800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13</a:t>
            </a:fld>
            <a:endParaRPr lang="ru-RU"/>
          </a:p>
        </p:txBody>
      </p:sp>
    </p:spTree>
    <p:extLst>
      <p:ext uri="{BB962C8B-B14F-4D97-AF65-F5344CB8AC3E}">
        <p14:creationId xmlns:p14="http://schemas.microsoft.com/office/powerpoint/2010/main" val="252364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14</a:t>
            </a:fld>
            <a:endParaRPr lang="ru-RU"/>
          </a:p>
        </p:txBody>
      </p:sp>
    </p:spTree>
    <p:extLst>
      <p:ext uri="{BB962C8B-B14F-4D97-AF65-F5344CB8AC3E}">
        <p14:creationId xmlns:p14="http://schemas.microsoft.com/office/powerpoint/2010/main" val="151201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15</a:t>
            </a:fld>
            <a:endParaRPr lang="ru-RU"/>
          </a:p>
        </p:txBody>
      </p:sp>
    </p:spTree>
    <p:extLst>
      <p:ext uri="{BB962C8B-B14F-4D97-AF65-F5344CB8AC3E}">
        <p14:creationId xmlns:p14="http://schemas.microsoft.com/office/powerpoint/2010/main" val="196354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5966D26-401A-40A6-BACF-AB20BF6B0989}" type="slidenum">
              <a:rPr lang="ru-RU" smtClean="0"/>
              <a:pPr>
                <a:defRPr/>
              </a:pPr>
              <a:t>16</a:t>
            </a:fld>
            <a:endParaRPr lang="ru-RU"/>
          </a:p>
        </p:txBody>
      </p:sp>
    </p:spTree>
    <p:extLst>
      <p:ext uri="{BB962C8B-B14F-4D97-AF65-F5344CB8AC3E}">
        <p14:creationId xmlns:p14="http://schemas.microsoft.com/office/powerpoint/2010/main" val="26197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255510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864995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313292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3" name="Rectangle 3"/>
          <p:cNvSpPr>
            <a:spLocks noGrp="1" noChangeArrowheads="1"/>
          </p:cNvSpPr>
          <p:nvPr>
            <p:ph type="sldNum" sz="quarter" idx="10"/>
          </p:nvPr>
        </p:nvSpPr>
        <p:spPr>
          <a:ln/>
        </p:spPr>
        <p:txBody>
          <a:bodyPr/>
          <a:lstStyle>
            <a:lvl1pPr>
              <a:defRPr sz="1200" b="1"/>
            </a:lvl1pPr>
          </a:lstStyle>
          <a:p>
            <a:pPr>
              <a:defRPr/>
            </a:pPr>
            <a:fld id="{D22A370C-877C-4BBF-B5B1-6149A0E2D073}" type="slidenum">
              <a:rPr lang="ru-RU" smtClean="0"/>
              <a:pPr>
                <a:defRPr/>
              </a:pPr>
              <a:t>‹#›</a:t>
            </a:fld>
            <a:endParaRPr lang="ru-RU" dirty="0"/>
          </a:p>
        </p:txBody>
      </p:sp>
      <p:pic>
        <p:nvPicPr>
          <p:cNvPr id="9" name="Picture 2" descr="C:\Users\V_Korshkov\Desktop\Автодор лого.jpg"/>
          <p:cNvPicPr>
            <a:picLocks noChangeAspect="1" noChangeArrowheads="1"/>
          </p:cNvPicPr>
          <p:nvPr userDrawn="1"/>
        </p:nvPicPr>
        <p:blipFill>
          <a:blip r:embed="rId2" cstate="print"/>
          <a:srcRect/>
          <a:stretch>
            <a:fillRect/>
          </a:stretch>
        </p:blipFill>
        <p:spPr bwMode="auto">
          <a:xfrm>
            <a:off x="7215206" y="71417"/>
            <a:ext cx="1828800" cy="375735"/>
          </a:xfrm>
          <a:prstGeom prst="rect">
            <a:avLst/>
          </a:prstGeom>
          <a:noFill/>
          <a:ln w="9525">
            <a:noFill/>
            <a:miter lim="800000"/>
            <a:headEnd/>
            <a:tailEnd/>
          </a:ln>
        </p:spPr>
      </p:pic>
      <p:sp>
        <p:nvSpPr>
          <p:cNvPr id="12" name="Заголовок 1"/>
          <p:cNvSpPr>
            <a:spLocks noGrp="1"/>
          </p:cNvSpPr>
          <p:nvPr>
            <p:ph type="title"/>
          </p:nvPr>
        </p:nvSpPr>
        <p:spPr>
          <a:xfrm>
            <a:off x="214283" y="288925"/>
            <a:ext cx="8628063" cy="990600"/>
          </a:xfrm>
        </p:spPr>
        <p:txBody>
          <a:bodyPr/>
          <a:lstStyle>
            <a:lvl1pPr>
              <a:defRPr sz="2000">
                <a:latin typeface="PromtImperial" pitchFamily="34" charset="0"/>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53696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5" name="Номер слайда 5"/>
          <p:cNvSpPr>
            <a:spLocks noGrp="1"/>
          </p:cNvSpPr>
          <p:nvPr>
            <p:ph type="sldNum" sz="quarter" idx="4"/>
          </p:nvPr>
        </p:nvSpPr>
        <p:spPr>
          <a:xfrm>
            <a:off x="7010400" y="6453464"/>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605F13A9-AA69-4AEE-8EC3-10DF6A26DC27}" type="slidenum">
              <a:rPr lang="ru-RU" smtClean="0">
                <a:solidFill>
                  <a:prstClr val="black">
                    <a:tint val="75000"/>
                  </a:prstClr>
                </a:solidFill>
              </a:rPr>
              <a:pPr/>
              <a:t>‹#›</a:t>
            </a:fld>
            <a:endParaRPr lang="ru-RU" dirty="0">
              <a:solidFill>
                <a:prstClr val="black">
                  <a:tint val="75000"/>
                </a:prstClr>
              </a:solidFill>
            </a:endParaRPr>
          </a:p>
        </p:txBody>
      </p:sp>
      <p:sp>
        <p:nvSpPr>
          <p:cNvPr id="6" name="Rectangle 4"/>
          <p:cNvSpPr>
            <a:spLocks noChangeArrowheads="1"/>
          </p:cNvSpPr>
          <p:nvPr userDrawn="1">
            <p:custDataLst>
              <p:tags r:id="rId1"/>
            </p:custDataLst>
          </p:nvPr>
        </p:nvSpPr>
        <p:spPr bwMode="auto">
          <a:xfrm>
            <a:off x="0" y="6764588"/>
            <a:ext cx="9144000" cy="108000"/>
          </a:xfrm>
          <a:prstGeom prst="rect">
            <a:avLst/>
          </a:prstGeom>
          <a:solidFill>
            <a:srgbClr val="FF8500"/>
          </a:solidFill>
          <a:ln w="9525" algn="ctr">
            <a:noFill/>
            <a:miter lim="800000"/>
            <a:headEnd/>
            <a:tailEnd/>
          </a:ln>
          <a:effectLst/>
        </p:spPr>
        <p:txBody>
          <a:bodyPr wrap="none" lIns="92863" tIns="46432" rIns="92863" bIns="46432" anchor="ctr"/>
          <a:lstStyle/>
          <a:p>
            <a:pPr algn="ctr"/>
            <a:endParaRPr lang="en-US" sz="923" dirty="0">
              <a:solidFill>
                <a:srgbClr val="45545F"/>
              </a:solidFill>
              <a:latin typeface="Calibri" pitchFamily="34" charset="0"/>
            </a:endParaRPr>
          </a:p>
        </p:txBody>
      </p:sp>
      <p:cxnSp>
        <p:nvCxnSpPr>
          <p:cNvPr id="7" name="Прямая соединительная линия 6"/>
          <p:cNvCxnSpPr/>
          <p:nvPr userDrawn="1"/>
        </p:nvCxnSpPr>
        <p:spPr>
          <a:xfrm>
            <a:off x="15420" y="548680"/>
            <a:ext cx="6644812" cy="0"/>
          </a:xfrm>
          <a:prstGeom prst="line">
            <a:avLst/>
          </a:prstGeom>
          <a:ln w="381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252046" y="0"/>
            <a:ext cx="6408186" cy="548680"/>
          </a:xfrm>
          <a:prstGeom prst="rect">
            <a:avLst/>
          </a:prstGeom>
        </p:spPr>
        <p:txBody>
          <a:bodyPr anchor="ctr"/>
          <a:lstStyle>
            <a:lvl1pPr algn="l">
              <a:defRPr sz="1477">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2" name="Прямоугольник 1"/>
          <p:cNvSpPr/>
          <p:nvPr userDrawn="1"/>
        </p:nvSpPr>
        <p:spPr>
          <a:xfrm>
            <a:off x="0" y="548680"/>
            <a:ext cx="9144000" cy="6215908"/>
          </a:xfrm>
          <a:prstGeom prst="rect">
            <a:avLst/>
          </a:prstGeom>
          <a:gradFill flip="none" rotWithShape="1">
            <a:gsLst>
              <a:gs pos="0">
                <a:schemeClr val="lt1">
                  <a:hueOff val="0"/>
                  <a:satOff val="0"/>
                  <a:lumOff val="0"/>
                  <a:shade val="30000"/>
                  <a:satMod val="115000"/>
                  <a:alpha val="40000"/>
                </a:schemeClr>
              </a:gs>
              <a:gs pos="100000">
                <a:schemeClr val="lt1">
                  <a:hueOff val="0"/>
                  <a:satOff val="0"/>
                  <a:lumOff val="0"/>
                  <a:shade val="100000"/>
                  <a:satMod val="115000"/>
                  <a:alpha val="0"/>
                </a:schemeClr>
              </a:gs>
            </a:gsLst>
            <a:lin ang="16200000" scaled="1"/>
            <a:tileRect/>
          </a:gradFill>
          <a:ln>
            <a:no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200" dirty="0" smtClean="0">
              <a:solidFill>
                <a:prstClr val="black">
                  <a:hueOff val="0"/>
                  <a:satOff val="0"/>
                  <a:lumOff val="0"/>
                  <a:alphaOff val="0"/>
                </a:prstClr>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734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8958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25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213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68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1776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053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3493281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9148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546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8046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6008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982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3" name="Rectangle 3"/>
          <p:cNvSpPr>
            <a:spLocks noGrp="1" noChangeArrowheads="1"/>
          </p:cNvSpPr>
          <p:nvPr>
            <p:ph type="sldNum" sz="quarter" idx="10"/>
          </p:nvPr>
        </p:nvSpPr>
        <p:spPr>
          <a:ln/>
        </p:spPr>
        <p:txBody>
          <a:bodyPr/>
          <a:lstStyle>
            <a:lvl1pPr>
              <a:defRPr sz="1200" b="1"/>
            </a:lvl1pPr>
          </a:lstStyle>
          <a:p>
            <a:pPr>
              <a:defRPr/>
            </a:pPr>
            <a:fld id="{D22A370C-877C-4BBF-B5B1-6149A0E2D073}" type="slidenum">
              <a:rPr lang="ru-RU" smtClean="0">
                <a:solidFill>
                  <a:prstClr val="black">
                    <a:tint val="75000"/>
                  </a:prstClr>
                </a:solidFill>
              </a:rPr>
              <a:pPr>
                <a:defRPr/>
              </a:pPr>
              <a:t>‹#›</a:t>
            </a:fld>
            <a:endParaRPr lang="ru-RU" dirty="0">
              <a:solidFill>
                <a:prstClr val="black">
                  <a:tint val="75000"/>
                </a:prstClr>
              </a:solidFill>
            </a:endParaRPr>
          </a:p>
        </p:txBody>
      </p:sp>
      <p:pic>
        <p:nvPicPr>
          <p:cNvPr id="9" name="Picture 2" descr="C:\Users\V_Korshkov\Desktop\Автодор лого.jpg"/>
          <p:cNvPicPr>
            <a:picLocks noChangeAspect="1" noChangeArrowheads="1"/>
          </p:cNvPicPr>
          <p:nvPr userDrawn="1"/>
        </p:nvPicPr>
        <p:blipFill>
          <a:blip r:embed="rId2" cstate="print"/>
          <a:srcRect/>
          <a:stretch>
            <a:fillRect/>
          </a:stretch>
        </p:blipFill>
        <p:spPr bwMode="auto">
          <a:xfrm>
            <a:off x="7215206" y="71417"/>
            <a:ext cx="1828800" cy="375735"/>
          </a:xfrm>
          <a:prstGeom prst="rect">
            <a:avLst/>
          </a:prstGeom>
          <a:noFill/>
          <a:ln w="9525">
            <a:noFill/>
            <a:miter lim="800000"/>
            <a:headEnd/>
            <a:tailEnd/>
          </a:ln>
        </p:spPr>
      </p:pic>
      <p:sp>
        <p:nvSpPr>
          <p:cNvPr id="12" name="Заголовок 1"/>
          <p:cNvSpPr>
            <a:spLocks noGrp="1"/>
          </p:cNvSpPr>
          <p:nvPr>
            <p:ph type="title"/>
          </p:nvPr>
        </p:nvSpPr>
        <p:spPr>
          <a:xfrm>
            <a:off x="214283" y="288925"/>
            <a:ext cx="8628063" cy="990600"/>
          </a:xfrm>
        </p:spPr>
        <p:txBody>
          <a:bodyPr/>
          <a:lstStyle>
            <a:lvl1pPr>
              <a:defRPr sz="2000">
                <a:latin typeface="PromtImperial" pitchFamily="34" charset="0"/>
              </a:defRPr>
            </a:lvl1pPr>
          </a:lstStyle>
          <a:p>
            <a:r>
              <a:rPr lang="ru-RU" dirty="0" smtClean="0"/>
              <a:t>Образец заголовка</a:t>
            </a:r>
            <a:endParaRPr lang="ru-RU" dirty="0"/>
          </a:p>
        </p:txBody>
      </p:sp>
    </p:spTree>
    <p:extLst>
      <p:ext uri="{BB962C8B-B14F-4D97-AF65-F5344CB8AC3E}">
        <p14:creationId xmlns:p14="http://schemas.microsoft.com/office/powerpoint/2010/main" val="1796333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Скругленный прямоугольник 12"/>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6"/>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9"/>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10"/>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ru-RU" smtClean="0"/>
              <a:t>Образец заголовка</a:t>
            </a:r>
            <a:endParaRPr lang="en-US"/>
          </a:p>
        </p:txBody>
      </p:sp>
      <p:sp>
        <p:nvSpPr>
          <p:cNvPr id="11" name="Дата 27"/>
          <p:cNvSpPr>
            <a:spLocks noGrp="1"/>
          </p:cNvSpPr>
          <p:nvPr>
            <p:ph type="dt" sz="half" idx="10"/>
          </p:nvPr>
        </p:nvSpPr>
        <p:spPr/>
        <p:txBody>
          <a:bodyPr/>
          <a:lstStyle>
            <a:lvl1pPr>
              <a:defRPr/>
            </a:lvl1pPr>
          </a:lstStyle>
          <a:p>
            <a:pPr>
              <a:defRPr/>
            </a:pPr>
            <a:fld id="{966E3E0C-63DD-49A5-A25D-73DC2F5E2BC7}" type="datetimeFigureOut">
              <a:rPr lang="ru-RU">
                <a:solidFill>
                  <a:srgbClr val="696464"/>
                </a:solidFill>
              </a:rPr>
              <a:pPr>
                <a:defRPr/>
              </a:pPr>
              <a:t>15.06.2017</a:t>
            </a:fld>
            <a:endParaRPr lang="ru-RU">
              <a:solidFill>
                <a:srgbClr val="696464"/>
              </a:solidFill>
            </a:endParaRPr>
          </a:p>
        </p:txBody>
      </p:sp>
      <p:sp>
        <p:nvSpPr>
          <p:cNvPr id="12" name="Нижний колонтитул 16"/>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13" name="Номер слайда 28"/>
          <p:cNvSpPr>
            <a:spLocks noGrp="1"/>
          </p:cNvSpPr>
          <p:nvPr>
            <p:ph type="sldNum" sz="quarter" idx="12"/>
          </p:nvPr>
        </p:nvSpPr>
        <p:spPr/>
        <p:txBody>
          <a:bodyPr/>
          <a:lstStyle>
            <a:lvl1pPr>
              <a:defRPr sz="1400" smtClean="0">
                <a:solidFill>
                  <a:srgbClr val="FFFFFF"/>
                </a:solidFill>
              </a:defRPr>
            </a:lvl1pPr>
          </a:lstStyle>
          <a:p>
            <a:pPr>
              <a:defRPr/>
            </a:pPr>
            <a:fld id="{2F74CBB9-5BF1-4D9B-8840-8F1D4FFC5F22}" type="slidenum">
              <a:rPr lang="ru-RU"/>
              <a:pPr>
                <a:defRPr/>
              </a:pPr>
              <a:t>‹#›</a:t>
            </a:fld>
            <a:endParaRPr lang="ru-RU"/>
          </a:p>
        </p:txBody>
      </p:sp>
    </p:spTree>
    <p:extLst>
      <p:ext uri="{BB962C8B-B14F-4D97-AF65-F5344CB8AC3E}">
        <p14:creationId xmlns:p14="http://schemas.microsoft.com/office/powerpoint/2010/main" val="269866690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Объект 7"/>
          <p:cNvSpPr>
            <a:spLocks noGrp="1"/>
          </p:cNvSpPr>
          <p:nvPr>
            <p:ph sz="quarter" idx="1"/>
          </p:nvPr>
        </p:nvSpPr>
        <p:spPr>
          <a:xfrm>
            <a:off x="914400" y="1447800"/>
            <a:ext cx="77724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D039A39C-7101-488F-AD6B-D064233AC2FB}" type="datetimeFigureOut">
              <a:rPr lang="ru-RU">
                <a:solidFill>
                  <a:srgbClr val="696464"/>
                </a:solidFill>
              </a:rPr>
              <a:pPr>
                <a:defRPr/>
              </a:pPr>
              <a:t>15.06.2017</a:t>
            </a:fld>
            <a:endParaRPr lang="ru-RU">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FCD96C8F-FE2E-4208-BC24-9AD81EBA54E7}" type="slidenum">
              <a:rPr lang="ru-RU"/>
              <a:pPr>
                <a:defRPr/>
              </a:pPr>
              <a:t>‹#›</a:t>
            </a:fld>
            <a:endParaRPr lang="ru-RU"/>
          </a:p>
        </p:txBody>
      </p:sp>
    </p:spTree>
    <p:extLst>
      <p:ext uri="{BB962C8B-B14F-4D97-AF65-F5344CB8AC3E}">
        <p14:creationId xmlns:p14="http://schemas.microsoft.com/office/powerpoint/2010/main" val="624793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6"/>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7"/>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Прямоугольник 8"/>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Заголовок 1"/>
          <p:cNvSpPr>
            <a:spLocks noGrp="1"/>
          </p:cNvSpPr>
          <p:nvPr>
            <p:ph type="title"/>
          </p:nvPr>
        </p:nvSpPr>
        <p:spPr>
          <a:xfrm>
            <a:off x="722313" y="952500"/>
            <a:ext cx="7772400" cy="1362075"/>
          </a:xfrm>
        </p:spPr>
        <p:txBody>
          <a:bodyPr/>
          <a:lstStyle>
            <a:lvl1pPr algn="l">
              <a:buNone/>
              <a:defRPr sz="4000" b="0" cap="none"/>
            </a:lvl1pPr>
          </a:lstStyle>
          <a:p>
            <a:r>
              <a:rPr lang="ru-RU" smtClean="0"/>
              <a:t>Образец заголовка</a:t>
            </a:r>
            <a:endParaRPr lang="en-US"/>
          </a:p>
        </p:txBody>
      </p:sp>
      <p:sp>
        <p:nvSpPr>
          <p:cNvPr id="3" name="Текст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9" name="Дата 3"/>
          <p:cNvSpPr>
            <a:spLocks noGrp="1"/>
          </p:cNvSpPr>
          <p:nvPr>
            <p:ph type="dt" sz="half" idx="10"/>
          </p:nvPr>
        </p:nvSpPr>
        <p:spPr/>
        <p:txBody>
          <a:bodyPr/>
          <a:lstStyle>
            <a:lvl1pPr>
              <a:defRPr/>
            </a:lvl1pPr>
          </a:lstStyle>
          <a:p>
            <a:pPr>
              <a:defRPr/>
            </a:pPr>
            <a:fld id="{9817D5DC-974E-4E1F-83DC-C5A8D14FA15E}" type="datetimeFigureOut">
              <a:rPr lang="ru-RU">
                <a:solidFill>
                  <a:srgbClr val="696464"/>
                </a:solidFill>
              </a:rPr>
              <a:pPr>
                <a:defRPr/>
              </a:pPr>
              <a:t>15.06.2017</a:t>
            </a:fld>
            <a:endParaRPr lang="ru-RU">
              <a:solidFill>
                <a:srgbClr val="696464"/>
              </a:solidFill>
            </a:endParaRPr>
          </a:p>
        </p:txBody>
      </p:sp>
      <p:sp>
        <p:nvSpPr>
          <p:cNvPr id="10" name="Нижний колонтитул 4"/>
          <p:cNvSpPr>
            <a:spLocks noGrp="1"/>
          </p:cNvSpPr>
          <p:nvPr>
            <p:ph type="ftr" sz="quarter" idx="11"/>
          </p:nvPr>
        </p:nvSpPr>
        <p:spPr>
          <a:xfrm>
            <a:off x="800100" y="6172200"/>
            <a:ext cx="4000500" cy="457200"/>
          </a:xfrm>
        </p:spPr>
        <p:txBody>
          <a:bodyPr/>
          <a:lstStyle>
            <a:lvl1pPr>
              <a:defRPr/>
            </a:lvl1pPr>
          </a:lstStyle>
          <a:p>
            <a:pPr>
              <a:defRPr/>
            </a:pPr>
            <a:endParaRPr lang="ru-RU">
              <a:solidFill>
                <a:srgbClr val="696464"/>
              </a:solidFill>
            </a:endParaRPr>
          </a:p>
        </p:txBody>
      </p:sp>
      <p:sp>
        <p:nvSpPr>
          <p:cNvPr id="11" name="Номер слайда 5"/>
          <p:cNvSpPr>
            <a:spLocks noGrp="1"/>
          </p:cNvSpPr>
          <p:nvPr>
            <p:ph type="sldNum" sz="quarter" idx="12"/>
          </p:nvPr>
        </p:nvSpPr>
        <p:spPr>
          <a:xfrm>
            <a:off x="146050" y="6208713"/>
            <a:ext cx="457200" cy="457200"/>
          </a:xfrm>
        </p:spPr>
        <p:txBody>
          <a:bodyPr/>
          <a:lstStyle>
            <a:lvl1pPr>
              <a:defRPr/>
            </a:lvl1pPr>
          </a:lstStyle>
          <a:p>
            <a:pPr>
              <a:defRPr/>
            </a:pPr>
            <a:fld id="{60428218-813B-4896-BAFA-52FF24AEC05B}" type="slidenum">
              <a:rPr lang="ru-RU"/>
              <a:pPr>
                <a:defRPr/>
              </a:pPr>
              <a:t>‹#›</a:t>
            </a:fld>
            <a:endParaRPr lang="ru-RU"/>
          </a:p>
        </p:txBody>
      </p:sp>
    </p:spTree>
    <p:extLst>
      <p:ext uri="{BB962C8B-B14F-4D97-AF65-F5344CB8AC3E}">
        <p14:creationId xmlns:p14="http://schemas.microsoft.com/office/powerpoint/2010/main" val="100567269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Объект 8"/>
          <p:cNvSpPr>
            <a:spLocks noGrp="1"/>
          </p:cNvSpPr>
          <p:nvPr>
            <p:ph sz="quarter" idx="1"/>
          </p:nvPr>
        </p:nvSpPr>
        <p:spPr>
          <a:xfrm>
            <a:off x="914400" y="1447800"/>
            <a:ext cx="374904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Объект 10"/>
          <p:cNvSpPr>
            <a:spLocks noGrp="1"/>
          </p:cNvSpPr>
          <p:nvPr>
            <p:ph sz="quarter" idx="2"/>
          </p:nvPr>
        </p:nvSpPr>
        <p:spPr>
          <a:xfrm>
            <a:off x="4933950" y="1447800"/>
            <a:ext cx="374904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3027E69E-AAF6-4F1B-8868-37C2F94CDA5C}" type="datetimeFigureOut">
              <a:rPr lang="ru-RU">
                <a:solidFill>
                  <a:srgbClr val="696464"/>
                </a:solidFill>
              </a:rPr>
              <a:pPr>
                <a:defRPr/>
              </a:pPr>
              <a:t>15.06.2017</a:t>
            </a:fld>
            <a:endParaRPr lang="ru-RU">
              <a:solidFill>
                <a:srgbClr val="696464"/>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7" name="Номер слайда 22"/>
          <p:cNvSpPr>
            <a:spLocks noGrp="1"/>
          </p:cNvSpPr>
          <p:nvPr>
            <p:ph type="sldNum" sz="quarter" idx="12"/>
          </p:nvPr>
        </p:nvSpPr>
        <p:spPr/>
        <p:txBody>
          <a:bodyPr/>
          <a:lstStyle>
            <a:lvl1pPr>
              <a:defRPr/>
            </a:lvl1pPr>
          </a:lstStyle>
          <a:p>
            <a:pPr>
              <a:defRPr/>
            </a:pPr>
            <a:fld id="{B8657565-2D8B-45F7-B604-B064B66C31A3}" type="slidenum">
              <a:rPr lang="ru-RU"/>
              <a:pPr>
                <a:defRPr/>
              </a:pPr>
              <a:t>‹#›</a:t>
            </a:fld>
            <a:endParaRPr lang="ru-RU"/>
          </a:p>
        </p:txBody>
      </p:sp>
    </p:spTree>
    <p:extLst>
      <p:ext uri="{BB962C8B-B14F-4D97-AF65-F5344CB8AC3E}">
        <p14:creationId xmlns:p14="http://schemas.microsoft.com/office/powerpoint/2010/main" val="26380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1872622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11" name="Объект 10"/>
          <p:cNvSpPr>
            <a:spLocks noGrp="1"/>
          </p:cNvSpPr>
          <p:nvPr>
            <p:ph sz="half" idx="2"/>
          </p:nvPr>
        </p:nvSpPr>
        <p:spPr>
          <a:xfrm>
            <a:off x="914400" y="2247900"/>
            <a:ext cx="37338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Объект 12"/>
          <p:cNvSpPr>
            <a:spLocks noGrp="1"/>
          </p:cNvSpPr>
          <p:nvPr>
            <p:ph sz="half" idx="4"/>
          </p:nvPr>
        </p:nvSpPr>
        <p:spPr>
          <a:xfrm>
            <a:off x="4953000" y="2247900"/>
            <a:ext cx="37338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9A67B520-7992-407F-8613-8E9997EDBCCF}" type="datetimeFigureOut">
              <a:rPr lang="ru-RU">
                <a:solidFill>
                  <a:srgbClr val="696464"/>
                </a:solidFill>
              </a:rPr>
              <a:pPr>
                <a:defRPr/>
              </a:pPr>
              <a:t>15.06.2017</a:t>
            </a:fld>
            <a:endParaRPr lang="ru-RU">
              <a:solidFill>
                <a:srgbClr val="696464"/>
              </a:solidFill>
            </a:endParaRPr>
          </a:p>
        </p:txBody>
      </p:sp>
      <p:sp>
        <p:nvSpPr>
          <p:cNvPr id="8"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9" name="Номер слайда 22"/>
          <p:cNvSpPr>
            <a:spLocks noGrp="1"/>
          </p:cNvSpPr>
          <p:nvPr>
            <p:ph type="sldNum" sz="quarter" idx="12"/>
          </p:nvPr>
        </p:nvSpPr>
        <p:spPr/>
        <p:txBody>
          <a:bodyPr/>
          <a:lstStyle>
            <a:lvl1pPr>
              <a:defRPr/>
            </a:lvl1pPr>
          </a:lstStyle>
          <a:p>
            <a:pPr>
              <a:defRPr/>
            </a:pPr>
            <a:fld id="{2C02B986-439D-44A0-8041-5A89282496DF}" type="slidenum">
              <a:rPr lang="ru-RU"/>
              <a:pPr>
                <a:defRPr/>
              </a:pPr>
              <a:t>‹#›</a:t>
            </a:fld>
            <a:endParaRPr lang="ru-RU"/>
          </a:p>
        </p:txBody>
      </p:sp>
    </p:spTree>
    <p:extLst>
      <p:ext uri="{BB962C8B-B14F-4D97-AF65-F5344CB8AC3E}">
        <p14:creationId xmlns:p14="http://schemas.microsoft.com/office/powerpoint/2010/main" val="114308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067503F2-FB77-43DA-B530-F48ACF5F80A6}" type="datetimeFigureOut">
              <a:rPr lang="ru-RU">
                <a:solidFill>
                  <a:srgbClr val="696464"/>
                </a:solidFill>
              </a:rPr>
              <a:pPr>
                <a:defRPr/>
              </a:pPr>
              <a:t>15.06.2017</a:t>
            </a:fld>
            <a:endParaRPr lang="ru-RU">
              <a:solidFill>
                <a:srgbClr val="696464"/>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5" name="Номер слайда 22"/>
          <p:cNvSpPr>
            <a:spLocks noGrp="1"/>
          </p:cNvSpPr>
          <p:nvPr>
            <p:ph type="sldNum" sz="quarter" idx="12"/>
          </p:nvPr>
        </p:nvSpPr>
        <p:spPr/>
        <p:txBody>
          <a:bodyPr/>
          <a:lstStyle>
            <a:lvl1pPr>
              <a:defRPr/>
            </a:lvl1pPr>
          </a:lstStyle>
          <a:p>
            <a:pPr>
              <a:defRPr/>
            </a:pPr>
            <a:fld id="{79A876E7-2D98-480B-9BCE-8158897D4DCF}" type="slidenum">
              <a:rPr lang="ru-RU"/>
              <a:pPr>
                <a:defRPr/>
              </a:pPr>
              <a:t>‹#›</a:t>
            </a:fld>
            <a:endParaRPr lang="ru-RU"/>
          </a:p>
        </p:txBody>
      </p:sp>
    </p:spTree>
    <p:extLst>
      <p:ext uri="{BB962C8B-B14F-4D97-AF65-F5344CB8AC3E}">
        <p14:creationId xmlns:p14="http://schemas.microsoft.com/office/powerpoint/2010/main" val="2819270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E5758544-E2F9-4722-9C42-E2832F95C557}" type="datetimeFigureOut">
              <a:rPr lang="ru-RU">
                <a:solidFill>
                  <a:srgbClr val="696464"/>
                </a:solidFill>
              </a:rPr>
              <a:pPr>
                <a:defRPr/>
              </a:pPr>
              <a:t>15.06.2017</a:t>
            </a:fld>
            <a:endParaRPr lang="ru-RU">
              <a:solidFill>
                <a:srgbClr val="696464"/>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4" name="Номер слайда 22"/>
          <p:cNvSpPr>
            <a:spLocks noGrp="1"/>
          </p:cNvSpPr>
          <p:nvPr>
            <p:ph type="sldNum" sz="quarter" idx="12"/>
          </p:nvPr>
        </p:nvSpPr>
        <p:spPr/>
        <p:txBody>
          <a:bodyPr/>
          <a:lstStyle>
            <a:lvl1pPr>
              <a:defRPr/>
            </a:lvl1pPr>
          </a:lstStyle>
          <a:p>
            <a:pPr>
              <a:defRPr/>
            </a:pPr>
            <a:fld id="{FB85C0C9-3996-4B0A-9810-63F94D4CB09C}" type="slidenum">
              <a:rPr lang="ru-RU"/>
              <a:pPr>
                <a:defRPr/>
              </a:pPr>
              <a:t>‹#›</a:t>
            </a:fld>
            <a:endParaRPr lang="ru-RU"/>
          </a:p>
        </p:txBody>
      </p:sp>
    </p:spTree>
    <p:extLst>
      <p:ext uri="{BB962C8B-B14F-4D97-AF65-F5344CB8AC3E}">
        <p14:creationId xmlns:p14="http://schemas.microsoft.com/office/powerpoint/2010/main" val="1854690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Скругленный прямоугольник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Заголовок 1"/>
          <p:cNvSpPr>
            <a:spLocks noGrp="1"/>
          </p:cNvSpPr>
          <p:nvPr>
            <p:ph type="title"/>
          </p:nvPr>
        </p:nvSpPr>
        <p:spPr>
          <a:xfrm>
            <a:off x="914400" y="273050"/>
            <a:ext cx="7772400" cy="1143000"/>
          </a:xfrm>
        </p:spPr>
        <p:txBody>
          <a:bodyPr/>
          <a:lstStyle>
            <a:lvl1pPr algn="l">
              <a:buNone/>
              <a:defRPr sz="4000" b="0"/>
            </a:lvl1pPr>
          </a:lstStyle>
          <a:p>
            <a:r>
              <a:rPr lang="ru-RU" smtClean="0"/>
              <a:t>Образец заголовка</a:t>
            </a:r>
            <a:endParaRPr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1" name="Объект 10"/>
          <p:cNvSpPr>
            <a:spLocks noGrp="1"/>
          </p:cNvSpPr>
          <p:nvPr>
            <p:ph sz="quarter" idx="1"/>
          </p:nvPr>
        </p:nvSpPr>
        <p:spPr>
          <a:xfrm>
            <a:off x="2971800" y="1600200"/>
            <a:ext cx="57150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4"/>
          <p:cNvSpPr>
            <a:spLocks noGrp="1"/>
          </p:cNvSpPr>
          <p:nvPr>
            <p:ph type="dt" sz="half" idx="10"/>
          </p:nvPr>
        </p:nvSpPr>
        <p:spPr/>
        <p:txBody>
          <a:bodyPr/>
          <a:lstStyle>
            <a:lvl1pPr>
              <a:defRPr/>
            </a:lvl1pPr>
          </a:lstStyle>
          <a:p>
            <a:pPr>
              <a:defRPr/>
            </a:pPr>
            <a:fld id="{E56C7501-C0A3-4D0F-AEAA-E1E950D72D27}" type="datetimeFigureOut">
              <a:rPr lang="ru-RU">
                <a:solidFill>
                  <a:srgbClr val="696464"/>
                </a:solidFill>
              </a:rPr>
              <a:pPr>
                <a:defRPr/>
              </a:pPr>
              <a:t>15.06.2017</a:t>
            </a:fld>
            <a:endParaRPr lang="ru-RU">
              <a:solidFill>
                <a:srgbClr val="696464"/>
              </a:solidFill>
            </a:endParaRPr>
          </a:p>
        </p:txBody>
      </p:sp>
      <p:sp>
        <p:nvSpPr>
          <p:cNvPr id="8" name="Нижний колонтитул 5"/>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9" name="Номер слайда 6"/>
          <p:cNvSpPr>
            <a:spLocks noGrp="1"/>
          </p:cNvSpPr>
          <p:nvPr>
            <p:ph type="sldNum" sz="quarter" idx="12"/>
          </p:nvPr>
        </p:nvSpPr>
        <p:spPr/>
        <p:txBody>
          <a:bodyPr/>
          <a:lstStyle>
            <a:lvl1pPr>
              <a:defRPr/>
            </a:lvl1pPr>
          </a:lstStyle>
          <a:p>
            <a:pPr>
              <a:defRPr/>
            </a:pPr>
            <a:fld id="{80386D93-3D10-49BE-BD01-36814E368129}" type="slidenum">
              <a:rPr lang="ru-RU"/>
              <a:pPr>
                <a:defRPr/>
              </a:pPr>
              <a:t>‹#›</a:t>
            </a:fld>
            <a:endParaRPr lang="ru-RU"/>
          </a:p>
        </p:txBody>
      </p:sp>
    </p:spTree>
    <p:extLst>
      <p:ext uri="{BB962C8B-B14F-4D97-AF65-F5344CB8AC3E}">
        <p14:creationId xmlns:p14="http://schemas.microsoft.com/office/powerpoint/2010/main" val="4016563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10"/>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11"/>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12"/>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lang="ru-RU" smtClean="0"/>
              <a:t>Образец заголовка</a:t>
            </a:r>
            <a:endParaRPr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8" name="Дата 4"/>
          <p:cNvSpPr>
            <a:spLocks noGrp="1"/>
          </p:cNvSpPr>
          <p:nvPr>
            <p:ph type="dt" sz="half" idx="10"/>
          </p:nvPr>
        </p:nvSpPr>
        <p:spPr/>
        <p:txBody>
          <a:bodyPr/>
          <a:lstStyle>
            <a:lvl1pPr>
              <a:defRPr/>
            </a:lvl1pPr>
          </a:lstStyle>
          <a:p>
            <a:pPr>
              <a:defRPr/>
            </a:pPr>
            <a:fld id="{C17FC123-01C8-4F9F-B63C-E3369B34A49C}" type="datetimeFigureOut">
              <a:rPr lang="ru-RU">
                <a:solidFill>
                  <a:srgbClr val="696464"/>
                </a:solidFill>
              </a:rPr>
              <a:pPr>
                <a:defRPr/>
              </a:pPr>
              <a:t>15.06.2017</a:t>
            </a:fld>
            <a:endParaRPr lang="ru-RU">
              <a:solidFill>
                <a:srgbClr val="696464"/>
              </a:solidFill>
            </a:endParaRPr>
          </a:p>
        </p:txBody>
      </p:sp>
      <p:sp>
        <p:nvSpPr>
          <p:cNvPr id="9" name="Нижний колонтитул 5"/>
          <p:cNvSpPr>
            <a:spLocks noGrp="1"/>
          </p:cNvSpPr>
          <p:nvPr>
            <p:ph type="ftr" sz="quarter" idx="11"/>
          </p:nvPr>
        </p:nvSpPr>
        <p:spPr>
          <a:xfrm>
            <a:off x="914400" y="6172200"/>
            <a:ext cx="3886200" cy="457200"/>
          </a:xfrm>
        </p:spPr>
        <p:txBody>
          <a:bodyPr/>
          <a:lstStyle>
            <a:lvl1pPr>
              <a:defRPr/>
            </a:lvl1pPr>
          </a:lstStyle>
          <a:p>
            <a:pPr>
              <a:defRPr/>
            </a:pPr>
            <a:endParaRPr lang="ru-RU">
              <a:solidFill>
                <a:srgbClr val="696464"/>
              </a:solidFill>
            </a:endParaRPr>
          </a:p>
        </p:txBody>
      </p:sp>
      <p:sp>
        <p:nvSpPr>
          <p:cNvPr id="10" name="Номер слайда 6"/>
          <p:cNvSpPr>
            <a:spLocks noGrp="1"/>
          </p:cNvSpPr>
          <p:nvPr>
            <p:ph type="sldNum" sz="quarter" idx="12"/>
          </p:nvPr>
        </p:nvSpPr>
        <p:spPr>
          <a:xfrm>
            <a:off x="146050" y="6208713"/>
            <a:ext cx="457200" cy="457200"/>
          </a:xfrm>
        </p:spPr>
        <p:txBody>
          <a:bodyPr/>
          <a:lstStyle>
            <a:lvl1pPr>
              <a:defRPr/>
            </a:lvl1pPr>
          </a:lstStyle>
          <a:p>
            <a:pPr>
              <a:defRPr/>
            </a:pPr>
            <a:fld id="{6C9813DD-468D-472A-A808-A91349F122C3}" type="slidenum">
              <a:rPr lang="ru-RU"/>
              <a:pPr>
                <a:defRPr/>
              </a:pPr>
              <a:t>‹#›</a:t>
            </a:fld>
            <a:endParaRPr lang="ru-RU"/>
          </a:p>
        </p:txBody>
      </p:sp>
    </p:spTree>
    <p:extLst>
      <p:ext uri="{BB962C8B-B14F-4D97-AF65-F5344CB8AC3E}">
        <p14:creationId xmlns:p14="http://schemas.microsoft.com/office/powerpoint/2010/main" val="1574216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4BC99D41-25B3-40B4-A8D9-D498269DB197}" type="datetimeFigureOut">
              <a:rPr lang="ru-RU">
                <a:solidFill>
                  <a:srgbClr val="696464"/>
                </a:solidFill>
              </a:rPr>
              <a:pPr>
                <a:defRPr/>
              </a:pPr>
              <a:t>15.06.2017</a:t>
            </a:fld>
            <a:endParaRPr lang="ru-RU">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018698D5-FA92-4786-97EE-C26285B5AFF8}" type="slidenum">
              <a:rPr lang="ru-RU"/>
              <a:pPr>
                <a:defRPr/>
              </a:pPr>
              <a:t>‹#›</a:t>
            </a:fld>
            <a:endParaRPr lang="ru-RU"/>
          </a:p>
        </p:txBody>
      </p:sp>
    </p:spTree>
    <p:extLst>
      <p:ext uri="{BB962C8B-B14F-4D97-AF65-F5344CB8AC3E}">
        <p14:creationId xmlns:p14="http://schemas.microsoft.com/office/powerpoint/2010/main" val="506016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37558F0D-A8C9-43D9-8594-C9FB95DBACD0}" type="datetimeFigureOut">
              <a:rPr lang="ru-RU">
                <a:solidFill>
                  <a:srgbClr val="696464"/>
                </a:solidFill>
              </a:rPr>
              <a:pPr>
                <a:defRPr/>
              </a:pPr>
              <a:t>15.06.2017</a:t>
            </a:fld>
            <a:endParaRPr lang="ru-RU">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116CFE43-D255-4B85-8868-530DC5E4035D}" type="slidenum">
              <a:rPr lang="ru-RU"/>
              <a:pPr>
                <a:defRPr/>
              </a:pPr>
              <a:t>‹#›</a:t>
            </a:fld>
            <a:endParaRPr lang="ru-RU"/>
          </a:p>
        </p:txBody>
      </p:sp>
    </p:spTree>
    <p:extLst>
      <p:ext uri="{BB962C8B-B14F-4D97-AF65-F5344CB8AC3E}">
        <p14:creationId xmlns:p14="http://schemas.microsoft.com/office/powerpoint/2010/main" val="4127061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pic>
        <p:nvPicPr>
          <p:cNvPr id="3" name="Picture 2" descr="C:\Users\V_Korshkov\Desktop\Автодор лого.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5188" y="71438"/>
            <a:ext cx="1828800" cy="376237"/>
          </a:xfrm>
          <a:prstGeom prst="rect">
            <a:avLst/>
          </a:prstGeom>
          <a:noFill/>
          <a:ln w="9525">
            <a:noFill/>
            <a:miter lim="800000"/>
            <a:headEnd/>
            <a:tailEnd/>
          </a:ln>
        </p:spPr>
      </p:pic>
      <p:sp>
        <p:nvSpPr>
          <p:cNvPr id="12" name="Заголовок 1"/>
          <p:cNvSpPr>
            <a:spLocks noGrp="1"/>
          </p:cNvSpPr>
          <p:nvPr>
            <p:ph type="title"/>
          </p:nvPr>
        </p:nvSpPr>
        <p:spPr>
          <a:xfrm>
            <a:off x="214282" y="288925"/>
            <a:ext cx="8628063" cy="990600"/>
          </a:xfrm>
        </p:spPr>
        <p:txBody>
          <a:bodyPr/>
          <a:lstStyle>
            <a:lvl1pPr>
              <a:defRPr sz="2000">
                <a:latin typeface="PromtImperial" pitchFamily="34" charset="0"/>
              </a:defRPr>
            </a:lvl1pPr>
          </a:lstStyle>
          <a:p>
            <a:r>
              <a:rPr lang="ru-RU" dirty="0" smtClean="0"/>
              <a:t>Образец заголовка</a:t>
            </a:r>
            <a:endParaRPr lang="ru-RU" dirty="0"/>
          </a:p>
        </p:txBody>
      </p:sp>
      <p:sp>
        <p:nvSpPr>
          <p:cNvPr id="4" name="Rectangle 3"/>
          <p:cNvSpPr>
            <a:spLocks noGrp="1" noChangeArrowheads="1"/>
          </p:cNvSpPr>
          <p:nvPr>
            <p:ph type="sldNum" sz="quarter" idx="10"/>
          </p:nvPr>
        </p:nvSpPr>
        <p:spPr/>
        <p:txBody>
          <a:bodyPr/>
          <a:lstStyle>
            <a:lvl1pPr>
              <a:defRPr sz="1200" b="1" smtClean="0"/>
            </a:lvl1pPr>
          </a:lstStyle>
          <a:p>
            <a:pPr>
              <a:defRPr/>
            </a:pPr>
            <a:fld id="{22F87386-FD60-4C7A-AF55-4278CB367A1C}" type="slidenum">
              <a:rPr lang="ru-RU"/>
              <a:pPr>
                <a:defRPr/>
              </a:pPr>
              <a:t>‹#›</a:t>
            </a:fld>
            <a:endParaRPr lang="ru-RU" dirty="0"/>
          </a:p>
        </p:txBody>
      </p:sp>
    </p:spTree>
    <p:extLst>
      <p:ext uri="{BB962C8B-B14F-4D97-AF65-F5344CB8AC3E}">
        <p14:creationId xmlns:p14="http://schemas.microsoft.com/office/powerpoint/2010/main" val="2032420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38"/>
            <a:ext cx="7772400" cy="5745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Date Placeholder 2"/>
          <p:cNvSpPr>
            <a:spLocks noGrp="1"/>
          </p:cNvSpPr>
          <p:nvPr>
            <p:ph type="dt" sz="half" idx="10"/>
          </p:nvPr>
        </p:nvSpPr>
        <p:spPr>
          <a:xfrm>
            <a:off x="6172200" y="6191250"/>
            <a:ext cx="2476500" cy="476250"/>
          </a:xfrm>
        </p:spPr>
        <p:txBody>
          <a:bodyPr/>
          <a:lstStyle>
            <a:lvl1pPr>
              <a:defRPr/>
            </a:lvl1pPr>
          </a:lstStyle>
          <a:p>
            <a:pPr>
              <a:defRPr/>
            </a:pPr>
            <a:fld id="{AF14F66F-4506-4666-BF7F-93A50BDCC693}" type="datetimeFigureOut">
              <a:rPr lang="ru-RU">
                <a:solidFill>
                  <a:srgbClr val="696464"/>
                </a:solidFill>
              </a:rPr>
              <a:pPr>
                <a:defRPr/>
              </a:pPr>
              <a:t>15.06.2017</a:t>
            </a:fld>
            <a:endParaRPr lang="ru-RU">
              <a:solidFill>
                <a:srgbClr val="696464"/>
              </a:solidFill>
            </a:endParaRPr>
          </a:p>
        </p:txBody>
      </p:sp>
      <p:sp>
        <p:nvSpPr>
          <p:cNvPr id="4" name="Footer Placeholder 3"/>
          <p:cNvSpPr>
            <a:spLocks noGrp="1"/>
          </p:cNvSpPr>
          <p:nvPr>
            <p:ph type="ftr" sz="quarter" idx="11"/>
          </p:nvPr>
        </p:nvSpPr>
        <p:spPr>
          <a:xfrm>
            <a:off x="914400" y="6172200"/>
            <a:ext cx="3962400" cy="457200"/>
          </a:xfrm>
        </p:spPr>
        <p:txBody>
          <a:bodyPr/>
          <a:lstStyle>
            <a:lvl1pPr>
              <a:defRPr/>
            </a:lvl1pPr>
          </a:lstStyle>
          <a:p>
            <a:pPr>
              <a:defRPr/>
            </a:pPr>
            <a:endParaRPr lang="ru-RU">
              <a:solidFill>
                <a:srgbClr val="696464"/>
              </a:solidFill>
            </a:endParaRPr>
          </a:p>
        </p:txBody>
      </p:sp>
      <p:sp>
        <p:nvSpPr>
          <p:cNvPr id="5" name="Slide Number Placeholder 4"/>
          <p:cNvSpPr>
            <a:spLocks noGrp="1"/>
          </p:cNvSpPr>
          <p:nvPr>
            <p:ph type="sldNum" sz="quarter" idx="12"/>
          </p:nvPr>
        </p:nvSpPr>
        <p:spPr>
          <a:xfrm>
            <a:off x="146050" y="6210300"/>
            <a:ext cx="457200" cy="457200"/>
          </a:xfrm>
        </p:spPr>
        <p:txBody>
          <a:bodyPr/>
          <a:lstStyle>
            <a:lvl1pPr>
              <a:defRPr/>
            </a:lvl1pPr>
          </a:lstStyle>
          <a:p>
            <a:pPr>
              <a:defRPr/>
            </a:pPr>
            <a:fld id="{680B3B1A-0A8C-4F60-9693-ADA53CB9F54B}" type="slidenum">
              <a:rPr lang="ru-RU"/>
              <a:pPr>
                <a:defRPr/>
              </a:pPr>
              <a:t>‹#›</a:t>
            </a:fld>
            <a:endParaRPr lang="ru-RU"/>
          </a:p>
        </p:txBody>
      </p:sp>
    </p:spTree>
    <p:extLst>
      <p:ext uri="{BB962C8B-B14F-4D97-AF65-F5344CB8AC3E}">
        <p14:creationId xmlns:p14="http://schemas.microsoft.com/office/powerpoint/2010/main" val="137139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66897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206639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296958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376755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30649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855B96-69D7-4416-969B-AD4B70C314A0}" type="slidenum">
              <a:rPr lang="ru-RU" smtClean="0"/>
              <a:pPr/>
              <a:t>‹#›</a:t>
            </a:fld>
            <a:endParaRPr lang="ru-RU"/>
          </a:p>
        </p:txBody>
      </p:sp>
    </p:spTree>
    <p:extLst>
      <p:ext uri="{BB962C8B-B14F-4D97-AF65-F5344CB8AC3E}">
        <p14:creationId xmlns:p14="http://schemas.microsoft.com/office/powerpoint/2010/main" val="8280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55B96-69D7-4416-969B-AD4B70C314A0}" type="slidenum">
              <a:rPr lang="ru-RU" smtClean="0"/>
              <a:pPr/>
              <a:t>‹#›</a:t>
            </a:fld>
            <a:endParaRPr lang="ru-RU"/>
          </a:p>
        </p:txBody>
      </p:sp>
    </p:spTree>
    <p:extLst>
      <p:ext uri="{BB962C8B-B14F-4D97-AF65-F5344CB8AC3E}">
        <p14:creationId xmlns:p14="http://schemas.microsoft.com/office/powerpoint/2010/main" val="2757371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0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0C720-06A6-45DF-9F3B-86C785869F91}" type="datetimeFigureOut">
              <a:rPr lang="ru-RU" smtClean="0">
                <a:solidFill>
                  <a:prstClr val="black">
                    <a:tint val="75000"/>
                  </a:prstClr>
                </a:solidFill>
              </a:rPr>
              <a:pPr/>
              <a:t>15.06.2017</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45A1-1DE2-4DBB-BEB3-69C2D7E5F99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200290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Скругленный прямоугольник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Заголовок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ru-RU" smtClean="0"/>
              <a:t>Образец заголовка</a:t>
            </a:r>
            <a:endParaRPr lang="en-US" smtClean="0"/>
          </a:p>
        </p:txBody>
      </p:sp>
      <p:sp>
        <p:nvSpPr>
          <p:cNvPr id="1029" name="Текст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smtClean="0">
                <a:solidFill>
                  <a:schemeClr val="tx2"/>
                </a:solidFill>
                <a:latin typeface="+mn-lt"/>
                <a:cs typeface="+mn-cs"/>
              </a:defRPr>
            </a:lvl1pPr>
          </a:lstStyle>
          <a:p>
            <a:pPr>
              <a:defRPr/>
            </a:pPr>
            <a:fld id="{BC9C74D9-40DA-42BC-8F87-1B231DEC0ED9}" type="datetimeFigureOut">
              <a:rPr lang="ru-RU">
                <a:solidFill>
                  <a:srgbClr val="696464"/>
                </a:solidFill>
              </a:rPr>
              <a:pPr>
                <a:defRPr/>
              </a:pPr>
              <a:t>15.06.2017</a:t>
            </a:fld>
            <a:endParaRPr lang="ru-RU">
              <a:solidFill>
                <a:srgbClr val="696464"/>
              </a:solidFill>
            </a:endParaRPr>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ru-RU">
              <a:solidFill>
                <a:srgbClr val="696464"/>
              </a:solidFill>
            </a:endParaRPr>
          </a:p>
        </p:txBody>
      </p:sp>
      <p:sp>
        <p:nvSpPr>
          <p:cNvPr id="23" name="Номер слайда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smtClean="0">
                <a:solidFill>
                  <a:srgbClr val="FFFFFF"/>
                </a:solidFill>
                <a:latin typeface="+mj-lt"/>
                <a:ea typeface="+mj-ea"/>
                <a:cs typeface="+mj-cs"/>
              </a:defRPr>
            </a:lvl1pPr>
          </a:lstStyle>
          <a:p>
            <a:pPr>
              <a:defRPr/>
            </a:pPr>
            <a:fld id="{3D75A266-B95E-4613-B971-CEA5EE48303A}" type="slidenum">
              <a:rPr lang="ru-RU"/>
              <a:pPr>
                <a:defRPr/>
              </a:pPr>
              <a:t>‹#›</a:t>
            </a:fld>
            <a:endParaRPr lang="ru-RU"/>
          </a:p>
        </p:txBody>
      </p:sp>
    </p:spTree>
    <p:extLst>
      <p:ext uri="{BB962C8B-B14F-4D97-AF65-F5344CB8AC3E}">
        <p14:creationId xmlns:p14="http://schemas.microsoft.com/office/powerpoint/2010/main" val="1609253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Calibri" pitchFamily="34" charset="0"/>
        </a:defRPr>
      </a:lvl2pPr>
      <a:lvl3pPr algn="l" rtl="0" fontAlgn="base">
        <a:spcBef>
          <a:spcPct val="0"/>
        </a:spcBef>
        <a:spcAft>
          <a:spcPct val="0"/>
        </a:spcAft>
        <a:defRPr sz="4000">
          <a:solidFill>
            <a:schemeClr val="tx2"/>
          </a:solidFill>
          <a:latin typeface="Calibri" pitchFamily="34" charset="0"/>
        </a:defRPr>
      </a:lvl3pPr>
      <a:lvl4pPr algn="l" rtl="0" fontAlgn="base">
        <a:spcBef>
          <a:spcPct val="0"/>
        </a:spcBef>
        <a:spcAft>
          <a:spcPct val="0"/>
        </a:spcAft>
        <a:defRPr sz="4000">
          <a:solidFill>
            <a:schemeClr val="tx2"/>
          </a:solidFill>
          <a:latin typeface="Calibri" pitchFamily="34" charset="0"/>
        </a:defRPr>
      </a:lvl4pPr>
      <a:lvl5pPr algn="l" rtl="0" fontAlgn="base">
        <a:spcBef>
          <a:spcPct val="0"/>
        </a:spcBef>
        <a:spcAft>
          <a:spcPct val="0"/>
        </a:spcAft>
        <a:defRPr sz="4000">
          <a:solidFill>
            <a:schemeClr val="tx2"/>
          </a:solidFill>
          <a:latin typeface="Calibri" pitchFamily="34" charset="0"/>
        </a:defRPr>
      </a:lvl5pPr>
      <a:lvl6pPr marL="457200" algn="l" rtl="0" fontAlgn="base">
        <a:spcBef>
          <a:spcPct val="0"/>
        </a:spcBef>
        <a:spcAft>
          <a:spcPct val="0"/>
        </a:spcAft>
        <a:defRPr sz="4000">
          <a:solidFill>
            <a:schemeClr val="tx2"/>
          </a:solidFill>
          <a:latin typeface="Calibri" pitchFamily="34" charset="0"/>
        </a:defRPr>
      </a:lvl6pPr>
      <a:lvl7pPr marL="914400" algn="l" rtl="0" fontAlgn="base">
        <a:spcBef>
          <a:spcPct val="0"/>
        </a:spcBef>
        <a:spcAft>
          <a:spcPct val="0"/>
        </a:spcAft>
        <a:defRPr sz="4000">
          <a:solidFill>
            <a:schemeClr val="tx2"/>
          </a:solidFill>
          <a:latin typeface="Calibri" pitchFamily="34" charset="0"/>
        </a:defRPr>
      </a:lvl7pPr>
      <a:lvl8pPr marL="1371600" algn="l" rtl="0" fontAlgn="base">
        <a:spcBef>
          <a:spcPct val="0"/>
        </a:spcBef>
        <a:spcAft>
          <a:spcPct val="0"/>
        </a:spcAft>
        <a:defRPr sz="4000">
          <a:solidFill>
            <a:schemeClr val="tx2"/>
          </a:solidFill>
          <a:latin typeface="Calibri" pitchFamily="34" charset="0"/>
        </a:defRPr>
      </a:lvl8pPr>
      <a:lvl9pPr marL="1828800" algn="l" rtl="0" fontAlgn="base">
        <a:spcBef>
          <a:spcPct val="0"/>
        </a:spcBef>
        <a:spcAft>
          <a:spcPct val="0"/>
        </a:spcAft>
        <a:defRPr sz="4000">
          <a:solidFill>
            <a:schemeClr val="tx2"/>
          </a:solidFill>
          <a:latin typeface="Calibri" pitchFamily="34" charset="0"/>
        </a:defRPr>
      </a:lvl9pPr>
    </p:titleStyle>
    <p:body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11.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5.xml"/><Relationship Id="rId7"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38.jpeg"/><Relationship Id="rId10" Type="http://schemas.openxmlformats.org/officeDocument/2006/relationships/image" Target="../media/image48.gif"/><Relationship Id="rId4" Type="http://schemas.openxmlformats.org/officeDocument/2006/relationships/image" Target="../media/image20.jpeg"/><Relationship Id="rId9"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7.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27.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jpeg"/><Relationship Id="rId5" Type="http://schemas.openxmlformats.org/officeDocument/2006/relationships/image" Target="../media/image20.jpeg"/><Relationship Id="rId4" Type="http://schemas.openxmlformats.org/officeDocument/2006/relationships/image" Target="../media/image55.jpe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8.jpeg"/><Relationship Id="rId5" Type="http://schemas.openxmlformats.org/officeDocument/2006/relationships/image" Target="../media/image27.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0.jpeg"/><Relationship Id="rId7"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5.xml"/><Relationship Id="rId7" Type="http://schemas.openxmlformats.org/officeDocument/2006/relationships/image" Target="../media/image72.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0.jpeg"/><Relationship Id="rId5" Type="http://schemas.openxmlformats.org/officeDocument/2006/relationships/slideLayout" Target="../slideLayouts/slideLayout7.xml"/><Relationship Id="rId4"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32.jpeg"/><Relationship Id="rId1" Type="http://schemas.openxmlformats.org/officeDocument/2006/relationships/tags" Target="../tags/tag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 y="-2"/>
            <a:ext cx="9144000" cy="6858000"/>
          </a:xfrm>
          <a:prstGeom prst="rect">
            <a:avLst/>
          </a:prstGeom>
        </p:spPr>
      </p:pic>
      <p:sp>
        <p:nvSpPr>
          <p:cNvPr id="5" name="Прямоугольный треугольник 4"/>
          <p:cNvSpPr/>
          <p:nvPr/>
        </p:nvSpPr>
        <p:spPr>
          <a:xfrm flipH="1" flipV="1">
            <a:off x="5629275" y="-1"/>
            <a:ext cx="3514724" cy="6857999"/>
          </a:xfrm>
          <a:prstGeom prst="rtTriangle">
            <a:avLst/>
          </a:prstGeom>
          <a:solidFill>
            <a:srgbClr val="E1561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55" name="Прямоугольник 1"/>
          <p:cNvSpPr>
            <a:spLocks noChangeArrowheads="1"/>
          </p:cNvSpPr>
          <p:nvPr/>
        </p:nvSpPr>
        <p:spPr bwMode="auto">
          <a:xfrm>
            <a:off x="307877" y="2552633"/>
            <a:ext cx="823604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4000" b="1" dirty="0" smtClean="0">
                <a:solidFill>
                  <a:prstClr val="white">
                    <a:lumMod val="85000"/>
                  </a:prstClr>
                </a:solidFill>
                <a:latin typeface="Tahoma" pitchFamily="34" charset="0"/>
                <a:cs typeface="Tahoma" pitchFamily="34" charset="0"/>
              </a:rPr>
              <a:t>ГОСУДАРСТВЕННАЯ КОМПАНИЯ </a:t>
            </a:r>
            <a:br>
              <a:rPr lang="ru-RU" altLang="ru-RU" sz="4000" b="1" dirty="0" smtClean="0">
                <a:solidFill>
                  <a:prstClr val="white">
                    <a:lumMod val="85000"/>
                  </a:prstClr>
                </a:solidFill>
                <a:latin typeface="Tahoma" pitchFamily="34" charset="0"/>
                <a:cs typeface="Tahoma" pitchFamily="34" charset="0"/>
              </a:rPr>
            </a:br>
            <a:r>
              <a:rPr lang="ru-RU" altLang="ru-RU" sz="4000" b="1" dirty="0" smtClean="0">
                <a:solidFill>
                  <a:prstClr val="white">
                    <a:lumMod val="85000"/>
                  </a:prstClr>
                </a:solidFill>
                <a:latin typeface="Tahoma" pitchFamily="34" charset="0"/>
                <a:cs typeface="Tahoma" pitchFamily="34" charset="0"/>
              </a:rPr>
              <a:t>«РОССИЙСКИЕ АВТОМОБИЛЬНЫЕ ДОРОГИ»  </a:t>
            </a:r>
            <a:endParaRPr lang="ru-RU" altLang="ru-RU" sz="4000" b="1" dirty="0">
              <a:solidFill>
                <a:prstClr val="white">
                  <a:lumMod val="85000"/>
                </a:prstClr>
              </a:solidFill>
              <a:latin typeface="Tahoma" pitchFamily="34" charset="0"/>
              <a:cs typeface="Tahoma" pitchFamily="34" charset="0"/>
            </a:endParaRPr>
          </a:p>
        </p:txBody>
      </p:sp>
      <p:pic>
        <p:nvPicPr>
          <p:cNvPr id="2048" name="Рисунок 20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025" y="451133"/>
            <a:ext cx="2664146" cy="429896"/>
          </a:xfrm>
          <a:prstGeom prst="rect">
            <a:avLst/>
          </a:prstGeom>
        </p:spPr>
      </p:pic>
      <p:sp>
        <p:nvSpPr>
          <p:cNvPr id="6" name="Прямоугольник 5"/>
          <p:cNvSpPr/>
          <p:nvPr/>
        </p:nvSpPr>
        <p:spPr>
          <a:xfrm>
            <a:off x="1" y="5043204"/>
            <a:ext cx="9143999" cy="327026"/>
          </a:xfrm>
          <a:prstGeom prst="rect">
            <a:avLst/>
          </a:prstGeom>
          <a:solidFill>
            <a:srgbClr val="EB8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lumMod val="85000"/>
                </a:prstClr>
              </a:solidFill>
            </a:endParaRPr>
          </a:p>
        </p:txBody>
      </p:sp>
      <p:sp>
        <p:nvSpPr>
          <p:cNvPr id="7" name="Прямоугольник 6"/>
          <p:cNvSpPr/>
          <p:nvPr/>
        </p:nvSpPr>
        <p:spPr>
          <a:xfrm>
            <a:off x="-2" y="5370230"/>
            <a:ext cx="9144000" cy="1487770"/>
          </a:xfrm>
          <a:prstGeom prst="rect">
            <a:avLst/>
          </a:prstGeom>
          <a:solidFill>
            <a:schemeClr val="bg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TextBox 12"/>
          <p:cNvSpPr txBox="1">
            <a:spLocks noChangeArrowheads="1"/>
          </p:cNvSpPr>
          <p:nvPr/>
        </p:nvSpPr>
        <p:spPr bwMode="auto">
          <a:xfrm>
            <a:off x="83668" y="5393630"/>
            <a:ext cx="5769816" cy="914864"/>
          </a:xfrm>
          <a:prstGeom prst="rect">
            <a:avLst/>
          </a:prstGeom>
          <a:noFill/>
          <a:ln w="9525">
            <a:noFill/>
            <a:miter lim="800000"/>
            <a:headEnd/>
            <a:tailEnd/>
          </a:ln>
        </p:spPr>
        <p:txBody>
          <a:bodyPr wrap="square" lIns="83053" tIns="41528" rIns="83053" bIns="41528">
            <a:spAutoFit/>
          </a:bodyPr>
          <a:lstStyle>
            <a:defPPr>
              <a:defRPr lang="ru-RU"/>
            </a:defPPr>
            <a:lvl1pPr>
              <a:defRPr sz="2200">
                <a:solidFill>
                  <a:srgbClr val="4C4544"/>
                </a:solidFill>
                <a:latin typeface="Tahoma" pitchFamily="34" charset="0"/>
                <a:cs typeface="Tahoma" pitchFamily="34" charset="0"/>
              </a:defRPr>
            </a:lvl1pPr>
            <a:lvl2pPr marL="502941"/>
            <a:lvl3pPr marL="1005884"/>
            <a:lvl4pPr marL="1508825"/>
            <a:lvl5pPr marL="2011767"/>
            <a:lvl6pPr marL="2514710" defTabSz="1005884"/>
            <a:lvl7pPr marL="3017652" defTabSz="1005884"/>
            <a:lvl8pPr marL="3520594" defTabSz="1005884"/>
            <a:lvl9pPr marL="4023536" defTabSz="1005884"/>
          </a:lstStyle>
          <a:p>
            <a:pPr defTabSz="830892"/>
            <a:r>
              <a:rPr lang="ru-RU" sz="1800" b="1" dirty="0" smtClean="0">
                <a:solidFill>
                  <a:schemeClr val="bg1"/>
                </a:solidFill>
              </a:rPr>
              <a:t>Перспективные решения </a:t>
            </a:r>
            <a:r>
              <a:rPr lang="ru-RU" sz="1800" b="1" dirty="0">
                <a:solidFill>
                  <a:schemeClr val="bg1"/>
                </a:solidFill>
              </a:rPr>
              <a:t>в области организации и безопасности дорожного движения</a:t>
            </a:r>
          </a:p>
        </p:txBody>
      </p:sp>
      <p:sp>
        <p:nvSpPr>
          <p:cNvPr id="12" name="Rectangle 2"/>
          <p:cNvSpPr txBox="1">
            <a:spLocks noChangeArrowheads="1"/>
          </p:cNvSpPr>
          <p:nvPr/>
        </p:nvSpPr>
        <p:spPr>
          <a:xfrm>
            <a:off x="2820525" y="6380707"/>
            <a:ext cx="3956358" cy="369269"/>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pPr algn="ctr"/>
            <a:r>
              <a:rPr lang="ru-RU" b="1" dirty="0" smtClean="0">
                <a:solidFill>
                  <a:schemeClr val="bg1"/>
                </a:solidFill>
              </a:rPr>
              <a:t>Сочи 2017</a:t>
            </a:r>
            <a:endParaRPr lang="ru-RU" b="1" dirty="0">
              <a:solidFill>
                <a:schemeClr val="bg1"/>
              </a:solidFill>
            </a:endParaRPr>
          </a:p>
        </p:txBody>
      </p:sp>
      <p:sp>
        <p:nvSpPr>
          <p:cNvPr id="13" name="Rectangle 2"/>
          <p:cNvSpPr txBox="1">
            <a:spLocks noChangeArrowheads="1"/>
          </p:cNvSpPr>
          <p:nvPr/>
        </p:nvSpPr>
        <p:spPr>
          <a:xfrm>
            <a:off x="6872320" y="5609172"/>
            <a:ext cx="2087851" cy="369269"/>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smtClean="0">
                <a:solidFill>
                  <a:schemeClr val="bg1"/>
                </a:solidFill>
              </a:rPr>
              <a:t>А.Н. </a:t>
            </a:r>
            <a:r>
              <a:rPr lang="ru-RU" b="1" dirty="0" err="1" smtClean="0">
                <a:solidFill>
                  <a:schemeClr val="bg1"/>
                </a:solidFill>
              </a:rPr>
              <a:t>Умеренков</a:t>
            </a:r>
            <a:endParaRPr lang="ru-RU" b="1" dirty="0">
              <a:solidFill>
                <a:schemeClr val="bg1"/>
              </a:solidFill>
            </a:endParaRPr>
          </a:p>
        </p:txBody>
      </p:sp>
    </p:spTree>
    <p:extLst>
      <p:ext uri="{BB962C8B-B14F-4D97-AF65-F5344CB8AC3E}">
        <p14:creationId xmlns:p14="http://schemas.microsoft.com/office/powerpoint/2010/main" val="1965997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Прямоугольник 7"/>
          <p:cNvSpPr>
            <a:spLocks noChangeArrowheads="1"/>
          </p:cNvSpPr>
          <p:nvPr/>
        </p:nvSpPr>
        <p:spPr bwMode="auto">
          <a:xfrm>
            <a:off x="433429" y="190541"/>
            <a:ext cx="6056148" cy="922813"/>
          </a:xfrm>
          <a:prstGeom prst="rect">
            <a:avLst/>
          </a:prstGeom>
          <a:noFill/>
          <a:ln w="9525">
            <a:noFill/>
            <a:miter lim="800000"/>
            <a:headEnd/>
            <a:tailEnd/>
          </a:ln>
        </p:spPr>
        <p:txBody>
          <a:bodyPr wrap="square" lIns="90925" tIns="45464" rIns="90925" bIns="45464">
            <a:spAutoFit/>
          </a:bodyPr>
          <a:lstStyle/>
          <a:p>
            <a:r>
              <a:rPr lang="ru-RU" b="1" dirty="0">
                <a:solidFill>
                  <a:schemeClr val="bg1">
                    <a:lumMod val="50000"/>
                  </a:schemeClr>
                </a:solidFill>
                <a:latin typeface="Tahoma" pitchFamily="34" charset="0"/>
                <a:ea typeface="Tahoma" pitchFamily="34" charset="0"/>
                <a:cs typeface="Tahoma" pitchFamily="34" charset="0"/>
              </a:rPr>
              <a:t>Мероприятия по повышению безопасности дорожного движения, </a:t>
            </a:r>
            <a:r>
              <a:rPr lang="ru-RU" b="1" dirty="0" smtClean="0">
                <a:solidFill>
                  <a:schemeClr val="bg1">
                    <a:lumMod val="50000"/>
                  </a:schemeClr>
                </a:solidFill>
                <a:latin typeface="Tahoma" pitchFamily="34" charset="0"/>
                <a:ea typeface="Tahoma" pitchFamily="34" charset="0"/>
                <a:cs typeface="Tahoma" pitchFamily="34" charset="0"/>
              </a:rPr>
              <a:t>устройство </a:t>
            </a:r>
            <a:r>
              <a:rPr lang="ru-RU" b="1" dirty="0">
                <a:solidFill>
                  <a:schemeClr val="bg1">
                    <a:lumMod val="50000"/>
                  </a:schemeClr>
                </a:solidFill>
                <a:latin typeface="Tahoma" pitchFamily="34" charset="0"/>
                <a:ea typeface="Tahoma" pitchFamily="34" charset="0"/>
                <a:cs typeface="Tahoma" pitchFamily="34" charset="0"/>
              </a:rPr>
              <a:t>габаритного и декоративного освещения</a:t>
            </a:r>
          </a:p>
        </p:txBody>
      </p:sp>
      <p:pic>
        <p:nvPicPr>
          <p:cNvPr id="34817" name="Picture 2" descr="C:\Users\V_Korshkov\Desktop\Автодор лого.jpg"/>
          <p:cNvPicPr>
            <a:picLocks noChangeAspect="1" noChangeArrowheads="1"/>
          </p:cNvPicPr>
          <p:nvPr/>
        </p:nvPicPr>
        <p:blipFill>
          <a:blip r:embed="rId3" cstate="print"/>
          <a:srcRect/>
          <a:stretch>
            <a:fillRect/>
          </a:stretch>
        </p:blipFill>
        <p:spPr bwMode="auto">
          <a:xfrm>
            <a:off x="6691315" y="265115"/>
            <a:ext cx="2286000" cy="471487"/>
          </a:xfrm>
          <a:prstGeom prst="rect">
            <a:avLst/>
          </a:prstGeom>
          <a:noFill/>
          <a:ln w="9525">
            <a:noFill/>
            <a:miter lim="800000"/>
            <a:headEnd/>
            <a:tailEnd/>
          </a:ln>
        </p:spPr>
      </p:pic>
      <p:sp>
        <p:nvSpPr>
          <p:cNvPr id="42" name="Прямоугольник 41"/>
          <p:cNvSpPr/>
          <p:nvPr/>
        </p:nvSpPr>
        <p:spPr>
          <a:xfrm>
            <a:off x="448764" y="1364409"/>
            <a:ext cx="4849648" cy="209339"/>
          </a:xfrm>
          <a:prstGeom prst="rect">
            <a:avLst/>
          </a:prstGeom>
        </p:spPr>
        <p:txBody>
          <a:bodyPr wrap="square" lIns="82647" tIns="41322" rIns="82647" bIns="41322">
            <a:spAutoFit/>
          </a:bodyPr>
          <a:lstStyle/>
          <a:p>
            <a:pPr>
              <a:spcAft>
                <a:spcPts val="273"/>
              </a:spcAft>
            </a:pPr>
            <a:endParaRPr lang="ru-RU" sz="800" dirty="0">
              <a:latin typeface="Tahoma" pitchFamily="34" charset="0"/>
              <a:ea typeface="Tahoma" pitchFamily="34" charset="0"/>
              <a:cs typeface="Tahoma" pitchFamily="34" charset="0"/>
            </a:endParaRPr>
          </a:p>
        </p:txBody>
      </p:sp>
      <p:sp>
        <p:nvSpPr>
          <p:cNvPr id="20" name="Прямоугольник 19"/>
          <p:cNvSpPr/>
          <p:nvPr/>
        </p:nvSpPr>
        <p:spPr>
          <a:xfrm>
            <a:off x="631311" y="5637235"/>
            <a:ext cx="3059649" cy="102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8" y="6213232"/>
            <a:ext cx="9143999" cy="64477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Прямая соединительная линия 16"/>
          <p:cNvCxnSpPr/>
          <p:nvPr/>
        </p:nvCxnSpPr>
        <p:spPr>
          <a:xfrm>
            <a:off x="525640" y="1113352"/>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398313" y="1197541"/>
            <a:ext cx="4479765" cy="2086969"/>
          </a:xfrm>
          <a:prstGeom prst="rect">
            <a:avLst/>
          </a:prstGeom>
        </p:spPr>
      </p:pic>
      <p:pic>
        <p:nvPicPr>
          <p:cNvPr id="6" name="Рисунок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79444" y="1181906"/>
            <a:ext cx="4292140" cy="2105503"/>
          </a:xfrm>
          <a:prstGeom prst="rect">
            <a:avLst/>
          </a:prstGeom>
        </p:spPr>
      </p:pic>
      <p:sp>
        <p:nvSpPr>
          <p:cNvPr id="24" name="Прямоугольник 23"/>
          <p:cNvSpPr/>
          <p:nvPr/>
        </p:nvSpPr>
        <p:spPr>
          <a:xfrm>
            <a:off x="4928531" y="2909428"/>
            <a:ext cx="3343139" cy="31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bg1"/>
                </a:solidFill>
              </a:rPr>
              <a:t>Реализованный объект</a:t>
            </a:r>
          </a:p>
        </p:txBody>
      </p:sp>
      <p:sp>
        <p:nvSpPr>
          <p:cNvPr id="25" name="Прямоугольник 24"/>
          <p:cNvSpPr/>
          <p:nvPr/>
        </p:nvSpPr>
        <p:spPr>
          <a:xfrm>
            <a:off x="253943" y="2928042"/>
            <a:ext cx="2944404" cy="27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bg1"/>
                </a:solidFill>
              </a:rPr>
              <a:t>Проектная </a:t>
            </a:r>
            <a:r>
              <a:rPr lang="en-US" dirty="0">
                <a:solidFill>
                  <a:schemeClr val="bg1"/>
                </a:solidFill>
              </a:rPr>
              <a:t>3D</a:t>
            </a:r>
            <a:r>
              <a:rPr lang="ru-RU" dirty="0">
                <a:solidFill>
                  <a:schemeClr val="bg1"/>
                </a:solidFill>
              </a:rPr>
              <a:t> модель</a:t>
            </a:r>
          </a:p>
        </p:txBody>
      </p:sp>
      <p:sp>
        <p:nvSpPr>
          <p:cNvPr id="2" name="Прямоугольник 1"/>
          <p:cNvSpPr/>
          <p:nvPr/>
        </p:nvSpPr>
        <p:spPr>
          <a:xfrm>
            <a:off x="1675694" y="1165377"/>
            <a:ext cx="7245439" cy="6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a:solidFill>
                  <a:srgbClr val="FFFF00"/>
                </a:solidFill>
              </a:rPr>
              <a:t>Подсветка габаритов путепровода на М-4 «Дон» «ДОН» км 89 с использованием светодиодов</a:t>
            </a:r>
          </a:p>
        </p:txBody>
      </p:sp>
      <p:pic>
        <p:nvPicPr>
          <p:cNvPr id="8" name="Рисунок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8312" y="3312085"/>
            <a:ext cx="4281133" cy="1696706"/>
          </a:xfrm>
          <a:prstGeom prst="rect">
            <a:avLst/>
          </a:prstGeom>
        </p:spPr>
      </p:pic>
      <p:sp>
        <p:nvSpPr>
          <p:cNvPr id="9" name="Прямоугольник 8"/>
          <p:cNvSpPr/>
          <p:nvPr/>
        </p:nvSpPr>
        <p:spPr>
          <a:xfrm>
            <a:off x="4679443" y="3565621"/>
            <a:ext cx="4167739" cy="923330"/>
          </a:xfrm>
          <a:prstGeom prst="rect">
            <a:avLst/>
          </a:prstGeom>
        </p:spPr>
        <p:txBody>
          <a:bodyPr wrap="square">
            <a:spAutoFit/>
          </a:bodyPr>
          <a:lstStyle/>
          <a:p>
            <a:r>
              <a:rPr lang="ru-RU" dirty="0"/>
              <a:t>Обозначение габаритов путепровода на М-4 «Дон» </a:t>
            </a:r>
            <a:r>
              <a:rPr lang="ru-RU" dirty="0" smtClean="0"/>
              <a:t>км </a:t>
            </a:r>
            <a:r>
              <a:rPr lang="ru-RU" dirty="0"/>
              <a:t>75 нанесением ЛКМ с фотолюминесцентным свечением  </a:t>
            </a:r>
          </a:p>
        </p:txBody>
      </p:sp>
      <p:pic>
        <p:nvPicPr>
          <p:cNvPr id="10" name="Рисунок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98311" y="5036368"/>
            <a:ext cx="4281132" cy="1635422"/>
          </a:xfrm>
          <a:prstGeom prst="rect">
            <a:avLst/>
          </a:prstGeom>
        </p:spPr>
      </p:pic>
      <p:pic>
        <p:nvPicPr>
          <p:cNvPr id="11" name="Рисунок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79445" y="5036368"/>
            <a:ext cx="4292141" cy="1640088"/>
          </a:xfrm>
          <a:prstGeom prst="rect">
            <a:avLst/>
          </a:prstGeom>
        </p:spPr>
      </p:pic>
      <p:sp>
        <p:nvSpPr>
          <p:cNvPr id="3" name="Номер слайда 2"/>
          <p:cNvSpPr>
            <a:spLocks noGrp="1"/>
          </p:cNvSpPr>
          <p:nvPr>
            <p:ph type="sldNum" sz="quarter" idx="12"/>
          </p:nvPr>
        </p:nvSpPr>
        <p:spPr/>
        <p:txBody>
          <a:bodyPr/>
          <a:lstStyle/>
          <a:p>
            <a:fld id="{5C855B96-69D7-4416-969B-AD4B70C314A0}" type="slidenum">
              <a:rPr lang="ru-RU" smtClean="0"/>
              <a:pPr/>
              <a:t>10</a:t>
            </a:fld>
            <a:endParaRPr lang="ru-RU"/>
          </a:p>
        </p:txBody>
      </p:sp>
    </p:spTree>
    <p:extLst>
      <p:ext uri="{BB962C8B-B14F-4D97-AF65-F5344CB8AC3E}">
        <p14:creationId xmlns:p14="http://schemas.microsoft.com/office/powerpoint/2010/main" val="2999780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2" y="5794343"/>
            <a:ext cx="9143999" cy="106365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523998" y="196196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13185" y="43072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a:off x="201583" y="544689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0" name="Picture 2" descr="C:\Users\V_Korshkov\Desktop\Автодор лого.jpg"/>
          <p:cNvPicPr>
            <a:picLocks noChangeAspect="1" noChangeArrowheads="1"/>
          </p:cNvPicPr>
          <p:nvPr/>
        </p:nvPicPr>
        <p:blipFill>
          <a:blip r:embed="rId5" cstate="print"/>
          <a:srcRect/>
          <a:stretch>
            <a:fillRect/>
          </a:stretch>
        </p:blipFill>
        <p:spPr bwMode="auto">
          <a:xfrm>
            <a:off x="6858000" y="29373"/>
            <a:ext cx="2286000" cy="471487"/>
          </a:xfrm>
          <a:prstGeom prst="rect">
            <a:avLst/>
          </a:prstGeom>
          <a:noFill/>
          <a:ln w="9525">
            <a:noFill/>
            <a:miter lim="800000"/>
            <a:headEnd/>
            <a:tailEnd/>
          </a:ln>
        </p:spPr>
      </p:pic>
      <p:sp>
        <p:nvSpPr>
          <p:cNvPr id="101" name="TextBox 100"/>
          <p:cNvSpPr txBox="1">
            <a:spLocks noChangeArrowheads="1"/>
          </p:cNvSpPr>
          <p:nvPr/>
        </p:nvSpPr>
        <p:spPr bwMode="auto">
          <a:xfrm>
            <a:off x="170274" y="62083"/>
            <a:ext cx="6687726" cy="568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829" tIns="47416" rIns="94829" bIns="47416" anchor="ctr"/>
          <a:lstStyle>
            <a:defPPr>
              <a:defRPr lang="ru-RU"/>
            </a:defPPr>
            <a:lvl1pPr marL="84196" algn="ctr">
              <a:lnSpc>
                <a:spcPts val="1800"/>
              </a:lnSpc>
              <a:spcBef>
                <a:spcPct val="0"/>
              </a:spcBef>
              <a:defRPr>
                <a:solidFill>
                  <a:srgbClr val="FF9900"/>
                </a:solidFill>
                <a:latin typeface="Tahoma" pitchFamily="34" charset="0"/>
                <a:ea typeface="Tahoma" pitchFamily="34" charset="0"/>
                <a:cs typeface="Tahoma" pitchFamily="34" charset="0"/>
              </a:defRPr>
            </a:lvl1pPr>
          </a:lstStyle>
          <a:p>
            <a:pPr algn="just"/>
            <a:r>
              <a:rPr lang="ru-RU" altLang="ru-RU" b="1" dirty="0" smtClean="0">
                <a:solidFill>
                  <a:schemeClr val="bg1">
                    <a:lumMod val="50000"/>
                  </a:schemeClr>
                </a:solidFill>
              </a:rPr>
              <a:t>Требования </a:t>
            </a:r>
            <a:r>
              <a:rPr lang="ru-RU" altLang="ru-RU" b="1" dirty="0">
                <a:solidFill>
                  <a:schemeClr val="bg1">
                    <a:lumMod val="50000"/>
                  </a:schemeClr>
                </a:solidFill>
              </a:rPr>
              <a:t>к </a:t>
            </a:r>
            <a:r>
              <a:rPr lang="ru-RU" altLang="ru-RU" b="1" dirty="0" smtClean="0">
                <a:solidFill>
                  <a:schemeClr val="bg1">
                    <a:lumMod val="50000"/>
                  </a:schemeClr>
                </a:solidFill>
              </a:rPr>
              <a:t>ограждению мест производства работ</a:t>
            </a:r>
          </a:p>
        </p:txBody>
      </p:sp>
      <p:cxnSp>
        <p:nvCxnSpPr>
          <p:cNvPr id="105" name="Прямая соединительная линия 104"/>
          <p:cNvCxnSpPr/>
          <p:nvPr/>
        </p:nvCxnSpPr>
        <p:spPr>
          <a:xfrm>
            <a:off x="216358" y="639283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32"/>
          <p:cNvSpPr txBox="1">
            <a:spLocks noChangeArrowheads="1"/>
          </p:cNvSpPr>
          <p:nvPr/>
        </p:nvSpPr>
        <p:spPr bwMode="auto">
          <a:xfrm>
            <a:off x="239944" y="715561"/>
            <a:ext cx="8669595" cy="1912585"/>
          </a:xfrm>
          <a:prstGeom prst="rect">
            <a:avLst/>
          </a:prstGeom>
          <a:extLst/>
        </p:spPr>
        <p:txBody>
          <a:bodyPr wrap="square" lIns="95767" tIns="47884" rIns="95767" bIns="47884">
            <a:spAutoFit/>
          </a:bodyPr>
          <a:lstStyle>
            <a:defPPr>
              <a:defRPr lang="ru-RU"/>
            </a:defPPr>
            <a:lvl1pPr algn="just">
              <a:defRPr sz="1500" b="1">
                <a:latin typeface="Times New Roman" panose="02020603050405020304" pitchFamily="18" charset="0"/>
                <a:cs typeface="Times New Roman" panose="02020603050405020304" pitchFamily="18" charset="0"/>
              </a:defRPr>
            </a:lvl1pPr>
          </a:lstStyle>
          <a:p>
            <a:r>
              <a:rPr lang="ru-RU" altLang="ru-RU" sz="1400" dirty="0" smtClean="0">
                <a:solidFill>
                  <a:schemeClr val="tx1">
                    <a:lumMod val="95000"/>
                    <a:lumOff val="5000"/>
                  </a:schemeClr>
                </a:solidFill>
              </a:rPr>
              <a:t>ГОСУДАРСТВЕННОЙ КОМПАНИЕЙ «АВТОДОР»:</a:t>
            </a:r>
          </a:p>
          <a:p>
            <a:endParaRPr lang="ru-RU" altLang="ru-RU" sz="400" dirty="0" smtClean="0">
              <a:solidFill>
                <a:schemeClr val="tx1">
                  <a:lumMod val="95000"/>
                  <a:lumOff val="5000"/>
                </a:schemeClr>
              </a:solidFill>
            </a:endParaRPr>
          </a:p>
          <a:p>
            <a:pPr marL="285750" indent="-285750">
              <a:buFont typeface="Wingdings" panose="05000000000000000000" pitchFamily="2" charset="2"/>
              <a:buChar char="Ø"/>
            </a:pPr>
            <a:r>
              <a:rPr lang="ru-RU" altLang="ru-RU" sz="1200" dirty="0" smtClean="0">
                <a:solidFill>
                  <a:schemeClr val="tx1">
                    <a:lumMod val="95000"/>
                    <a:lumOff val="5000"/>
                  </a:schemeClr>
                </a:solidFill>
              </a:rPr>
              <a:t>ВВЕДЕН В ДЕЙСТВИЕ АКТУАЛИЗИРОВАННЫЙ</a:t>
            </a:r>
            <a:r>
              <a:rPr lang="en-US" altLang="ru-RU" sz="1200" dirty="0" smtClean="0">
                <a:solidFill>
                  <a:schemeClr val="tx1">
                    <a:lumMod val="95000"/>
                    <a:lumOff val="5000"/>
                  </a:schemeClr>
                </a:solidFill>
              </a:rPr>
              <a:t> </a:t>
            </a:r>
            <a:r>
              <a:rPr lang="ru-RU" altLang="ru-RU" sz="1400" dirty="0">
                <a:solidFill>
                  <a:srgbClr val="0000CC"/>
                </a:solidFill>
              </a:rPr>
              <a:t>СТО АВТОДОР 4.1-2014</a:t>
            </a:r>
            <a:r>
              <a:rPr lang="ru-RU" altLang="ru-RU" sz="1200" dirty="0">
                <a:solidFill>
                  <a:schemeClr val="tx1">
                    <a:lumMod val="95000"/>
                    <a:lumOff val="5000"/>
                  </a:schemeClr>
                </a:solidFill>
              </a:rPr>
              <a:t> «</a:t>
            </a:r>
            <a:r>
              <a:rPr lang="ru-RU" altLang="ru-RU" sz="1200" dirty="0" smtClean="0">
                <a:solidFill>
                  <a:schemeClr val="tx1">
                    <a:lumMod val="95000"/>
                    <a:lumOff val="5000"/>
                  </a:schemeClr>
                </a:solidFill>
              </a:rPr>
              <a:t>ОГРАЖДЕНИЕ МЕСТ ПРОИЗВОДСТВА ДОРОЖНЫХ РАБОТ НА АВТОМОБИЛЬНЫХ ДОРОГАХ ГОСУДАСТВЕННОЙ КОМПАНИИ «АВТОДОР» С БОЛЕЕ РАСШИРЕННЫМИ ТРЕБОВАНИЯМИ К ОГРАЖДЕНИЮ МЕСТ ДОРОЖНЫХ РАБОТ, ОБЕСПЕЧИВАЮЩИХ ПОВЫШЕННЫЙ УРОВЕНЬ БЕЗОПАСНОСТИ НА СКОРОСТНЫХ ДОРОГАХ С УЧЕТОМ НЕКОТОРЫХ ПОЛОЖЕНИЙ ЕВРОПЕЙСКОГО СОЮЗА В ОБЛАСТИ УПРАВЛЕНИЯ БЕЗОПАСНОСТЬЮ ДОРОЖНОЙ ИНФРАСТУКТУРЫ И </a:t>
            </a:r>
            <a:r>
              <a:rPr lang="ru-RU" altLang="ru-RU" sz="1200" dirty="0">
                <a:solidFill>
                  <a:schemeClr val="tx1">
                    <a:lumMod val="95000"/>
                    <a:lumOff val="5000"/>
                  </a:schemeClr>
                </a:solidFill>
              </a:rPr>
              <a:t>ТРЕБОВАНИЙ ТЕХНИЧЕСКОГО РЕГЛАМЕНТА ТАМОЖЕННОГО СОЮЗА "БЕЗОПАСНОСТЬ АВТОМОБИЛЬНЫХ ДОРОГ" (ТР ТС 014/2011) И МЕЖГОСУДАРСТВЕННЫХ ГОСТОВ.</a:t>
            </a:r>
          </a:p>
          <a:p>
            <a:pPr marL="285750" indent="-285750">
              <a:buFont typeface="Wingdings" panose="05000000000000000000" pitchFamily="2" charset="2"/>
              <a:buChar char="Ø"/>
            </a:pPr>
            <a:endParaRPr lang="ru-RU" altLang="ru-RU" sz="1400" dirty="0" smtClean="0">
              <a:solidFill>
                <a:schemeClr val="tx1">
                  <a:lumMod val="95000"/>
                  <a:lumOff val="5000"/>
                </a:schemeClr>
              </a:solidFill>
            </a:endParaRPr>
          </a:p>
        </p:txBody>
      </p:sp>
      <p:sp>
        <p:nvSpPr>
          <p:cNvPr id="88" name="Скругленный прямоугольник 87"/>
          <p:cNvSpPr/>
          <p:nvPr/>
        </p:nvSpPr>
        <p:spPr>
          <a:xfrm>
            <a:off x="4863726" y="5318051"/>
            <a:ext cx="1414828" cy="243581"/>
          </a:xfrm>
          <a:prstGeom prst="round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РОСАВТОДОР</a:t>
            </a:r>
            <a:endParaRPr lang="ru-RU" sz="1200" b="1" dirty="0">
              <a:solidFill>
                <a:schemeClr val="tx1"/>
              </a:solidFill>
            </a:endParaRPr>
          </a:p>
        </p:txBody>
      </p:sp>
      <p:sp>
        <p:nvSpPr>
          <p:cNvPr id="90" name="Скругленный прямоугольник 89"/>
          <p:cNvSpPr/>
          <p:nvPr/>
        </p:nvSpPr>
        <p:spPr>
          <a:xfrm>
            <a:off x="6858000" y="5322385"/>
            <a:ext cx="1671510" cy="223249"/>
          </a:xfrm>
          <a:prstGeom prst="round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 ГК «АВТОДОР»</a:t>
            </a:r>
            <a:endParaRPr lang="ru-RU" sz="1200" b="1" dirty="0">
              <a:solidFill>
                <a:schemeClr val="tx1"/>
              </a:solidFill>
            </a:endParaRPr>
          </a:p>
        </p:txBody>
      </p:sp>
      <p:sp>
        <p:nvSpPr>
          <p:cNvPr id="20" name="Rectangle 4"/>
          <p:cNvSpPr>
            <a:spLocks noChangeArrowheads="1"/>
          </p:cNvSpPr>
          <p:nvPr>
            <p:custDataLst>
              <p:tags r:id="rId1"/>
            </p:custDataLst>
          </p:nvPr>
        </p:nvSpPr>
        <p:spPr bwMode="auto">
          <a:xfrm flipV="1">
            <a:off x="0" y="6839666"/>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cxnSp>
        <p:nvCxnSpPr>
          <p:cNvPr id="22" name="Прямая соединительная линия 21"/>
          <p:cNvCxnSpPr/>
          <p:nvPr/>
        </p:nvCxnSpPr>
        <p:spPr>
          <a:xfrm>
            <a:off x="349616" y="715561"/>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t>11</a:t>
            </a:fld>
            <a:endParaRPr lang="ru-RU" dirty="0"/>
          </a:p>
        </p:txBody>
      </p:sp>
      <p:pic>
        <p:nvPicPr>
          <p:cNvPr id="23"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564" y="2428290"/>
            <a:ext cx="1527394" cy="1681340"/>
          </a:xfrm>
          <a:prstGeom prst="rect">
            <a:avLst/>
          </a:prstGeom>
          <a:noFill/>
          <a:ln w="12700">
            <a:solidFill>
              <a:schemeClr val="tx1"/>
            </a:solidFill>
            <a:miter lim="800000"/>
            <a:headEnd/>
            <a:tailEnd/>
          </a:ln>
          <a:effectLst>
            <a:outerShdw blurRad="254000" dist="114300" dir="2940000" sx="109000" sy="109000" algn="ctr" rotWithShape="0">
              <a:srgbClr val="000000">
                <a:alpha val="78000"/>
              </a:srgbClr>
            </a:outerShdw>
          </a:effectLst>
          <a:extLst>
            <a:ext uri="{909E8E84-426E-40DD-AFC4-6F175D3DCCD1}">
              <a14:hiddenFill xmlns:a14="http://schemas.microsoft.com/office/drawing/2010/main">
                <a:solidFill>
                  <a:schemeClr val="accent1"/>
                </a:solidFill>
              </a14:hiddenFill>
            </a:ext>
          </a:extLst>
        </p:spPr>
      </p:pic>
      <p:sp useBgFill="1">
        <p:nvSpPr>
          <p:cNvPr id="37" name="Прямоугольник 36"/>
          <p:cNvSpPr/>
          <p:nvPr/>
        </p:nvSpPr>
        <p:spPr>
          <a:xfrm>
            <a:off x="1943756" y="2457637"/>
            <a:ext cx="2434879" cy="1190783"/>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rPr>
              <a:t>ДИРЕКТИВА 2008/96/ЕС ЕВРОПЕЙСКОГО ПАРЛАМЕНТА И СОВЕТА</a:t>
            </a:r>
          </a:p>
          <a:p>
            <a:pPr algn="ctr"/>
            <a:r>
              <a:rPr lang="ru-RU" sz="1200" b="1" dirty="0">
                <a:solidFill>
                  <a:schemeClr val="tx1"/>
                </a:solidFill>
              </a:rPr>
              <a:t> от 19 ноября 2008 года</a:t>
            </a:r>
          </a:p>
          <a:p>
            <a:pPr algn="ctr"/>
            <a:r>
              <a:rPr lang="ru-RU" sz="1200" b="1" dirty="0">
                <a:solidFill>
                  <a:schemeClr val="tx1"/>
                </a:solidFill>
              </a:rPr>
              <a:t> об управлении безопасностью дорожной инфраструктуры</a:t>
            </a:r>
          </a:p>
        </p:txBody>
      </p:sp>
      <p:pic>
        <p:nvPicPr>
          <p:cNvPr id="17" name="Рисунок 16"/>
          <p:cNvPicPr>
            <a:picLocks noChangeAspect="1"/>
          </p:cNvPicPr>
          <p:nvPr/>
        </p:nvPicPr>
        <p:blipFill>
          <a:blip r:embed="rId7"/>
          <a:stretch>
            <a:fillRect/>
          </a:stretch>
        </p:blipFill>
        <p:spPr>
          <a:xfrm>
            <a:off x="4597417" y="2457638"/>
            <a:ext cx="1831679" cy="2581294"/>
          </a:xfrm>
          <a:prstGeom prst="rect">
            <a:avLst/>
          </a:prstGeom>
          <a:effectLst>
            <a:outerShdw blurRad="215900" dist="101600" dir="2580000" sx="109000" sy="109000" algn="ctr" rotWithShape="0">
              <a:srgbClr val="000000">
                <a:alpha val="81000"/>
              </a:srgbClr>
            </a:outerShdw>
          </a:effectLst>
        </p:spPr>
      </p:pic>
      <p:pic>
        <p:nvPicPr>
          <p:cNvPr id="19" name="Рисунок 18"/>
          <p:cNvPicPr>
            <a:picLocks noChangeAspect="1"/>
          </p:cNvPicPr>
          <p:nvPr/>
        </p:nvPicPr>
        <p:blipFill>
          <a:blip r:embed="rId8"/>
          <a:stretch>
            <a:fillRect/>
          </a:stretch>
        </p:blipFill>
        <p:spPr>
          <a:xfrm>
            <a:off x="6647878" y="2428290"/>
            <a:ext cx="1924482" cy="2620257"/>
          </a:xfrm>
          <a:prstGeom prst="rect">
            <a:avLst/>
          </a:prstGeom>
          <a:effectLst>
            <a:outerShdw blurRad="215900" dist="101600" dir="2580000" sx="109000" sy="109000" algn="ctr" rotWithShape="0">
              <a:srgbClr val="000000">
                <a:alpha val="81000"/>
              </a:srgbClr>
            </a:outerShdw>
          </a:effectLst>
        </p:spPr>
      </p:pic>
      <p:grpSp>
        <p:nvGrpSpPr>
          <p:cNvPr id="2" name="Группа 1"/>
          <p:cNvGrpSpPr/>
          <p:nvPr/>
        </p:nvGrpSpPr>
        <p:grpSpPr>
          <a:xfrm>
            <a:off x="1465850" y="4028458"/>
            <a:ext cx="2940675" cy="2448094"/>
            <a:chOff x="571318" y="2105351"/>
            <a:chExt cx="5909313" cy="4234128"/>
          </a:xfrm>
        </p:grpSpPr>
        <p:sp useBgFill="1">
          <p:nvSpPr>
            <p:cNvPr id="25" name="Прямоугольник 24"/>
            <p:cNvSpPr/>
            <p:nvPr/>
          </p:nvSpPr>
          <p:spPr>
            <a:xfrm>
              <a:off x="720325" y="4902219"/>
              <a:ext cx="5760306" cy="1437260"/>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rPr>
                <a:t>Межгосударственные стандарты на технические средства организации дорожного движения вступившее в действие с 01 сентября 2016г</a:t>
              </a:r>
            </a:p>
          </p:txBody>
        </p:sp>
        <p:pic>
          <p:nvPicPr>
            <p:cNvPr id="26" name="Рисунок 25"/>
            <p:cNvPicPr>
              <a:picLocks noChangeAspect="1"/>
            </p:cNvPicPr>
            <p:nvPr/>
          </p:nvPicPr>
          <p:blipFill rotWithShape="1">
            <a:blip r:embed="rId9"/>
            <a:srcRect l="3161" t="3983" r="5905" b="5757"/>
            <a:stretch/>
          </p:blipFill>
          <p:spPr>
            <a:xfrm>
              <a:off x="571318" y="2115818"/>
              <a:ext cx="1885352" cy="2638269"/>
            </a:xfrm>
            <a:prstGeom prst="rect">
              <a:avLst/>
            </a:prstGeom>
            <a:effectLst>
              <a:outerShdw blurRad="215900" dist="101600" dir="2580000" sx="109000" sy="109000" algn="ctr" rotWithShape="0">
                <a:srgbClr val="000000">
                  <a:alpha val="81000"/>
                </a:srgbClr>
              </a:outerShdw>
            </a:effectLst>
          </p:spPr>
        </p:pic>
        <p:pic>
          <p:nvPicPr>
            <p:cNvPr id="27" name="Рисунок 26"/>
            <p:cNvPicPr>
              <a:picLocks noChangeAspect="1"/>
            </p:cNvPicPr>
            <p:nvPr/>
          </p:nvPicPr>
          <p:blipFill rotWithShape="1">
            <a:blip r:embed="rId10" cstate="print">
              <a:extLst>
                <a:ext uri="{28A0092B-C50C-407E-A947-70E740481C1C}">
                  <a14:useLocalDpi xmlns:a14="http://schemas.microsoft.com/office/drawing/2010/main" val="0"/>
                </a:ext>
              </a:extLst>
            </a:blip>
            <a:srcRect l="3994" t="4381" r="5761" b="7775"/>
            <a:stretch/>
          </p:blipFill>
          <p:spPr>
            <a:xfrm>
              <a:off x="2414964" y="2134355"/>
              <a:ext cx="1906779" cy="2628263"/>
            </a:xfrm>
            <a:prstGeom prst="rect">
              <a:avLst/>
            </a:prstGeom>
            <a:effectLst>
              <a:outerShdw blurRad="215900" dist="101600" dir="2580000" sx="109000" sy="109000" algn="ctr" rotWithShape="0">
                <a:srgbClr val="000000">
                  <a:alpha val="81000"/>
                </a:srgbClr>
              </a:outerShdw>
            </a:effectLst>
          </p:spPr>
        </p:pic>
        <p:pic>
          <p:nvPicPr>
            <p:cNvPr id="28" name="Рисунок 27"/>
            <p:cNvPicPr>
              <a:picLocks noChangeAspect="1"/>
            </p:cNvPicPr>
            <p:nvPr/>
          </p:nvPicPr>
          <p:blipFill rotWithShape="1">
            <a:blip r:embed="rId11" cstate="print">
              <a:extLst>
                <a:ext uri="{28A0092B-C50C-407E-A947-70E740481C1C}">
                  <a14:useLocalDpi xmlns:a14="http://schemas.microsoft.com/office/drawing/2010/main" val="0"/>
                </a:ext>
              </a:extLst>
            </a:blip>
            <a:srcRect l="4097" t="4403" r="8330" b="7403"/>
            <a:stretch/>
          </p:blipFill>
          <p:spPr>
            <a:xfrm>
              <a:off x="4395703" y="2105351"/>
              <a:ext cx="2084928" cy="2657268"/>
            </a:xfrm>
            <a:prstGeom prst="rect">
              <a:avLst/>
            </a:prstGeom>
            <a:effectLst>
              <a:outerShdw blurRad="215900" dist="101600" dir="2580000" sx="109000" sy="109000" algn="ctr" rotWithShape="0">
                <a:srgbClr val="000000">
                  <a:alpha val="81000"/>
                </a:srgbClr>
              </a:outerShdw>
            </a:effectLst>
          </p:spPr>
        </p:pic>
      </p:grpSp>
    </p:spTree>
    <p:extLst>
      <p:ext uri="{BB962C8B-B14F-4D97-AF65-F5344CB8AC3E}">
        <p14:creationId xmlns:p14="http://schemas.microsoft.com/office/powerpoint/2010/main" val="4242558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72" t="70698"/>
          <a:stretch/>
        </p:blipFill>
        <p:spPr bwMode="auto">
          <a:xfrm>
            <a:off x="4" y="5794345"/>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p:cNvSpPr>
            <a:spLocks noChangeArrowheads="1"/>
          </p:cNvSpPr>
          <p:nvPr>
            <p:custDataLst>
              <p:tags r:id="rId1"/>
            </p:custDataLst>
          </p:nvPr>
        </p:nvSpPr>
        <p:spPr bwMode="auto">
          <a:xfrm flipV="1">
            <a:off x="0" y="6839679"/>
            <a:ext cx="9144000" cy="45719"/>
          </a:xfrm>
          <a:prstGeom prst="rect">
            <a:avLst/>
          </a:prstGeom>
          <a:gradFill>
            <a:gsLst>
              <a:gs pos="1000">
                <a:srgbClr val="E1561C"/>
              </a:gs>
              <a:gs pos="100000">
                <a:srgbClr val="EB8921"/>
              </a:gs>
            </a:gsLst>
            <a:lin ang="1992000" scaled="0"/>
          </a:gradFill>
          <a:ln w="9525" algn="ctr">
            <a:noFill/>
            <a:miter lim="800000"/>
            <a:headEnd/>
            <a:tailEnd/>
          </a:ln>
          <a:effectLst/>
        </p:spPr>
        <p:txBody>
          <a:bodyPr wrap="none" lIns="83011" tIns="41505" rIns="83011" bIns="41505" anchor="ctr"/>
          <a:lstStyle/>
          <a:p>
            <a:pPr algn="ctr"/>
            <a:endParaRPr lang="en-US" sz="800" dirty="0">
              <a:solidFill>
                <a:srgbClr val="45545F"/>
              </a:solidFill>
              <a:latin typeface="Calibri" pitchFamily="34" charset="0"/>
            </a:endParaRPr>
          </a:p>
        </p:txBody>
      </p:sp>
      <p:sp>
        <p:nvSpPr>
          <p:cNvPr id="18" name="Номер слайда 1"/>
          <p:cNvSpPr>
            <a:spLocks noGrp="1"/>
          </p:cNvSpPr>
          <p:nvPr>
            <p:ph type="sldNum" sz="quarter" idx="12"/>
          </p:nvPr>
        </p:nvSpPr>
        <p:spPr>
          <a:xfrm>
            <a:off x="8676456" y="6448265"/>
            <a:ext cx="361514" cy="365125"/>
          </a:xfrm>
        </p:spPr>
        <p:txBody>
          <a:bodyPr/>
          <a:lstStyle/>
          <a:p>
            <a:pPr>
              <a:defRPr/>
            </a:pPr>
            <a:fld id="{435F54A1-BBED-4F57-B211-7CEA19E1FA9C}" type="slidenum">
              <a:rPr lang="ru-RU" smtClean="0"/>
              <a:pPr>
                <a:defRPr/>
              </a:pPr>
              <a:t>12</a:t>
            </a:fld>
            <a:endParaRPr lang="ru-RU" dirty="0"/>
          </a:p>
        </p:txBody>
      </p:sp>
      <p:pic>
        <p:nvPicPr>
          <p:cNvPr id="22" name="Picture 2" descr="C:\Users\V_Korshkov\Desktop\Автодор лого.jpg"/>
          <p:cNvPicPr>
            <a:picLocks noChangeAspect="1" noChangeArrowheads="1"/>
          </p:cNvPicPr>
          <p:nvPr/>
        </p:nvPicPr>
        <p:blipFill>
          <a:blip r:embed="rId4" cstate="print"/>
          <a:srcRect/>
          <a:stretch>
            <a:fillRect/>
          </a:stretch>
        </p:blipFill>
        <p:spPr bwMode="auto">
          <a:xfrm>
            <a:off x="7150463" y="181396"/>
            <a:ext cx="1813027" cy="373936"/>
          </a:xfrm>
          <a:prstGeom prst="rect">
            <a:avLst/>
          </a:prstGeom>
          <a:noFill/>
          <a:ln w="9525">
            <a:noFill/>
            <a:miter lim="800000"/>
            <a:headEnd/>
            <a:tailEnd/>
          </a:ln>
        </p:spPr>
      </p:pic>
      <p:sp>
        <p:nvSpPr>
          <p:cNvPr id="24" name="Прямоугольник 23"/>
          <p:cNvSpPr/>
          <p:nvPr/>
        </p:nvSpPr>
        <p:spPr>
          <a:xfrm>
            <a:off x="523770" y="1126732"/>
            <a:ext cx="4840327" cy="208890"/>
          </a:xfrm>
          <a:prstGeom prst="rect">
            <a:avLst/>
          </a:prstGeom>
        </p:spPr>
        <p:txBody>
          <a:bodyPr wrap="square" lIns="82569" tIns="41282" rIns="82569" bIns="41282">
            <a:spAutoFit/>
          </a:bodyPr>
          <a:lstStyle/>
          <a:p>
            <a:pPr>
              <a:spcAft>
                <a:spcPts val="273"/>
              </a:spcAft>
            </a:pPr>
            <a:endParaRPr lang="ru-RU" sz="800" dirty="0">
              <a:latin typeface="Tahoma" pitchFamily="34" charset="0"/>
              <a:ea typeface="Tahoma" pitchFamily="34" charset="0"/>
              <a:cs typeface="Tahoma" pitchFamily="34" charset="0"/>
            </a:endParaRPr>
          </a:p>
        </p:txBody>
      </p:sp>
      <p:sp>
        <p:nvSpPr>
          <p:cNvPr id="12" name="Прямоугольник 7"/>
          <p:cNvSpPr>
            <a:spLocks noChangeArrowheads="1"/>
          </p:cNvSpPr>
          <p:nvPr/>
        </p:nvSpPr>
        <p:spPr bwMode="auto">
          <a:xfrm>
            <a:off x="248026" y="147814"/>
            <a:ext cx="6726040" cy="646179"/>
          </a:xfrm>
          <a:prstGeom prst="rect">
            <a:avLst/>
          </a:prstGeom>
          <a:ln>
            <a:miter lim="800000"/>
            <a:headEnd/>
            <a:tailEnd/>
          </a:ln>
        </p:spPr>
        <p:txBody>
          <a:bodyPr wrap="square" lIns="91288" tIns="45645" rIns="91288" bIns="45645" rtlCol="0">
            <a:spAutoFit/>
          </a:bodyPr>
          <a:lstStyle/>
          <a:p>
            <a:pPr defTabSz="829399" eaLnBrk="0" fontAlgn="base" hangingPunct="0">
              <a:spcBef>
                <a:spcPct val="0"/>
              </a:spcBef>
              <a:spcAft>
                <a:spcPct val="0"/>
              </a:spcAft>
            </a:pPr>
            <a:r>
              <a:rPr lang="ru-RU" dirty="0">
                <a:solidFill>
                  <a:srgbClr val="4C4544"/>
                </a:solidFill>
                <a:latin typeface="Times New Roman" panose="02020603050405020304" pitchFamily="18" charset="0"/>
                <a:ea typeface="Tahoma" pitchFamily="34" charset="0"/>
                <a:cs typeface="Times New Roman" panose="02020603050405020304" pitchFamily="18" charset="0"/>
              </a:rPr>
              <a:t>Организации движения и ограждения мест производства дорожных работ по СТО АВТОДОР 4.1-2014</a:t>
            </a:r>
          </a:p>
        </p:txBody>
      </p:sp>
      <p:cxnSp>
        <p:nvCxnSpPr>
          <p:cNvPr id="29" name="Прямая соединительная линия 28"/>
          <p:cNvCxnSpPr/>
          <p:nvPr/>
        </p:nvCxnSpPr>
        <p:spPr>
          <a:xfrm>
            <a:off x="248026" y="774532"/>
            <a:ext cx="6456682"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786" y="1243920"/>
            <a:ext cx="4275952" cy="3518564"/>
          </a:xfrm>
          <a:prstGeom prst="rect">
            <a:avLst/>
          </a:prstGeom>
        </p:spPr>
      </p:pic>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0330" y="1231177"/>
            <a:ext cx="4247472" cy="3518564"/>
          </a:xfrm>
          <a:prstGeom prst="rect">
            <a:avLst/>
          </a:prstGeom>
        </p:spPr>
      </p:pic>
      <p:pic>
        <p:nvPicPr>
          <p:cNvPr id="6" name="Рисунок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93251" y="3429002"/>
            <a:ext cx="4114158" cy="3097993"/>
          </a:xfrm>
          <a:prstGeom prst="rect">
            <a:avLst/>
          </a:prstGeom>
        </p:spPr>
      </p:pic>
    </p:spTree>
    <p:extLst>
      <p:ext uri="{BB962C8B-B14F-4D97-AF65-F5344CB8AC3E}">
        <p14:creationId xmlns:p14="http://schemas.microsoft.com/office/powerpoint/2010/main" val="3747216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1246" y="5814377"/>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39277" y="4017034"/>
            <a:ext cx="2324901" cy="215444"/>
          </a:xfrm>
          <a:prstGeom prst="rect">
            <a:avLst/>
          </a:prstGeom>
          <a:noFill/>
        </p:spPr>
        <p:txBody>
          <a:bodyPr wrap="square" rtlCol="0">
            <a:spAutoFit/>
          </a:bodyPr>
          <a:lstStyle/>
          <a:p>
            <a:pPr algn="ctr"/>
            <a:r>
              <a:rPr lang="ru-RU" sz="800" b="1" dirty="0">
                <a:solidFill>
                  <a:schemeClr val="bg1"/>
                </a:solidFill>
                <a:latin typeface="Times New Roman" pitchFamily="18" charset="0"/>
                <a:cs typeface="Times New Roman" pitchFamily="18" charset="0"/>
              </a:rPr>
              <a:t>М4 «ДОН»  Воронежская обл. </a:t>
            </a:r>
          </a:p>
        </p:txBody>
      </p:sp>
      <p:sp>
        <p:nvSpPr>
          <p:cNvPr id="40" name="Rectangle 18"/>
          <p:cNvSpPr>
            <a:spLocks noChangeArrowheads="1"/>
          </p:cNvSpPr>
          <p:nvPr/>
        </p:nvSpPr>
        <p:spPr bwMode="auto">
          <a:xfrm>
            <a:off x="3210346" y="4002476"/>
            <a:ext cx="317837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a:t>
            </a:r>
          </a:p>
        </p:txBody>
      </p:sp>
      <p:sp>
        <p:nvSpPr>
          <p:cNvPr id="41" name="Rectangle 18"/>
          <p:cNvSpPr>
            <a:spLocks noChangeArrowheads="1"/>
          </p:cNvSpPr>
          <p:nvPr/>
        </p:nvSpPr>
        <p:spPr bwMode="auto">
          <a:xfrm>
            <a:off x="6189049" y="2190559"/>
            <a:ext cx="21824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solidFill>
                  <a:schemeClr val="bg1"/>
                </a:solidFill>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 Воронежская область</a:t>
            </a:r>
          </a:p>
        </p:txBody>
      </p:sp>
      <p:pic>
        <p:nvPicPr>
          <p:cNvPr id="74" name="Рисунок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7650" y="213167"/>
            <a:ext cx="6147321" cy="646268"/>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smtClean="0">
                <a:solidFill>
                  <a:schemeClr val="bg1">
                    <a:lumMod val="50000"/>
                  </a:schemeClr>
                </a:solidFill>
              </a:rPr>
              <a:t>Осуществление ГК «Автодор» </a:t>
            </a:r>
            <a:r>
              <a:rPr lang="ru-RU" b="1" dirty="0">
                <a:solidFill>
                  <a:schemeClr val="bg1">
                    <a:lumMod val="50000"/>
                  </a:schemeClr>
                </a:solidFill>
              </a:rPr>
              <a:t>полномочий в </a:t>
            </a:r>
            <a:r>
              <a:rPr lang="ru-RU" b="1" dirty="0" smtClean="0">
                <a:solidFill>
                  <a:schemeClr val="bg1">
                    <a:lumMod val="50000"/>
                  </a:schemeClr>
                </a:solidFill>
              </a:rPr>
              <a:t>сфере дорожного хозяйства </a:t>
            </a:r>
            <a:endParaRPr lang="ru-RU" b="1" dirty="0">
              <a:solidFill>
                <a:schemeClr val="bg1">
                  <a:lumMod val="50000"/>
                </a:schemeClr>
              </a:solidFill>
            </a:endParaRPr>
          </a:p>
        </p:txBody>
      </p:sp>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pPr/>
              <a:t>13</a:t>
            </a:fld>
            <a:endParaRPr lang="ru-RU" dirty="0"/>
          </a:p>
        </p:txBody>
      </p:sp>
      <p:sp>
        <p:nvSpPr>
          <p:cNvPr id="31" name="Прямоугольник 30"/>
          <p:cNvSpPr/>
          <p:nvPr/>
        </p:nvSpPr>
        <p:spPr>
          <a:xfrm>
            <a:off x="494864" y="1246873"/>
            <a:ext cx="7876674" cy="3600986"/>
          </a:xfrm>
          <a:prstGeom prst="rect">
            <a:avLst/>
          </a:prstGeom>
        </p:spPr>
        <p:txBody>
          <a:bodyPr wrap="square">
            <a:spAutoFit/>
          </a:bodyPr>
          <a:lstStyle/>
          <a:p>
            <a:pPr marL="8890" algn="just">
              <a:spcAft>
                <a:spcPts val="600"/>
              </a:spcAft>
              <a:tabLst>
                <a:tab pos="180975" algn="l"/>
                <a:tab pos="457200" algn="l"/>
              </a:tabLst>
            </a:pP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ГК «Автодор» при осуществлении полномочий в сфере дорожного хозяйства строит свою деятельность на следующих принципах:</a:t>
            </a:r>
          </a:p>
          <a:p>
            <a:pPr marL="8890" algn="just">
              <a:spcAft>
                <a:spcPts val="600"/>
              </a:spcAft>
              <a:tabLst>
                <a:tab pos="180975" algn="l"/>
                <a:tab pos="457200" algn="l"/>
              </a:tabLst>
            </a:pPr>
            <a:endPar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endParaRPr>
          </a:p>
          <a:p>
            <a:pPr marL="294640" indent="-285750" algn="just">
              <a:spcAft>
                <a:spcPts val="600"/>
              </a:spcAft>
              <a:buFont typeface="Arial" panose="020B0604020202020204" pitchFamily="34" charset="0"/>
              <a:buChar char="•"/>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Создание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наиболее комфортных условий для Пользователей национальной сети скоростных автомобильных дорог при обеспечении высокого уровня безопасности</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a:t>
            </a:r>
          </a:p>
          <a:p>
            <a:pPr marL="294640" indent="-285750" algn="just">
              <a:spcAft>
                <a:spcPts val="600"/>
              </a:spcAft>
              <a:buFont typeface="Arial" panose="020B0604020202020204" pitchFamily="34" charset="0"/>
              <a:buChar char="•"/>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Привлечение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организаций, </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для осуществляющих сотрудничество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с зарубежными </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партнерами,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обладающими современными </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технологиями, компетенциями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и управленческим опытом в части строительства и эксплуатации автомобильных дорог на платной основе</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a:t>
            </a:r>
          </a:p>
          <a:p>
            <a:pPr marL="294640" indent="-285750" algn="just">
              <a:spcAft>
                <a:spcPts val="600"/>
              </a:spcAft>
              <a:buFont typeface="Arial" panose="020B0604020202020204" pitchFamily="34" charset="0"/>
              <a:buChar char="•"/>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Разработка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новых и усовершенствование действующих стандартов Государственной компании «Автодор» по безопасности дорожного движения с учетом передового отечественного и зарубежного опыта.</a:t>
            </a:r>
          </a:p>
        </p:txBody>
      </p:sp>
    </p:spTree>
    <p:extLst>
      <p:ext uri="{BB962C8B-B14F-4D97-AF65-F5344CB8AC3E}">
        <p14:creationId xmlns:p14="http://schemas.microsoft.com/office/powerpoint/2010/main" val="364174070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 y="5824523"/>
            <a:ext cx="9143999" cy="1063657"/>
          </a:xfrm>
          <a:prstGeom prst="rect">
            <a:avLst/>
          </a:prstGeom>
          <a:noFill/>
          <a:extLst>
            <a:ext uri="{909E8E84-426E-40DD-AFC4-6F175D3DCCD1}">
              <a14:hiddenFill xmlns:a14="http://schemas.microsoft.com/office/drawing/2010/main">
                <a:solidFill>
                  <a:srgbClr val="FFFFFF"/>
                </a:solidFill>
              </a14:hiddenFill>
            </a:ext>
          </a:extLst>
        </p:spPr>
      </p:pic>
      <p:pic>
        <p:nvPicPr>
          <p:cNvPr id="74" name="Рисунок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1053" y="385714"/>
            <a:ext cx="6147321" cy="369269"/>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smtClean="0">
                <a:solidFill>
                  <a:schemeClr val="bg1">
                    <a:lumMod val="50000"/>
                  </a:schemeClr>
                </a:solidFill>
              </a:rPr>
              <a:t>Сотрудничество </a:t>
            </a:r>
            <a:r>
              <a:rPr lang="ru-RU" b="1" dirty="0">
                <a:solidFill>
                  <a:schemeClr val="bg1">
                    <a:lumMod val="50000"/>
                  </a:schemeClr>
                </a:solidFill>
              </a:rPr>
              <a:t>с зарубежными </a:t>
            </a:r>
            <a:r>
              <a:rPr lang="ru-RU" b="1" dirty="0" smtClean="0">
                <a:solidFill>
                  <a:schemeClr val="bg1">
                    <a:lumMod val="50000"/>
                  </a:schemeClr>
                </a:solidFill>
              </a:rPr>
              <a:t>партнерами</a:t>
            </a:r>
            <a:endParaRPr lang="ru-RU" b="1" dirty="0">
              <a:solidFill>
                <a:schemeClr val="bg1">
                  <a:lumMod val="50000"/>
                </a:schemeClr>
              </a:solidFill>
            </a:endParaRPr>
          </a:p>
        </p:txBody>
      </p:sp>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pPr/>
              <a:t>14</a:t>
            </a:fld>
            <a:endParaRPr lang="ru-RU" dirty="0"/>
          </a:p>
        </p:txBody>
      </p:sp>
      <p:pic>
        <p:nvPicPr>
          <p:cNvPr id="2" name="Рисунок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val="0"/>
              </a:ext>
            </a:extLst>
          </a:blip>
          <a:stretch>
            <a:fillRect/>
          </a:stretch>
        </p:blipFill>
        <p:spPr>
          <a:xfrm>
            <a:off x="476171" y="2887445"/>
            <a:ext cx="3126566" cy="1758693"/>
          </a:xfrm>
          <a:prstGeom prst="rect">
            <a:avLst/>
          </a:prstGeom>
        </p:spPr>
      </p:pic>
      <p:sp>
        <p:nvSpPr>
          <p:cNvPr id="14" name="Прямоугольник 13"/>
          <p:cNvSpPr/>
          <p:nvPr/>
        </p:nvSpPr>
        <p:spPr>
          <a:xfrm>
            <a:off x="380527" y="1289917"/>
            <a:ext cx="8392080" cy="2139047"/>
          </a:xfrm>
          <a:prstGeom prst="rect">
            <a:avLst/>
          </a:prstGeom>
          <a:gradFill flip="none" rotWithShape="1">
            <a:gsLst>
              <a:gs pos="0">
                <a:schemeClr val="bg1">
                  <a:alpha val="0"/>
                </a:schemeClr>
              </a:gs>
              <a:gs pos="100000">
                <a:schemeClr val="bg1"/>
              </a:gs>
            </a:gsLst>
            <a:lin ang="16200000" scaled="1"/>
            <a:tileRect/>
          </a:gradFill>
        </p:spPr>
        <p:txBody>
          <a:bodyPr wrap="square">
            <a:spAutoFit/>
          </a:bodyPr>
          <a:lstStyle/>
          <a:p>
            <a:pPr marL="8890" algn="just">
              <a:spcAft>
                <a:spcPts val="600"/>
              </a:spcAft>
              <a:tabLst>
                <a:tab pos="180975" algn="l"/>
                <a:tab pos="457200" algn="l"/>
              </a:tabLst>
            </a:pPr>
            <a:r>
              <a:rPr lang="ru-RU" sz="1600" dirty="0">
                <a:latin typeface="Arial" panose="020B0604020202020204" pitchFamily="34" charset="0"/>
                <a:ea typeface="Tahoma" panose="020B0604030504040204" pitchFamily="34" charset="0"/>
                <a:cs typeface="Arial" panose="020B0604020202020204" pitchFamily="34" charset="0"/>
              </a:rPr>
              <a:t>Примером </a:t>
            </a:r>
            <a:r>
              <a:rPr lang="ru-RU" sz="1600" dirty="0" smtClean="0">
                <a:latin typeface="Arial" panose="020B0604020202020204" pitchFamily="34" charset="0"/>
                <a:ea typeface="Tahoma" panose="020B0604030504040204" pitchFamily="34" charset="0"/>
                <a:cs typeface="Arial" panose="020B0604020202020204" pitchFamily="34" charset="0"/>
              </a:rPr>
              <a:t>эффективного сотрудничества ГК «Автодор» </a:t>
            </a:r>
            <a:r>
              <a:rPr lang="ru-RU" sz="1600" dirty="0">
                <a:latin typeface="Arial" panose="020B0604020202020204" pitchFamily="34" charset="0"/>
                <a:ea typeface="Tahoma" panose="020B0604030504040204" pitchFamily="34" charset="0"/>
                <a:cs typeface="Arial" panose="020B0604020202020204" pitchFamily="34" charset="0"/>
              </a:rPr>
              <a:t>с зарубежными </a:t>
            </a:r>
            <a:r>
              <a:rPr lang="ru-RU" sz="1600" dirty="0" smtClean="0">
                <a:latin typeface="Arial" panose="020B0604020202020204" pitchFamily="34" charset="0"/>
                <a:ea typeface="Tahoma" panose="020B0604030504040204" pitchFamily="34" charset="0"/>
                <a:cs typeface="Arial" panose="020B0604020202020204" pitchFamily="34" charset="0"/>
              </a:rPr>
              <a:t>партнерами являются совместный проект с участием компании </a:t>
            </a:r>
            <a:r>
              <a:rPr lang="en-US" sz="1600" dirty="0" smtClean="0">
                <a:latin typeface="Arial" panose="020B0604020202020204" pitchFamily="34" charset="0"/>
                <a:ea typeface="Tahoma" panose="020B0604030504040204" pitchFamily="34" charset="0"/>
                <a:cs typeface="Arial" panose="020B0604020202020204" pitchFamily="34" charset="0"/>
              </a:rPr>
              <a:t>Vinci Concessions. </a:t>
            </a:r>
            <a:r>
              <a:rPr lang="ru-RU" sz="1600" dirty="0" smtClean="0">
                <a:latin typeface="Arial" panose="020B0604020202020204" pitchFamily="34" charset="0"/>
                <a:ea typeface="Tahoma" panose="020B0604030504040204" pitchFamily="34" charset="0"/>
                <a:cs typeface="Arial" panose="020B0604020202020204" pitchFamily="34" charset="0"/>
              </a:rPr>
              <a:t>Взаимодействие Российской </a:t>
            </a:r>
            <a:r>
              <a:rPr lang="ru-RU" sz="1600" dirty="0">
                <a:latin typeface="Arial" panose="020B0604020202020204" pitchFamily="34" charset="0"/>
                <a:ea typeface="Tahoma" panose="020B0604030504040204" pitchFamily="34" charset="0"/>
                <a:cs typeface="Arial" panose="020B0604020202020204" pitchFamily="34" charset="0"/>
              </a:rPr>
              <a:t>и </a:t>
            </a:r>
            <a:r>
              <a:rPr lang="ru-RU" sz="1600" dirty="0" smtClean="0">
                <a:latin typeface="Arial" panose="020B0604020202020204" pitchFamily="34" charset="0"/>
                <a:ea typeface="Tahoma" panose="020B0604030504040204" pitchFamily="34" charset="0"/>
                <a:cs typeface="Arial" panose="020B0604020202020204" pitchFamily="34" charset="0"/>
              </a:rPr>
              <a:t>Французской </a:t>
            </a:r>
            <a:r>
              <a:rPr lang="ru-RU" sz="1600" dirty="0">
                <a:latin typeface="Arial" panose="020B0604020202020204" pitchFamily="34" charset="0"/>
                <a:ea typeface="Tahoma" panose="020B0604030504040204" pitchFamily="34" charset="0"/>
                <a:cs typeface="Arial" panose="020B0604020202020204" pitchFamily="34" charset="0"/>
              </a:rPr>
              <a:t>сторон </a:t>
            </a:r>
            <a:r>
              <a:rPr lang="ru-RU" sz="1600" dirty="0" smtClean="0">
                <a:latin typeface="Arial" panose="020B0604020202020204" pitchFamily="34" charset="0"/>
                <a:ea typeface="Tahoma" panose="020B0604030504040204" pitchFamily="34" charset="0"/>
                <a:cs typeface="Arial" panose="020B0604020202020204" pitchFamily="34" charset="0"/>
              </a:rPr>
              <a:t>обусловлено проектом «Скоростная </a:t>
            </a:r>
            <a:r>
              <a:rPr lang="ru-RU" sz="1600" dirty="0">
                <a:latin typeface="Arial" panose="020B0604020202020204" pitchFamily="34" charset="0"/>
                <a:ea typeface="Tahoma" panose="020B0604030504040204" pitchFamily="34" charset="0"/>
                <a:cs typeface="Arial" panose="020B0604020202020204" pitchFamily="34" charset="0"/>
              </a:rPr>
              <a:t>автомобильная дорога М11 </a:t>
            </a:r>
            <a:r>
              <a:rPr lang="ru-RU" sz="1600" dirty="0" smtClean="0">
                <a:latin typeface="Arial" panose="020B0604020202020204" pitchFamily="34" charset="0"/>
                <a:ea typeface="Tahoma" panose="020B0604030504040204" pitchFamily="34" charset="0"/>
                <a:cs typeface="Arial" panose="020B0604020202020204" pitchFamily="34" charset="0"/>
              </a:rPr>
              <a:t>Москва </a:t>
            </a:r>
            <a:r>
              <a:rPr lang="ru-RU" sz="1600" dirty="0">
                <a:latin typeface="Arial" panose="020B0604020202020204" pitchFamily="34" charset="0"/>
                <a:ea typeface="Tahoma" panose="020B0604030504040204" pitchFamily="34" charset="0"/>
                <a:cs typeface="Arial" panose="020B0604020202020204" pitchFamily="34" charset="0"/>
              </a:rPr>
              <a:t>– </a:t>
            </a:r>
            <a:r>
              <a:rPr lang="ru-RU" sz="1600" dirty="0" smtClean="0">
                <a:latin typeface="Arial" panose="020B0604020202020204" pitchFamily="34" charset="0"/>
                <a:ea typeface="Tahoma" panose="020B0604030504040204" pitchFamily="34" charset="0"/>
                <a:cs typeface="Arial" panose="020B0604020202020204" pitchFamily="34" charset="0"/>
              </a:rPr>
              <a:t>Санкт-Петербург».</a:t>
            </a:r>
            <a:r>
              <a:rPr lang="ru-RU" sz="1600" dirty="0">
                <a:latin typeface="Arial" panose="020B0604020202020204" pitchFamily="34" charset="0"/>
                <a:ea typeface="Tahoma" panose="020B0604030504040204" pitchFamily="34" charset="0"/>
                <a:cs typeface="Arial" panose="020B0604020202020204" pitchFamily="34" charset="0"/>
              </a:rPr>
              <a:t> </a:t>
            </a:r>
            <a:r>
              <a:rPr lang="ru-RU" sz="1600" dirty="0" smtClean="0">
                <a:latin typeface="Arial" panose="020B0604020202020204" pitchFamily="34" charset="0"/>
                <a:ea typeface="Tahoma" panose="020B0604030504040204" pitchFamily="34" charset="0"/>
                <a:cs typeface="Arial" panose="020B0604020202020204" pitchFamily="34" charset="0"/>
              </a:rPr>
              <a:t>На </a:t>
            </a:r>
            <a:r>
              <a:rPr lang="ru-RU" sz="1600" dirty="0">
                <a:latin typeface="Arial" panose="020B0604020202020204" pitchFamily="34" charset="0"/>
                <a:ea typeface="Tahoma" panose="020B0604030504040204" pitchFamily="34" charset="0"/>
                <a:cs typeface="Arial" panose="020B0604020202020204" pitchFamily="34" charset="0"/>
              </a:rPr>
              <a:t>данной автомобильной дороге, </a:t>
            </a:r>
            <a:r>
              <a:rPr lang="ru-RU" sz="1600" dirty="0" smtClean="0">
                <a:latin typeface="Arial" panose="020B0604020202020204" pitchFamily="34" charset="0"/>
                <a:ea typeface="Tahoma" panose="020B0604030504040204" pitchFamily="34" charset="0"/>
                <a:cs typeface="Arial" panose="020B0604020202020204" pitchFamily="34" charset="0"/>
              </a:rPr>
              <a:t>эффективно </a:t>
            </a:r>
            <a:r>
              <a:rPr lang="ru-RU" sz="1600" dirty="0">
                <a:latin typeface="Arial" panose="020B0604020202020204" pitchFamily="34" charset="0"/>
                <a:ea typeface="Tahoma" panose="020B0604030504040204" pitchFamily="34" charset="0"/>
                <a:cs typeface="Arial" panose="020B0604020202020204" pitchFamily="34" charset="0"/>
              </a:rPr>
              <a:t>внедряется накопленный опыт иностранных партнеров в российских </a:t>
            </a:r>
            <a:r>
              <a:rPr lang="ru-RU" sz="1600" dirty="0" smtClean="0">
                <a:latin typeface="Arial" panose="020B0604020202020204" pitchFamily="34" charset="0"/>
                <a:ea typeface="Tahoma" panose="020B0604030504040204" pitchFamily="34" charset="0"/>
                <a:cs typeface="Arial" panose="020B0604020202020204" pitchFamily="34" charset="0"/>
              </a:rPr>
              <a:t>условиях, применяются современные методы обустройства автомобильных дорог в местах производства дорожных работ. </a:t>
            </a:r>
          </a:p>
          <a:p>
            <a:pPr marL="8890" algn="just">
              <a:spcAft>
                <a:spcPts val="600"/>
              </a:spcAft>
              <a:tabLst>
                <a:tab pos="180975" algn="l"/>
                <a:tab pos="457200" algn="l"/>
              </a:tabLst>
            </a:pPr>
            <a:endParaRPr lang="ru-RU" sz="1600" dirty="0">
              <a:latin typeface="Arial" panose="020B0604020202020204" pitchFamily="34" charset="0"/>
              <a:ea typeface="Calibri" panose="020F0502020204030204" pitchFamily="34" charset="0"/>
              <a:cs typeface="Arial" panose="020B0604020202020204" pitchFamily="34" charset="0"/>
            </a:endParaRPr>
          </a:p>
        </p:txBody>
      </p:sp>
      <p:sp>
        <p:nvSpPr>
          <p:cNvPr id="10" name="Прямоугольник 9"/>
          <p:cNvSpPr/>
          <p:nvPr/>
        </p:nvSpPr>
        <p:spPr>
          <a:xfrm>
            <a:off x="3698381" y="3088701"/>
            <a:ext cx="4988419" cy="2877711"/>
          </a:xfrm>
          <a:prstGeom prst="rect">
            <a:avLst/>
          </a:prstGeom>
          <a:gradFill flip="none" rotWithShape="1">
            <a:gsLst>
              <a:gs pos="0">
                <a:schemeClr val="bg1">
                  <a:alpha val="0"/>
                </a:schemeClr>
              </a:gs>
              <a:gs pos="100000">
                <a:schemeClr val="bg1"/>
              </a:gs>
            </a:gsLst>
            <a:lin ang="16200000" scaled="1"/>
            <a:tileRect/>
          </a:gradFill>
        </p:spPr>
        <p:txBody>
          <a:bodyPr wrap="square">
            <a:spAutoFit/>
          </a:bodyPr>
          <a:lstStyle/>
          <a:p>
            <a:pPr lvl="0" algn="just">
              <a:spcAft>
                <a:spcPts val="600"/>
              </a:spcAft>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В целях обеспечения безопасности дорожного движения Операторской компанией в согласовании с ГК «Автодор» выполняются следующие мероприятия:</a:t>
            </a:r>
          </a:p>
          <a:p>
            <a:pPr lvl="0" algn="just">
              <a:spcAft>
                <a:spcPts val="600"/>
              </a:spcAft>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Разработаны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регламенты по управлению Событиями, включающие в себя процедуры и инструкции, описывающие планы действий в зависимости от вида События и его масштаба и регулирующие последовательность действий вовлеченных служб, включая технические и аварийно-спасательные службы. </a:t>
            </a:r>
          </a:p>
        </p:txBody>
      </p:sp>
      <p:pic>
        <p:nvPicPr>
          <p:cNvPr id="11" name="Рисунок 10"/>
          <p:cNvPicPr>
            <a:picLocks noChangeAspect="1"/>
          </p:cNvPicPr>
          <p:nvPr/>
        </p:nvPicPr>
        <p:blipFill rotWithShape="1">
          <a:blip r:embed="rId8" cstate="print">
            <a:extLst>
              <a:ext uri="{28A0092B-C50C-407E-A947-70E740481C1C}">
                <a14:useLocalDpi xmlns:a14="http://schemas.microsoft.com/office/drawing/2010/main" val="0"/>
              </a:ext>
            </a:extLst>
          </a:blip>
          <a:srcRect l="27281" t="23451" r="11005" b="21064"/>
          <a:stretch/>
        </p:blipFill>
        <p:spPr>
          <a:xfrm>
            <a:off x="476171" y="4764329"/>
            <a:ext cx="3136403" cy="1865066"/>
          </a:xfrm>
          <a:prstGeom prst="rect">
            <a:avLst/>
          </a:prstGeom>
        </p:spPr>
      </p:pic>
    </p:spTree>
    <p:extLst>
      <p:ext uri="{BB962C8B-B14F-4D97-AF65-F5344CB8AC3E}">
        <p14:creationId xmlns:p14="http://schemas.microsoft.com/office/powerpoint/2010/main" val="217691164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Natali\Desktop\фейсбук\фургон м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655" y="3643960"/>
            <a:ext cx="3735596" cy="26856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72" t="70698"/>
          <a:stretch/>
        </p:blipFill>
        <p:spPr bwMode="auto">
          <a:xfrm>
            <a:off x="1" y="5824523"/>
            <a:ext cx="9143999" cy="1063657"/>
          </a:xfrm>
          <a:prstGeom prst="rect">
            <a:avLst/>
          </a:prstGeom>
          <a:noFill/>
          <a:extLst>
            <a:ext uri="{909E8E84-426E-40DD-AFC4-6F175D3DCCD1}">
              <a14:hiddenFill xmlns:a14="http://schemas.microsoft.com/office/drawing/2010/main">
                <a:solidFill>
                  <a:srgbClr val="FFFFFF"/>
                </a:solidFill>
              </a14:hiddenFill>
            </a:ext>
          </a:extLst>
        </p:spPr>
      </p:pic>
      <p:pic>
        <p:nvPicPr>
          <p:cNvPr id="74" name="Рисунок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1053" y="385714"/>
            <a:ext cx="6147321" cy="369269"/>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smtClean="0">
                <a:solidFill>
                  <a:schemeClr val="bg1">
                    <a:lumMod val="50000"/>
                  </a:schemeClr>
                </a:solidFill>
              </a:rPr>
              <a:t>Основные мероприятия</a:t>
            </a:r>
            <a:endParaRPr lang="ru-RU" b="1" dirty="0">
              <a:solidFill>
                <a:schemeClr val="bg1">
                  <a:lumMod val="50000"/>
                </a:schemeClr>
              </a:solidFill>
            </a:endParaRPr>
          </a:p>
        </p:txBody>
      </p:sp>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pPr/>
              <a:t>15</a:t>
            </a:fld>
            <a:endParaRPr lang="ru-RU" dirty="0"/>
          </a:p>
        </p:txBody>
      </p:sp>
      <p:sp>
        <p:nvSpPr>
          <p:cNvPr id="5" name="Прямоугольник 4"/>
          <p:cNvSpPr/>
          <p:nvPr/>
        </p:nvSpPr>
        <p:spPr>
          <a:xfrm>
            <a:off x="331053" y="1044707"/>
            <a:ext cx="8355747" cy="2062103"/>
          </a:xfrm>
          <a:prstGeom prst="rect">
            <a:avLst/>
          </a:prstGeom>
        </p:spPr>
        <p:txBody>
          <a:bodyPr wrap="square">
            <a:spAutoFit/>
          </a:bodyPr>
          <a:lstStyle/>
          <a:p>
            <a:pPr algn="just"/>
            <a:r>
              <a:rPr lang="ru-RU" sz="1600" dirty="0">
                <a:latin typeface="Arial" panose="020B0604020202020204" pitchFamily="34" charset="0"/>
                <a:cs typeface="Arial" panose="020B0604020202020204" pitchFamily="34" charset="0"/>
              </a:rPr>
              <a:t>Разработаны регламенты по правилам применения Временных технических средств организации дорожного движения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ВТСОДД</a:t>
            </a:r>
            <a:r>
              <a:rPr lang="ru-RU" sz="1600" dirty="0">
                <a:latin typeface="Arial" panose="020B0604020202020204" pitchFamily="34" charset="0"/>
                <a:cs typeface="Arial" panose="020B0604020202020204" pitchFamily="34" charset="0"/>
              </a:rPr>
              <a:t>), включающие в себя процедуры и инструкции по ограждению места События в зависимости от его масштаба и продолжительности. Указанные регламенты разработаны на основе обновленного в текущем году Стандарта ГК «Автодор» СТО АВТОДОР 4.1-2014 «Ограждение мест производства дорожных работ на автомобильных дорогах Государственной компании «Автодор».</a:t>
            </a:r>
          </a:p>
          <a:p>
            <a:endParaRPr lang="ru-RU" sz="1600" dirty="0">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275742" y="2796785"/>
            <a:ext cx="5759772" cy="364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p:cNvPicPr>
            <a:picLocks noChangeAspect="1"/>
          </p:cNvPicPr>
          <p:nvPr/>
        </p:nvPicPr>
        <p:blipFill rotWithShape="1">
          <a:blip r:embed="rId9" cstate="print">
            <a:extLst>
              <a:ext uri="{28A0092B-C50C-407E-A947-70E740481C1C}">
                <a14:useLocalDpi xmlns:a14="http://schemas.microsoft.com/office/drawing/2010/main" val="0"/>
              </a:ext>
            </a:extLst>
          </a:blip>
          <a:srcRect b="15407"/>
          <a:stretch/>
        </p:blipFill>
        <p:spPr>
          <a:xfrm>
            <a:off x="2844530" y="2578768"/>
            <a:ext cx="3328792" cy="2111938"/>
          </a:xfrm>
          <a:prstGeom prst="rect">
            <a:avLst/>
          </a:prstGeom>
        </p:spPr>
      </p:pic>
    </p:spTree>
    <p:extLst>
      <p:ext uri="{BB962C8B-B14F-4D97-AF65-F5344CB8AC3E}">
        <p14:creationId xmlns:p14="http://schemas.microsoft.com/office/powerpoint/2010/main" val="22613634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 y="5824523"/>
            <a:ext cx="9143999" cy="1063657"/>
          </a:xfrm>
          <a:prstGeom prst="rect">
            <a:avLst/>
          </a:prstGeom>
          <a:noFill/>
          <a:extLst>
            <a:ext uri="{909E8E84-426E-40DD-AFC4-6F175D3DCCD1}">
              <a14:hiddenFill xmlns:a14="http://schemas.microsoft.com/office/drawing/2010/main">
                <a:solidFill>
                  <a:srgbClr val="FFFFFF"/>
                </a:solidFill>
              </a14:hiddenFill>
            </a:ext>
          </a:extLst>
        </p:spPr>
      </p:pic>
      <p:pic>
        <p:nvPicPr>
          <p:cNvPr id="74" name="Рисунок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1053" y="385714"/>
            <a:ext cx="6147321" cy="369269"/>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smtClean="0">
                <a:solidFill>
                  <a:schemeClr val="bg1">
                    <a:lumMod val="50000"/>
                  </a:schemeClr>
                </a:solidFill>
              </a:rPr>
              <a:t>Основные мероприятия</a:t>
            </a:r>
            <a:endParaRPr lang="ru-RU" b="1" dirty="0">
              <a:solidFill>
                <a:schemeClr val="bg1">
                  <a:lumMod val="50000"/>
                </a:schemeClr>
              </a:solidFill>
            </a:endParaRPr>
          </a:p>
        </p:txBody>
      </p:sp>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pPr/>
              <a:t>16</a:t>
            </a:fld>
            <a:endParaRPr lang="ru-RU" dirty="0"/>
          </a:p>
        </p:txBody>
      </p:sp>
      <p:sp>
        <p:nvSpPr>
          <p:cNvPr id="14" name="Прямоугольник 13"/>
          <p:cNvSpPr/>
          <p:nvPr/>
        </p:nvSpPr>
        <p:spPr>
          <a:xfrm>
            <a:off x="5297642" y="1404217"/>
            <a:ext cx="3556473" cy="3539430"/>
          </a:xfrm>
          <a:prstGeom prst="rect">
            <a:avLst/>
          </a:prstGeom>
          <a:gradFill flip="none" rotWithShape="1">
            <a:gsLst>
              <a:gs pos="0">
                <a:schemeClr val="bg1">
                  <a:alpha val="0"/>
                </a:schemeClr>
              </a:gs>
              <a:gs pos="100000">
                <a:schemeClr val="bg1"/>
              </a:gs>
            </a:gsLst>
            <a:lin ang="16200000" scaled="1"/>
            <a:tileRect/>
          </a:gradFill>
        </p:spPr>
        <p:txBody>
          <a:bodyPr wrap="square">
            <a:spAutoFit/>
          </a:bodyPr>
          <a:lstStyle/>
          <a:p>
            <a:pPr lvl="0" algn="just">
              <a:spcAft>
                <a:spcPts val="600"/>
              </a:spcAft>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Для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осуществления мероприятий по аварийному ограждению, ограждению мест производства дорожных работ, допускаются лица, прошедшие двухнедельный курс обучения, включающий в себя теоретические и практические занятия, а также курс оказания первой помощи пострадавшим. Кроме того, в целях закрепления имеющихся знаний и разбора допущенных в процессе работы ошибок проводятся непрерывные занятия с персоналом</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a:t>
            </a:r>
            <a:endParaRPr lang="ru-RU" sz="1600" dirty="0">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527" y="1731539"/>
            <a:ext cx="4780548" cy="3585411"/>
          </a:xfrm>
          <a:prstGeom prst="rect">
            <a:avLst/>
          </a:prstGeom>
        </p:spPr>
      </p:pic>
    </p:spTree>
    <p:extLst>
      <p:ext uri="{BB962C8B-B14F-4D97-AF65-F5344CB8AC3E}">
        <p14:creationId xmlns:p14="http://schemas.microsoft.com/office/powerpoint/2010/main" val="6162886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custDataLst>
              <p:tags r:id="rId1"/>
            </p:custDataLst>
          </p:nvPr>
        </p:nvSpPr>
        <p:spPr bwMode="auto">
          <a:xfrm flipV="1">
            <a:off x="0" y="6839677"/>
            <a:ext cx="9144000" cy="45719"/>
          </a:xfrm>
          <a:prstGeom prst="rect">
            <a:avLst/>
          </a:prstGeom>
          <a:gradFill>
            <a:gsLst>
              <a:gs pos="1000">
                <a:srgbClr val="E1561C"/>
              </a:gs>
              <a:gs pos="100000">
                <a:srgbClr val="EB8921"/>
              </a:gs>
            </a:gsLst>
            <a:lin ang="1992000" scaled="0"/>
          </a:gradFill>
          <a:ln w="9525" algn="ctr">
            <a:noFill/>
            <a:miter lim="800000"/>
            <a:headEnd/>
            <a:tailEnd/>
          </a:ln>
          <a:effectLst/>
        </p:spPr>
        <p:txBody>
          <a:bodyPr wrap="none" lIns="83011" tIns="41505" rIns="83011" bIns="41505" anchor="ctr"/>
          <a:lstStyle/>
          <a:p>
            <a:pPr algn="ctr"/>
            <a:endParaRPr lang="en-US" sz="800" dirty="0">
              <a:solidFill>
                <a:srgbClr val="45545F"/>
              </a:solidFill>
              <a:latin typeface="Calibri" pitchFamily="34" charset="0"/>
            </a:endParaRPr>
          </a:p>
        </p:txBody>
      </p:sp>
      <p:pic>
        <p:nvPicPr>
          <p:cNvPr id="22" name="Picture 2" descr="C:\Users\V_Korshkov\Desktop\Автодор лого.jpg"/>
          <p:cNvPicPr>
            <a:picLocks noChangeAspect="1" noChangeArrowheads="1"/>
          </p:cNvPicPr>
          <p:nvPr/>
        </p:nvPicPr>
        <p:blipFill>
          <a:blip r:embed="rId3" cstate="print"/>
          <a:srcRect/>
          <a:stretch>
            <a:fillRect/>
          </a:stretch>
        </p:blipFill>
        <p:spPr bwMode="auto">
          <a:xfrm>
            <a:off x="7150461" y="181396"/>
            <a:ext cx="1813027" cy="373936"/>
          </a:xfrm>
          <a:prstGeom prst="rect">
            <a:avLst/>
          </a:prstGeom>
          <a:noFill/>
          <a:ln w="9525">
            <a:noFill/>
            <a:miter lim="800000"/>
            <a:headEnd/>
            <a:tailEnd/>
          </a:ln>
        </p:spPr>
      </p:pic>
      <p:sp>
        <p:nvSpPr>
          <p:cNvPr id="24" name="Прямоугольник 23"/>
          <p:cNvSpPr/>
          <p:nvPr/>
        </p:nvSpPr>
        <p:spPr>
          <a:xfrm>
            <a:off x="523768" y="1126732"/>
            <a:ext cx="4840327" cy="208890"/>
          </a:xfrm>
          <a:prstGeom prst="rect">
            <a:avLst/>
          </a:prstGeom>
        </p:spPr>
        <p:txBody>
          <a:bodyPr wrap="square" lIns="82569" tIns="41282" rIns="82569" bIns="41282">
            <a:spAutoFit/>
          </a:bodyPr>
          <a:lstStyle/>
          <a:p>
            <a:pPr>
              <a:spcAft>
                <a:spcPts val="273"/>
              </a:spcAft>
            </a:pPr>
            <a:endParaRPr lang="ru-RU" sz="800" dirty="0">
              <a:latin typeface="Tahoma" pitchFamily="34" charset="0"/>
              <a:ea typeface="Tahoma" pitchFamily="34" charset="0"/>
              <a:cs typeface="Tahoma" pitchFamily="34" charset="0"/>
            </a:endParaRPr>
          </a:p>
        </p:txBody>
      </p:sp>
      <p:sp>
        <p:nvSpPr>
          <p:cNvPr id="12" name="Прямоугольник 7"/>
          <p:cNvSpPr>
            <a:spLocks noChangeArrowheads="1"/>
          </p:cNvSpPr>
          <p:nvPr/>
        </p:nvSpPr>
        <p:spPr bwMode="auto">
          <a:xfrm>
            <a:off x="120317" y="357296"/>
            <a:ext cx="7128793" cy="461513"/>
          </a:xfrm>
          <a:prstGeom prst="rect">
            <a:avLst/>
          </a:prstGeom>
          <a:ln>
            <a:miter lim="800000"/>
            <a:headEnd/>
            <a:tailEnd/>
          </a:ln>
        </p:spPr>
        <p:txBody>
          <a:bodyPr wrap="square" lIns="91288" tIns="45645" rIns="91288" bIns="45645" rtlCol="0">
            <a:spAutoFit/>
          </a:bodyPr>
          <a:lstStyle/>
          <a:p>
            <a:pPr algn="ctr" defTabSz="829399" eaLnBrk="0" fontAlgn="base" hangingPunct="0">
              <a:spcBef>
                <a:spcPct val="0"/>
              </a:spcBef>
              <a:spcAft>
                <a:spcPct val="0"/>
              </a:spcAft>
            </a:pPr>
            <a:r>
              <a:rPr lang="ru-RU" sz="2400" dirty="0" smtClean="0">
                <a:solidFill>
                  <a:srgbClr val="4C4544"/>
                </a:solidFill>
                <a:latin typeface="Tahoma" pitchFamily="34" charset="0"/>
                <a:ea typeface="Tahoma" pitchFamily="34" charset="0"/>
                <a:cs typeface="Tahoma" pitchFamily="34" charset="0"/>
              </a:rPr>
              <a:t> СЛУЖБА АВАРИЙНЫХ КОМИССАРОВ</a:t>
            </a:r>
            <a:endParaRPr lang="ru-RU" sz="2400" dirty="0">
              <a:solidFill>
                <a:srgbClr val="4C4544"/>
              </a:solidFill>
              <a:latin typeface="Tahoma" pitchFamily="34" charset="0"/>
              <a:ea typeface="Tahoma" pitchFamily="34" charset="0"/>
              <a:cs typeface="Tahoma" pitchFamily="34" charset="0"/>
            </a:endParaRPr>
          </a:p>
        </p:txBody>
      </p:sp>
      <p:cxnSp>
        <p:nvCxnSpPr>
          <p:cNvPr id="13" name="Прямая соединительная линия 5"/>
          <p:cNvCxnSpPr>
            <a:cxnSpLocks noChangeShapeType="1"/>
          </p:cNvCxnSpPr>
          <p:nvPr/>
        </p:nvCxnSpPr>
        <p:spPr bwMode="auto">
          <a:xfrm>
            <a:off x="373952" y="4557232"/>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единительная линия 9"/>
          <p:cNvCxnSpPr>
            <a:cxnSpLocks noChangeShapeType="1"/>
          </p:cNvCxnSpPr>
          <p:nvPr/>
        </p:nvCxnSpPr>
        <p:spPr bwMode="auto">
          <a:xfrm flipV="1">
            <a:off x="373952" y="4557243"/>
            <a:ext cx="0" cy="2592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Номер слайда 1"/>
          <p:cNvSpPr>
            <a:spLocks noGrp="1"/>
          </p:cNvSpPr>
          <p:nvPr>
            <p:ph type="sldNum" sz="quarter" idx="12"/>
          </p:nvPr>
        </p:nvSpPr>
        <p:spPr>
          <a:xfrm>
            <a:off x="8676456" y="6448259"/>
            <a:ext cx="467544" cy="437132"/>
          </a:xfrm>
        </p:spPr>
        <p:txBody>
          <a:bodyPr lIns="0" tIns="0" rIns="0" bIns="0"/>
          <a:lstStyle/>
          <a:p>
            <a:pPr algn="ctr">
              <a:defRPr/>
            </a:pPr>
            <a:fld id="{435F54A1-BBED-4F57-B211-7CEA19E1FA9C}" type="slidenum">
              <a:rPr lang="ru-RU" smtClean="0">
                <a:solidFill>
                  <a:prstClr val="black">
                    <a:tint val="75000"/>
                  </a:prstClr>
                </a:solidFill>
              </a:rPr>
              <a:pPr algn="ctr">
                <a:defRPr/>
              </a:pPr>
              <a:t>17</a:t>
            </a:fld>
            <a:endParaRPr lang="ru-RU" dirty="0">
              <a:solidFill>
                <a:prstClr val="black">
                  <a:tint val="75000"/>
                </a:prstClr>
              </a:solidFill>
            </a:endParaRPr>
          </a:p>
        </p:txBody>
      </p:sp>
      <p:sp>
        <p:nvSpPr>
          <p:cNvPr id="30" name="Прямоугольник 7"/>
          <p:cNvSpPr>
            <a:spLocks noChangeArrowheads="1"/>
          </p:cNvSpPr>
          <p:nvPr/>
        </p:nvSpPr>
        <p:spPr bwMode="auto">
          <a:xfrm>
            <a:off x="683568" y="1556792"/>
            <a:ext cx="7128793" cy="338403"/>
          </a:xfrm>
          <a:prstGeom prst="rect">
            <a:avLst/>
          </a:prstGeom>
          <a:ln>
            <a:miter lim="800000"/>
            <a:headEnd/>
            <a:tailEnd/>
          </a:ln>
        </p:spPr>
        <p:txBody>
          <a:bodyPr wrap="square" lIns="91288" tIns="45645" rIns="91288" bIns="45645" rtlCol="0">
            <a:spAutoFit/>
          </a:bodyPr>
          <a:lstStyle/>
          <a:p>
            <a:pPr algn="ctr" defTabSz="829399" eaLnBrk="0" fontAlgn="base" hangingPunct="0">
              <a:spcBef>
                <a:spcPct val="0"/>
              </a:spcBef>
              <a:spcAft>
                <a:spcPct val="0"/>
              </a:spcAft>
            </a:pPr>
            <a:endParaRPr lang="ru-RU" sz="1600" dirty="0">
              <a:solidFill>
                <a:srgbClr val="4C4544"/>
              </a:solidFill>
              <a:latin typeface="Tahoma" pitchFamily="34" charset="0"/>
              <a:ea typeface="Tahoma" pitchFamily="34" charset="0"/>
              <a:cs typeface="Tahoma" pitchFamily="34" charset="0"/>
            </a:endParaRPr>
          </a:p>
        </p:txBody>
      </p:sp>
      <p:sp>
        <p:nvSpPr>
          <p:cNvPr id="2" name="Прямоугольник 1"/>
          <p:cNvSpPr/>
          <p:nvPr/>
        </p:nvSpPr>
        <p:spPr>
          <a:xfrm>
            <a:off x="523768" y="1602119"/>
            <a:ext cx="7720640" cy="4031873"/>
          </a:xfrm>
          <a:prstGeom prst="rect">
            <a:avLst/>
          </a:prstGeom>
        </p:spPr>
        <p:txBody>
          <a:bodyPr wrap="square">
            <a:spAutoFit/>
          </a:bodyPr>
          <a:lstStyle/>
          <a:p>
            <a:r>
              <a:rPr lang="ru-RU" dirty="0"/>
              <a:t> </a:t>
            </a:r>
            <a:r>
              <a:rPr lang="ru-RU" dirty="0" smtClean="0"/>
              <a:t>     </a:t>
            </a:r>
            <a:r>
              <a:rPr lang="ru-RU" sz="1400" dirty="0" smtClean="0"/>
              <a:t>Обеспечение </a:t>
            </a:r>
            <a:r>
              <a:rPr lang="ru-RU" sz="1400" dirty="0"/>
              <a:t>безопасности на автомобильной дороге - комплексная задача, для решения которой необходим системный подход по организации дорожного движения. Особое место в организации управления безопасности дорожного движения, повышении уровня комфорта Пользователей Автодороги занимает Служба аварийных комиссаров.</a:t>
            </a:r>
          </a:p>
          <a:p>
            <a:r>
              <a:rPr lang="ru-RU" sz="1400" dirty="0"/>
              <a:t>Служба аварийных комиссаров выполняет следующие функции:</a:t>
            </a:r>
          </a:p>
          <a:p>
            <a:pPr marL="285750" lvl="0" indent="-285750">
              <a:buFont typeface="Arial" panose="020B0604020202020204" pitchFamily="34" charset="0"/>
              <a:buChar char="•"/>
            </a:pPr>
            <a:r>
              <a:rPr lang="ru-RU" sz="1400" dirty="0"/>
              <a:t>Повышение уровня безопасной и стабильной эксплуатации Скоростных платных автомобильных дорог при обеспечении высокого качества обслуживания Пользователей Автодороги. </a:t>
            </a:r>
          </a:p>
          <a:p>
            <a:pPr marL="285750" lvl="0" indent="-285750">
              <a:buFont typeface="Arial" panose="020B0604020202020204" pitchFamily="34" charset="0"/>
              <a:buChar char="•"/>
            </a:pPr>
            <a:r>
              <a:rPr lang="ru-RU" sz="1400" dirty="0"/>
              <a:t>Обеспечение беспрепятственного движения транспорта в круглосуточном режиме.</a:t>
            </a:r>
          </a:p>
          <a:p>
            <a:pPr marL="285750" lvl="0" indent="-285750">
              <a:buFont typeface="Arial" panose="020B0604020202020204" pitchFamily="34" charset="0"/>
              <a:buChar char="•"/>
            </a:pPr>
            <a:r>
              <a:rPr lang="ru-RU" sz="1400" dirty="0"/>
              <a:t>В случае нештатной ситуации, воздействующей на режим движения, оповещение Пользователей об опасности с использованием технических средств, с целью восстановления стабильного движения транспорта в соответствии с правилами безопасности.</a:t>
            </a:r>
          </a:p>
          <a:p>
            <a:pPr marL="285750" lvl="0" indent="-285750">
              <a:buFont typeface="Arial" panose="020B0604020202020204" pitchFamily="34" charset="0"/>
              <a:buChar char="•"/>
            </a:pPr>
            <a:r>
              <a:rPr lang="ru-RU" sz="1400" dirty="0"/>
              <a:t>Мгновенное и эффективное реагирование в случае Чрезвычайной Ситуации, взаимодействие с аварийно-спасательными службами, оказание содействия в их работе.</a:t>
            </a:r>
          </a:p>
          <a:p>
            <a:pPr marL="285750" lvl="0" indent="-285750">
              <a:buFont typeface="Arial" panose="020B0604020202020204" pitchFamily="34" charset="0"/>
              <a:buChar char="•"/>
            </a:pPr>
            <a:r>
              <a:rPr lang="ru-RU" sz="1400" dirty="0"/>
              <a:t>Мгновенное оповещение о посторонних предметах на проезжей части, разливах жидкостей, потерях груза, транспортных средствах или других объектах, перекрывающих полосу (полосы) движения или ставших причиной перерывов  движения.</a:t>
            </a:r>
          </a:p>
          <a:p>
            <a:r>
              <a:rPr lang="ru-RU" sz="1400" dirty="0"/>
              <a:t> </a:t>
            </a:r>
          </a:p>
        </p:txBody>
      </p:sp>
      <p:cxnSp>
        <p:nvCxnSpPr>
          <p:cNvPr id="15" name="Прямая соединительная линия 14"/>
          <p:cNvCxnSpPr/>
          <p:nvPr/>
        </p:nvCxnSpPr>
        <p:spPr>
          <a:xfrm>
            <a:off x="380527" y="952088"/>
            <a:ext cx="7052660" cy="6557"/>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 y="5824523"/>
            <a:ext cx="9143999" cy="106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87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custDataLst>
              <p:tags r:id="rId1"/>
            </p:custDataLst>
          </p:nvPr>
        </p:nvSpPr>
        <p:spPr bwMode="auto">
          <a:xfrm flipV="1">
            <a:off x="0" y="6839677"/>
            <a:ext cx="9144000" cy="45719"/>
          </a:xfrm>
          <a:prstGeom prst="rect">
            <a:avLst/>
          </a:prstGeom>
          <a:gradFill>
            <a:gsLst>
              <a:gs pos="1000">
                <a:srgbClr val="E1561C"/>
              </a:gs>
              <a:gs pos="100000">
                <a:srgbClr val="EB8921"/>
              </a:gs>
            </a:gsLst>
            <a:lin ang="1992000" scaled="0"/>
          </a:gradFill>
          <a:ln w="9525" algn="ctr">
            <a:noFill/>
            <a:miter lim="800000"/>
            <a:headEnd/>
            <a:tailEnd/>
          </a:ln>
          <a:effectLst/>
        </p:spPr>
        <p:txBody>
          <a:bodyPr wrap="none" lIns="83011" tIns="41505" rIns="83011" bIns="41505" anchor="ctr"/>
          <a:lstStyle/>
          <a:p>
            <a:pPr algn="ctr"/>
            <a:endParaRPr lang="en-US" sz="800" dirty="0">
              <a:solidFill>
                <a:srgbClr val="45545F"/>
              </a:solidFill>
              <a:latin typeface="Calibri" pitchFamily="34" charset="0"/>
            </a:endParaRPr>
          </a:p>
        </p:txBody>
      </p:sp>
      <p:pic>
        <p:nvPicPr>
          <p:cNvPr id="22" name="Picture 2" descr="C:\Users\V_Korshkov\Desktop\Автодор лого.jpg"/>
          <p:cNvPicPr>
            <a:picLocks noChangeAspect="1" noChangeArrowheads="1"/>
          </p:cNvPicPr>
          <p:nvPr/>
        </p:nvPicPr>
        <p:blipFill>
          <a:blip r:embed="rId3" cstate="print"/>
          <a:srcRect/>
          <a:stretch>
            <a:fillRect/>
          </a:stretch>
        </p:blipFill>
        <p:spPr bwMode="auto">
          <a:xfrm>
            <a:off x="7150461" y="181396"/>
            <a:ext cx="1813027" cy="373936"/>
          </a:xfrm>
          <a:prstGeom prst="rect">
            <a:avLst/>
          </a:prstGeom>
          <a:noFill/>
          <a:ln w="9525">
            <a:noFill/>
            <a:miter lim="800000"/>
            <a:headEnd/>
            <a:tailEnd/>
          </a:ln>
        </p:spPr>
      </p:pic>
      <p:cxnSp>
        <p:nvCxnSpPr>
          <p:cNvPr id="16" name="Прямая соединительная линия 15"/>
          <p:cNvCxnSpPr/>
          <p:nvPr/>
        </p:nvCxnSpPr>
        <p:spPr>
          <a:xfrm>
            <a:off x="342811" y="908720"/>
            <a:ext cx="6634748" cy="0"/>
          </a:xfrm>
          <a:prstGeom prst="line">
            <a:avLst/>
          </a:prstGeom>
          <a:ln w="25400" cmpd="dbl">
            <a:solidFill>
              <a:srgbClr val="837E7E"/>
            </a:solidFill>
            <a:prstDash val="solid"/>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523768" y="1126732"/>
            <a:ext cx="4840327" cy="208890"/>
          </a:xfrm>
          <a:prstGeom prst="rect">
            <a:avLst/>
          </a:prstGeom>
        </p:spPr>
        <p:txBody>
          <a:bodyPr wrap="square" lIns="82569" tIns="41282" rIns="82569" bIns="41282">
            <a:spAutoFit/>
          </a:bodyPr>
          <a:lstStyle/>
          <a:p>
            <a:pPr>
              <a:spcAft>
                <a:spcPts val="273"/>
              </a:spcAft>
            </a:pPr>
            <a:endParaRPr lang="ru-RU" sz="800" dirty="0">
              <a:latin typeface="Tahoma" pitchFamily="34" charset="0"/>
              <a:ea typeface="Tahoma" pitchFamily="34" charset="0"/>
              <a:cs typeface="Tahoma" pitchFamily="34" charset="0"/>
            </a:endParaRPr>
          </a:p>
        </p:txBody>
      </p:sp>
      <p:sp>
        <p:nvSpPr>
          <p:cNvPr id="12" name="Прямоугольник 7"/>
          <p:cNvSpPr>
            <a:spLocks noChangeArrowheads="1"/>
          </p:cNvSpPr>
          <p:nvPr/>
        </p:nvSpPr>
        <p:spPr bwMode="auto">
          <a:xfrm>
            <a:off x="95796" y="181396"/>
            <a:ext cx="7128793" cy="369180"/>
          </a:xfrm>
          <a:prstGeom prst="rect">
            <a:avLst/>
          </a:prstGeom>
          <a:ln>
            <a:miter lim="800000"/>
            <a:headEnd/>
            <a:tailEnd/>
          </a:ln>
        </p:spPr>
        <p:txBody>
          <a:bodyPr wrap="square" lIns="91288" tIns="45645" rIns="91288" bIns="45645" rtlCol="0">
            <a:spAutoFit/>
          </a:bodyPr>
          <a:lstStyle/>
          <a:p>
            <a:pPr algn="ctr" defTabSz="829399" eaLnBrk="0" fontAlgn="base" hangingPunct="0">
              <a:spcBef>
                <a:spcPct val="0"/>
              </a:spcBef>
              <a:spcAft>
                <a:spcPct val="0"/>
              </a:spcAft>
            </a:pPr>
            <a:r>
              <a:rPr lang="ru-RU" dirty="0" smtClean="0">
                <a:solidFill>
                  <a:srgbClr val="4C4544"/>
                </a:solidFill>
                <a:latin typeface="Tahoma" pitchFamily="34" charset="0"/>
                <a:ea typeface="Tahoma" pitchFamily="34" charset="0"/>
                <a:cs typeface="Tahoma" pitchFamily="34" charset="0"/>
              </a:rPr>
              <a:t>Основные задачи службы аварийных комиссаров</a:t>
            </a:r>
            <a:endParaRPr lang="ru-RU" sz="1600" dirty="0">
              <a:solidFill>
                <a:srgbClr val="4C4544"/>
              </a:solidFill>
              <a:latin typeface="Tahoma" pitchFamily="34" charset="0"/>
              <a:ea typeface="Tahoma" pitchFamily="34" charset="0"/>
              <a:cs typeface="Tahoma" pitchFamily="34" charset="0"/>
            </a:endParaRPr>
          </a:p>
        </p:txBody>
      </p:sp>
      <p:cxnSp>
        <p:nvCxnSpPr>
          <p:cNvPr id="13" name="Прямая соединительная линия 5"/>
          <p:cNvCxnSpPr>
            <a:cxnSpLocks noChangeShapeType="1"/>
          </p:cNvCxnSpPr>
          <p:nvPr/>
        </p:nvCxnSpPr>
        <p:spPr bwMode="auto">
          <a:xfrm>
            <a:off x="373952" y="4557232"/>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единительная линия 9"/>
          <p:cNvCxnSpPr>
            <a:cxnSpLocks noChangeShapeType="1"/>
          </p:cNvCxnSpPr>
          <p:nvPr/>
        </p:nvCxnSpPr>
        <p:spPr bwMode="auto">
          <a:xfrm flipV="1">
            <a:off x="373952" y="4557243"/>
            <a:ext cx="0" cy="2592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C:\Users\ryumin_yua\Desktop\Рюмин Юрий\Выступление Урманов\IMG_00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863" y="2351286"/>
            <a:ext cx="3565856" cy="2320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ryumin_yua\Desktop\Рюмин Юрий\Выступление Урманов\фото.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128" y="4216620"/>
            <a:ext cx="3565856" cy="2202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Номер слайда 1"/>
          <p:cNvSpPr>
            <a:spLocks noGrp="1"/>
          </p:cNvSpPr>
          <p:nvPr>
            <p:ph type="sldNum" sz="quarter" idx="12"/>
          </p:nvPr>
        </p:nvSpPr>
        <p:spPr>
          <a:xfrm>
            <a:off x="8676456" y="6448259"/>
            <a:ext cx="467544" cy="437132"/>
          </a:xfrm>
        </p:spPr>
        <p:txBody>
          <a:bodyPr lIns="0" tIns="0" rIns="0" bIns="0"/>
          <a:lstStyle/>
          <a:p>
            <a:pPr algn="ctr">
              <a:defRPr/>
            </a:pPr>
            <a:fld id="{435F54A1-BBED-4F57-B211-7CEA19E1FA9C}" type="slidenum">
              <a:rPr lang="ru-RU" smtClean="0">
                <a:solidFill>
                  <a:prstClr val="black">
                    <a:tint val="75000"/>
                  </a:prstClr>
                </a:solidFill>
              </a:rPr>
              <a:pPr algn="ctr">
                <a:defRPr/>
              </a:pPr>
              <a:t>18</a:t>
            </a:fld>
            <a:endParaRPr lang="ru-RU" dirty="0">
              <a:solidFill>
                <a:prstClr val="black">
                  <a:tint val="75000"/>
                </a:prstClr>
              </a:solidFill>
            </a:endParaRPr>
          </a:p>
        </p:txBody>
      </p:sp>
      <p:sp>
        <p:nvSpPr>
          <p:cNvPr id="15" name="Скругленный прямоугольник 14"/>
          <p:cNvSpPr/>
          <p:nvPr/>
        </p:nvSpPr>
        <p:spPr>
          <a:xfrm>
            <a:off x="493956" y="5661025"/>
            <a:ext cx="1843200" cy="1087952"/>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Организация дорожного движения на проблемных участках</a:t>
            </a:r>
          </a:p>
        </p:txBody>
      </p:sp>
      <p:sp>
        <p:nvSpPr>
          <p:cNvPr id="18" name="Скругленный прямоугольник 17"/>
          <p:cNvSpPr/>
          <p:nvPr/>
        </p:nvSpPr>
        <p:spPr>
          <a:xfrm>
            <a:off x="2756539" y="5657809"/>
            <a:ext cx="1844789" cy="990824"/>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Мониторинг состояния проезжей части</a:t>
            </a:r>
          </a:p>
        </p:txBody>
      </p:sp>
      <p:sp>
        <p:nvSpPr>
          <p:cNvPr id="20" name="Скругленный прямоугольник 19"/>
          <p:cNvSpPr/>
          <p:nvPr/>
        </p:nvSpPr>
        <p:spPr>
          <a:xfrm>
            <a:off x="2773066" y="3360027"/>
            <a:ext cx="1843200" cy="980766"/>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Обеспечение эвакуации</a:t>
            </a:r>
          </a:p>
        </p:txBody>
      </p:sp>
      <p:sp>
        <p:nvSpPr>
          <p:cNvPr id="21" name="Скругленный прямоугольник 20"/>
          <p:cNvSpPr/>
          <p:nvPr/>
        </p:nvSpPr>
        <p:spPr>
          <a:xfrm>
            <a:off x="2771775" y="2196367"/>
            <a:ext cx="1843200" cy="980766"/>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Обеспечение безопасности пешеходов</a:t>
            </a:r>
          </a:p>
        </p:txBody>
      </p:sp>
      <p:sp>
        <p:nvSpPr>
          <p:cNvPr id="23" name="Скругленный прямоугольник 22"/>
          <p:cNvSpPr/>
          <p:nvPr/>
        </p:nvSpPr>
        <p:spPr>
          <a:xfrm>
            <a:off x="468313" y="2204864"/>
            <a:ext cx="1859901" cy="980766"/>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Помощь в ремонте ТС</a:t>
            </a:r>
          </a:p>
        </p:txBody>
      </p:sp>
      <p:sp>
        <p:nvSpPr>
          <p:cNvPr id="25" name="Скругленный прямоугольник 24"/>
          <p:cNvSpPr/>
          <p:nvPr/>
        </p:nvSpPr>
        <p:spPr>
          <a:xfrm>
            <a:off x="468313" y="1052513"/>
            <a:ext cx="1859901" cy="980767"/>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Ликвидация последствий ДТП</a:t>
            </a:r>
          </a:p>
        </p:txBody>
      </p:sp>
      <p:sp>
        <p:nvSpPr>
          <p:cNvPr id="26" name="Скругленный прямоугольник 25"/>
          <p:cNvSpPr/>
          <p:nvPr/>
        </p:nvSpPr>
        <p:spPr>
          <a:xfrm>
            <a:off x="2771775" y="1038840"/>
            <a:ext cx="1843200" cy="1008112"/>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Оказание первой медицинской помощи</a:t>
            </a:r>
          </a:p>
        </p:txBody>
      </p:sp>
      <p:sp>
        <p:nvSpPr>
          <p:cNvPr id="27" name="Скругленный прямоугольник 26"/>
          <p:cNvSpPr/>
          <p:nvPr/>
        </p:nvSpPr>
        <p:spPr>
          <a:xfrm>
            <a:off x="2758134" y="4519137"/>
            <a:ext cx="1843200" cy="990824"/>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Удаление посторонних предметов с проезжей части </a:t>
            </a:r>
          </a:p>
        </p:txBody>
      </p:sp>
      <p:sp>
        <p:nvSpPr>
          <p:cNvPr id="28" name="Скругленный прямоугольник 27"/>
          <p:cNvSpPr/>
          <p:nvPr/>
        </p:nvSpPr>
        <p:spPr>
          <a:xfrm>
            <a:off x="508449" y="4502542"/>
            <a:ext cx="1844789" cy="991059"/>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Подвоз топлива</a:t>
            </a:r>
          </a:p>
        </p:txBody>
      </p:sp>
      <p:sp>
        <p:nvSpPr>
          <p:cNvPr id="29" name="Скругленный прямоугольник 28"/>
          <p:cNvSpPr/>
          <p:nvPr/>
        </p:nvSpPr>
        <p:spPr>
          <a:xfrm>
            <a:off x="475821" y="3343870"/>
            <a:ext cx="1859995" cy="980766"/>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Ограждение неисправного ТС</a:t>
            </a:r>
          </a:p>
        </p:txBody>
      </p:sp>
      <p:sp>
        <p:nvSpPr>
          <p:cNvPr id="31" name="Скругленный прямоугольник 30"/>
          <p:cNvSpPr/>
          <p:nvPr/>
        </p:nvSpPr>
        <p:spPr>
          <a:xfrm>
            <a:off x="5153647" y="1038840"/>
            <a:ext cx="3594819" cy="1189711"/>
          </a:xfrm>
          <a:prstGeom prst="round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331" tIns="45666" rIns="91331" bIns="45666" spcCol="0" rtlCol="0" anchor="ctr"/>
          <a:lstStyle/>
          <a:p>
            <a:pPr algn="ctr"/>
            <a:r>
              <a:rPr lang="ru-RU" sz="1400" i="1" dirty="0"/>
              <a:t>Оперативное реагирование на нештатные ситуации </a:t>
            </a:r>
            <a:br>
              <a:rPr lang="ru-RU" sz="1400" i="1" dirty="0"/>
            </a:br>
            <a:r>
              <a:rPr lang="ru-RU" sz="1400" i="1" dirty="0"/>
              <a:t>(время прибытия аварийного комиссара не более 10 минут)</a:t>
            </a:r>
          </a:p>
        </p:txBody>
      </p:sp>
    </p:spTree>
    <p:extLst>
      <p:ext uri="{BB962C8B-B14F-4D97-AF65-F5344CB8AC3E}">
        <p14:creationId xmlns:p14="http://schemas.microsoft.com/office/powerpoint/2010/main" val="3049318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custDataLst>
              <p:tags r:id="rId1"/>
            </p:custDataLst>
          </p:nvPr>
        </p:nvSpPr>
        <p:spPr bwMode="auto">
          <a:xfrm flipV="1">
            <a:off x="0" y="6839677"/>
            <a:ext cx="9144000" cy="45719"/>
          </a:xfrm>
          <a:prstGeom prst="rect">
            <a:avLst/>
          </a:prstGeom>
          <a:gradFill>
            <a:gsLst>
              <a:gs pos="1000">
                <a:srgbClr val="E1561C"/>
              </a:gs>
              <a:gs pos="100000">
                <a:srgbClr val="EB8921"/>
              </a:gs>
            </a:gsLst>
            <a:lin ang="1992000" scaled="0"/>
          </a:gradFill>
          <a:ln w="9525" algn="ctr">
            <a:noFill/>
            <a:miter lim="800000"/>
            <a:headEnd/>
            <a:tailEnd/>
          </a:ln>
          <a:effectLst/>
        </p:spPr>
        <p:txBody>
          <a:bodyPr wrap="none" lIns="83011" tIns="41505" rIns="83011" bIns="41505" anchor="ctr"/>
          <a:lstStyle/>
          <a:p>
            <a:pPr algn="ctr"/>
            <a:endParaRPr lang="en-US" sz="800" dirty="0">
              <a:solidFill>
                <a:srgbClr val="45545F"/>
              </a:solidFill>
              <a:latin typeface="Calibri" pitchFamily="34" charset="0"/>
            </a:endParaRPr>
          </a:p>
        </p:txBody>
      </p:sp>
      <p:pic>
        <p:nvPicPr>
          <p:cNvPr id="22" name="Picture 2" descr="C:\Users\V_Korshkov\Desktop\Автодор лого.jpg"/>
          <p:cNvPicPr>
            <a:picLocks noChangeAspect="1" noChangeArrowheads="1"/>
          </p:cNvPicPr>
          <p:nvPr/>
        </p:nvPicPr>
        <p:blipFill>
          <a:blip r:embed="rId3" cstate="print"/>
          <a:srcRect/>
          <a:stretch>
            <a:fillRect/>
          </a:stretch>
        </p:blipFill>
        <p:spPr bwMode="auto">
          <a:xfrm>
            <a:off x="7150461" y="181396"/>
            <a:ext cx="1813027" cy="373936"/>
          </a:xfrm>
          <a:prstGeom prst="rect">
            <a:avLst/>
          </a:prstGeom>
          <a:noFill/>
          <a:ln w="9525">
            <a:noFill/>
            <a:miter lim="800000"/>
            <a:headEnd/>
            <a:tailEnd/>
          </a:ln>
        </p:spPr>
      </p:pic>
      <p:cxnSp>
        <p:nvCxnSpPr>
          <p:cNvPr id="16" name="Прямая соединительная линия 15"/>
          <p:cNvCxnSpPr/>
          <p:nvPr/>
        </p:nvCxnSpPr>
        <p:spPr>
          <a:xfrm>
            <a:off x="342811" y="908720"/>
            <a:ext cx="6634748" cy="0"/>
          </a:xfrm>
          <a:prstGeom prst="line">
            <a:avLst/>
          </a:prstGeom>
          <a:ln w="25400" cmpd="dbl">
            <a:solidFill>
              <a:srgbClr val="837E7E"/>
            </a:solidFill>
            <a:prstDash val="solid"/>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523768" y="1126732"/>
            <a:ext cx="4840327" cy="208890"/>
          </a:xfrm>
          <a:prstGeom prst="rect">
            <a:avLst/>
          </a:prstGeom>
        </p:spPr>
        <p:txBody>
          <a:bodyPr wrap="square" lIns="82569" tIns="41282" rIns="82569" bIns="41282">
            <a:spAutoFit/>
          </a:bodyPr>
          <a:lstStyle/>
          <a:p>
            <a:pPr>
              <a:spcAft>
                <a:spcPts val="273"/>
              </a:spcAft>
            </a:pPr>
            <a:endParaRPr lang="ru-RU" sz="800" dirty="0">
              <a:latin typeface="Tahoma" pitchFamily="34" charset="0"/>
              <a:ea typeface="Tahoma" pitchFamily="34" charset="0"/>
              <a:cs typeface="Tahoma" pitchFamily="34" charset="0"/>
            </a:endParaRPr>
          </a:p>
        </p:txBody>
      </p:sp>
      <p:sp>
        <p:nvSpPr>
          <p:cNvPr id="12" name="Прямоугольник 7"/>
          <p:cNvSpPr>
            <a:spLocks noChangeArrowheads="1"/>
          </p:cNvSpPr>
          <p:nvPr/>
        </p:nvSpPr>
        <p:spPr bwMode="auto">
          <a:xfrm>
            <a:off x="95796" y="181396"/>
            <a:ext cx="7128793" cy="892401"/>
          </a:xfrm>
          <a:prstGeom prst="rect">
            <a:avLst/>
          </a:prstGeom>
          <a:ln>
            <a:miter lim="800000"/>
            <a:headEnd/>
            <a:tailEnd/>
          </a:ln>
        </p:spPr>
        <p:txBody>
          <a:bodyPr wrap="square" lIns="91288" tIns="45645" rIns="91288" bIns="45645" rtlCol="0">
            <a:spAutoFit/>
          </a:bodyPr>
          <a:lstStyle/>
          <a:p>
            <a:pPr defTabSz="829399" eaLnBrk="0" fontAlgn="base" hangingPunct="0">
              <a:spcBef>
                <a:spcPct val="0"/>
              </a:spcBef>
              <a:spcAft>
                <a:spcPct val="0"/>
              </a:spcAft>
            </a:pPr>
            <a:r>
              <a:rPr lang="ru-RU" dirty="0" smtClean="0">
                <a:solidFill>
                  <a:srgbClr val="4C4544"/>
                </a:solidFill>
                <a:latin typeface="Tahoma" pitchFamily="34" charset="0"/>
                <a:ea typeface="Tahoma" pitchFamily="34" charset="0"/>
                <a:cs typeface="Tahoma" pitchFamily="34" charset="0"/>
              </a:rPr>
              <a:t>Минимизация последствий ДТП и оказание помощи участникам</a:t>
            </a:r>
          </a:p>
          <a:p>
            <a:pPr defTabSz="829399" eaLnBrk="0" fontAlgn="base" hangingPunct="0">
              <a:spcBef>
                <a:spcPct val="0"/>
              </a:spcBef>
              <a:spcAft>
                <a:spcPct val="0"/>
              </a:spcAft>
            </a:pPr>
            <a:r>
              <a:rPr lang="ru-RU" dirty="0">
                <a:solidFill>
                  <a:srgbClr val="4C4544"/>
                </a:solidFill>
                <a:latin typeface="Tahoma" pitchFamily="34" charset="0"/>
                <a:ea typeface="Tahoma" pitchFamily="34" charset="0"/>
                <a:cs typeface="Tahoma" pitchFamily="34" charset="0"/>
              </a:rPr>
              <a:t>д</a:t>
            </a:r>
            <a:r>
              <a:rPr lang="ru-RU" dirty="0" smtClean="0">
                <a:solidFill>
                  <a:srgbClr val="4C4544"/>
                </a:solidFill>
                <a:latin typeface="Tahoma" pitchFamily="34" charset="0"/>
                <a:ea typeface="Tahoma" pitchFamily="34" charset="0"/>
                <a:cs typeface="Tahoma" pitchFamily="34" charset="0"/>
              </a:rPr>
              <a:t>орожного движения</a:t>
            </a:r>
          </a:p>
          <a:p>
            <a:pPr defTabSz="829399" eaLnBrk="0" fontAlgn="base" hangingPunct="0">
              <a:spcBef>
                <a:spcPct val="0"/>
              </a:spcBef>
              <a:spcAft>
                <a:spcPct val="0"/>
              </a:spcAft>
            </a:pPr>
            <a:endParaRPr lang="ru-RU" sz="1600" dirty="0">
              <a:solidFill>
                <a:srgbClr val="4C4544"/>
              </a:solidFill>
              <a:latin typeface="Tahoma" pitchFamily="34" charset="0"/>
              <a:ea typeface="Tahoma" pitchFamily="34" charset="0"/>
              <a:cs typeface="Tahoma" pitchFamily="34" charset="0"/>
            </a:endParaRPr>
          </a:p>
        </p:txBody>
      </p:sp>
      <p:sp>
        <p:nvSpPr>
          <p:cNvPr id="8" name="TextBox 3"/>
          <p:cNvSpPr txBox="1">
            <a:spLocks noChangeArrowheads="1"/>
          </p:cNvSpPr>
          <p:nvPr/>
        </p:nvSpPr>
        <p:spPr bwMode="auto">
          <a:xfrm>
            <a:off x="231083" y="999279"/>
            <a:ext cx="856895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1" tIns="45676" rIns="91351" bIns="45676">
            <a:spAutoFit/>
          </a:bodyPr>
          <a:lstStyle>
            <a:lvl1pPr eaLnBrk="0" hangingPunct="0">
              <a:defRPr sz="800" b="1">
                <a:solidFill>
                  <a:schemeClr val="bg1"/>
                </a:solidFill>
                <a:latin typeface="Arial" charset="0"/>
              </a:defRPr>
            </a:lvl1pPr>
            <a:lvl2pPr marL="742950" indent="-285750" eaLnBrk="0" hangingPunct="0">
              <a:defRPr sz="800" b="1">
                <a:solidFill>
                  <a:schemeClr val="bg1"/>
                </a:solidFill>
                <a:latin typeface="Arial" charset="0"/>
              </a:defRPr>
            </a:lvl2pPr>
            <a:lvl3pPr marL="1143000" indent="-228600" eaLnBrk="0" hangingPunct="0">
              <a:defRPr sz="800" b="1">
                <a:solidFill>
                  <a:schemeClr val="bg1"/>
                </a:solidFill>
                <a:latin typeface="Arial" charset="0"/>
              </a:defRPr>
            </a:lvl3pPr>
            <a:lvl4pPr marL="1600200" indent="-228600" eaLnBrk="0" hangingPunct="0">
              <a:defRPr sz="800" b="1">
                <a:solidFill>
                  <a:schemeClr val="bg1"/>
                </a:solidFill>
                <a:latin typeface="Arial" charset="0"/>
              </a:defRPr>
            </a:lvl4pPr>
            <a:lvl5pPr marL="2057400" indent="-228600" eaLnBrk="0" hangingPunct="0">
              <a:defRPr sz="800" b="1">
                <a:solidFill>
                  <a:schemeClr val="bg1"/>
                </a:solidFill>
                <a:latin typeface="Arial" charset="0"/>
              </a:defRPr>
            </a:lvl5pPr>
            <a:lvl6pPr marL="2514600" indent="-228600" algn="ctr" eaLnBrk="0" fontAlgn="base" hangingPunct="0">
              <a:spcBef>
                <a:spcPct val="0"/>
              </a:spcBef>
              <a:spcAft>
                <a:spcPct val="0"/>
              </a:spcAft>
              <a:defRPr sz="800" b="1">
                <a:solidFill>
                  <a:schemeClr val="bg1"/>
                </a:solidFill>
                <a:latin typeface="Arial" charset="0"/>
              </a:defRPr>
            </a:lvl6pPr>
            <a:lvl7pPr marL="2971800" indent="-228600" algn="ctr" eaLnBrk="0" fontAlgn="base" hangingPunct="0">
              <a:spcBef>
                <a:spcPct val="0"/>
              </a:spcBef>
              <a:spcAft>
                <a:spcPct val="0"/>
              </a:spcAft>
              <a:defRPr sz="800" b="1">
                <a:solidFill>
                  <a:schemeClr val="bg1"/>
                </a:solidFill>
                <a:latin typeface="Arial" charset="0"/>
              </a:defRPr>
            </a:lvl7pPr>
            <a:lvl8pPr marL="3429000" indent="-228600" algn="ctr" eaLnBrk="0" fontAlgn="base" hangingPunct="0">
              <a:spcBef>
                <a:spcPct val="0"/>
              </a:spcBef>
              <a:spcAft>
                <a:spcPct val="0"/>
              </a:spcAft>
              <a:defRPr sz="800" b="1">
                <a:solidFill>
                  <a:schemeClr val="bg1"/>
                </a:solidFill>
                <a:latin typeface="Arial" charset="0"/>
              </a:defRPr>
            </a:lvl8pPr>
            <a:lvl9pPr marL="3886200" indent="-228600" algn="ctr" eaLnBrk="0" fontAlgn="base" hangingPunct="0">
              <a:spcBef>
                <a:spcPct val="0"/>
              </a:spcBef>
              <a:spcAft>
                <a:spcPct val="0"/>
              </a:spcAft>
              <a:defRPr sz="800" b="1">
                <a:solidFill>
                  <a:schemeClr val="bg1"/>
                </a:solidFill>
                <a:latin typeface="Arial" charset="0"/>
              </a:defRPr>
            </a:lvl9pPr>
          </a:lstStyle>
          <a:p>
            <a:pPr algn="just" eaLnBrk="1" hangingPunct="1"/>
            <a:r>
              <a:rPr lang="ru-RU" altLang="ru-RU" sz="1400" dirty="0">
                <a:solidFill>
                  <a:srgbClr val="E1561C"/>
                </a:solidFill>
                <a:latin typeface="+mn-lt"/>
                <a:cs typeface="Times New Roman" pitchFamily="18" charset="0"/>
              </a:rPr>
              <a:t>Ограждение места происшествия (в случае возникновения нештатных ситуаций) должна осуществлять служба аварийных комиссаров</a:t>
            </a:r>
          </a:p>
          <a:p>
            <a:pPr algn="just" eaLnBrk="1" hangingPunct="1">
              <a:lnSpc>
                <a:spcPct val="150000"/>
              </a:lnSpc>
            </a:pPr>
            <a:endParaRPr lang="ru-RU" altLang="ru-RU" sz="1200" dirty="0">
              <a:solidFill>
                <a:srgbClr val="E1561C"/>
              </a:solidFill>
              <a:latin typeface="+mn-lt"/>
              <a:cs typeface="Times New Roman" pitchFamily="18" charset="0"/>
            </a:endParaRPr>
          </a:p>
          <a:p>
            <a:pPr algn="just" eaLnBrk="1" hangingPunct="1">
              <a:lnSpc>
                <a:spcPct val="150000"/>
              </a:lnSpc>
            </a:pPr>
            <a:endParaRPr lang="ru-RU" altLang="ru-RU" sz="1200" dirty="0">
              <a:solidFill>
                <a:srgbClr val="E1561C"/>
              </a:solidFill>
              <a:latin typeface="+mn-lt"/>
              <a:cs typeface="Times New Roman" pitchFamily="18" charset="0"/>
            </a:endParaRPr>
          </a:p>
        </p:txBody>
      </p:sp>
      <p:sp>
        <p:nvSpPr>
          <p:cNvPr id="9" name="TextBox 1"/>
          <p:cNvSpPr txBox="1">
            <a:spLocks noChangeArrowheads="1"/>
          </p:cNvSpPr>
          <p:nvPr/>
        </p:nvSpPr>
        <p:spPr bwMode="auto">
          <a:xfrm>
            <a:off x="231084" y="1492421"/>
            <a:ext cx="856895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1" tIns="45676" rIns="91351" bIns="45676">
            <a:spAutoFit/>
          </a:bodyPr>
          <a:lstStyle>
            <a:lvl1pPr eaLnBrk="0" hangingPunct="0">
              <a:defRPr sz="800" b="1">
                <a:solidFill>
                  <a:schemeClr val="bg1"/>
                </a:solidFill>
                <a:latin typeface="Arial" charset="0"/>
              </a:defRPr>
            </a:lvl1pPr>
            <a:lvl2pPr marL="742950" indent="-285750" eaLnBrk="0" hangingPunct="0">
              <a:defRPr sz="800" b="1">
                <a:solidFill>
                  <a:schemeClr val="bg1"/>
                </a:solidFill>
                <a:latin typeface="Arial" charset="0"/>
              </a:defRPr>
            </a:lvl2pPr>
            <a:lvl3pPr marL="1143000" indent="-228600" eaLnBrk="0" hangingPunct="0">
              <a:defRPr sz="800" b="1">
                <a:solidFill>
                  <a:schemeClr val="bg1"/>
                </a:solidFill>
                <a:latin typeface="Arial" charset="0"/>
              </a:defRPr>
            </a:lvl3pPr>
            <a:lvl4pPr marL="1600200" indent="-228600" eaLnBrk="0" hangingPunct="0">
              <a:defRPr sz="800" b="1">
                <a:solidFill>
                  <a:schemeClr val="bg1"/>
                </a:solidFill>
                <a:latin typeface="Arial" charset="0"/>
              </a:defRPr>
            </a:lvl4pPr>
            <a:lvl5pPr marL="2057400" indent="-228600" eaLnBrk="0" hangingPunct="0">
              <a:defRPr sz="800" b="1">
                <a:solidFill>
                  <a:schemeClr val="bg1"/>
                </a:solidFill>
                <a:latin typeface="Arial" charset="0"/>
              </a:defRPr>
            </a:lvl5pPr>
            <a:lvl6pPr marL="2514600" indent="-228600" algn="ctr" eaLnBrk="0" fontAlgn="base" hangingPunct="0">
              <a:spcBef>
                <a:spcPct val="0"/>
              </a:spcBef>
              <a:spcAft>
                <a:spcPct val="0"/>
              </a:spcAft>
              <a:defRPr sz="800" b="1">
                <a:solidFill>
                  <a:schemeClr val="bg1"/>
                </a:solidFill>
                <a:latin typeface="Arial" charset="0"/>
              </a:defRPr>
            </a:lvl6pPr>
            <a:lvl7pPr marL="2971800" indent="-228600" algn="ctr" eaLnBrk="0" fontAlgn="base" hangingPunct="0">
              <a:spcBef>
                <a:spcPct val="0"/>
              </a:spcBef>
              <a:spcAft>
                <a:spcPct val="0"/>
              </a:spcAft>
              <a:defRPr sz="800" b="1">
                <a:solidFill>
                  <a:schemeClr val="bg1"/>
                </a:solidFill>
                <a:latin typeface="Arial" charset="0"/>
              </a:defRPr>
            </a:lvl7pPr>
            <a:lvl8pPr marL="3429000" indent="-228600" algn="ctr" eaLnBrk="0" fontAlgn="base" hangingPunct="0">
              <a:spcBef>
                <a:spcPct val="0"/>
              </a:spcBef>
              <a:spcAft>
                <a:spcPct val="0"/>
              </a:spcAft>
              <a:defRPr sz="800" b="1">
                <a:solidFill>
                  <a:schemeClr val="bg1"/>
                </a:solidFill>
                <a:latin typeface="Arial" charset="0"/>
              </a:defRPr>
            </a:lvl8pPr>
            <a:lvl9pPr marL="3886200" indent="-228600" algn="ctr" eaLnBrk="0" fontAlgn="base" hangingPunct="0">
              <a:spcBef>
                <a:spcPct val="0"/>
              </a:spcBef>
              <a:spcAft>
                <a:spcPct val="0"/>
              </a:spcAft>
              <a:defRPr sz="800" b="1">
                <a:solidFill>
                  <a:schemeClr val="bg1"/>
                </a:solidFill>
                <a:latin typeface="Arial" charset="0"/>
              </a:defRPr>
            </a:lvl9pPr>
          </a:lstStyle>
          <a:p>
            <a:pPr algn="just" eaLnBrk="1" hangingPunct="1">
              <a:defRPr/>
            </a:pPr>
            <a:r>
              <a:rPr lang="ru-RU" sz="1400" dirty="0">
                <a:solidFill>
                  <a:schemeClr val="tx1">
                    <a:lumMod val="75000"/>
                    <a:lumOff val="25000"/>
                  </a:schemeClr>
                </a:solidFill>
                <a:latin typeface="+mn-lt"/>
                <a:cs typeface="Times New Roman" pitchFamily="18" charset="0"/>
              </a:rPr>
              <a:t>Время прибытия аварийного комиссара на место происшествия не</a:t>
            </a:r>
            <a:r>
              <a:rPr lang="en-US" sz="1400" dirty="0">
                <a:solidFill>
                  <a:schemeClr val="tx1">
                    <a:lumMod val="75000"/>
                    <a:lumOff val="25000"/>
                  </a:schemeClr>
                </a:solidFill>
                <a:latin typeface="+mn-lt"/>
                <a:cs typeface="Times New Roman" pitchFamily="18" charset="0"/>
              </a:rPr>
              <a:t> </a:t>
            </a:r>
            <a:r>
              <a:rPr lang="ru-RU" sz="1400" dirty="0">
                <a:solidFill>
                  <a:schemeClr val="tx1">
                    <a:lumMod val="75000"/>
                    <a:lumOff val="25000"/>
                  </a:schemeClr>
                </a:solidFill>
                <a:latin typeface="+mn-lt"/>
                <a:cs typeface="Times New Roman" pitchFamily="18" charset="0"/>
              </a:rPr>
              <a:t>должно превышать:</a:t>
            </a:r>
          </a:p>
          <a:p>
            <a:pPr marL="91986" algn="just" eaLnBrk="1" hangingPunct="1">
              <a:defRPr/>
            </a:pPr>
            <a:r>
              <a:rPr lang="en-US" sz="1400" dirty="0">
                <a:solidFill>
                  <a:schemeClr val="tx1">
                    <a:lumMod val="75000"/>
                    <a:lumOff val="25000"/>
                  </a:schemeClr>
                </a:solidFill>
                <a:latin typeface="+mn-lt"/>
                <a:cs typeface="Times New Roman" pitchFamily="18" charset="0"/>
              </a:rPr>
              <a:t>- </a:t>
            </a:r>
            <a:r>
              <a:rPr lang="ru-RU" sz="1400" dirty="0">
                <a:solidFill>
                  <a:schemeClr val="tx1">
                    <a:lumMod val="75000"/>
                    <a:lumOff val="25000"/>
                  </a:schemeClr>
                </a:solidFill>
                <a:latin typeface="+mn-lt"/>
                <a:cs typeface="Times New Roman" pitchFamily="18" charset="0"/>
              </a:rPr>
              <a:t>10 минут </a:t>
            </a:r>
            <a:r>
              <a:rPr lang="ru-RU" sz="1400" b="0" dirty="0">
                <a:solidFill>
                  <a:schemeClr val="tx1">
                    <a:lumMod val="75000"/>
                    <a:lumOff val="25000"/>
                  </a:schemeClr>
                </a:solidFill>
                <a:latin typeface="+mn-lt"/>
                <a:cs typeface="Times New Roman" pitchFamily="18" charset="0"/>
              </a:rPr>
              <a:t>с момента совершения ДТП для участков автомобильных дорог, оборудованных системами видеонаблюдения;</a:t>
            </a:r>
          </a:p>
          <a:p>
            <a:pPr marL="91986" algn="just" eaLnBrk="1" hangingPunct="1">
              <a:defRPr/>
            </a:pPr>
            <a:r>
              <a:rPr lang="en-US" sz="1400" dirty="0">
                <a:solidFill>
                  <a:schemeClr val="tx1">
                    <a:lumMod val="75000"/>
                    <a:lumOff val="25000"/>
                  </a:schemeClr>
                </a:solidFill>
                <a:latin typeface="+mn-lt"/>
                <a:cs typeface="Times New Roman" pitchFamily="18" charset="0"/>
              </a:rPr>
              <a:t>- </a:t>
            </a:r>
            <a:r>
              <a:rPr lang="ru-RU" sz="1400" dirty="0">
                <a:solidFill>
                  <a:schemeClr val="tx1">
                    <a:lumMod val="75000"/>
                    <a:lumOff val="25000"/>
                  </a:schemeClr>
                </a:solidFill>
                <a:latin typeface="+mn-lt"/>
                <a:cs typeface="Times New Roman" pitchFamily="18" charset="0"/>
              </a:rPr>
              <a:t>10 минут </a:t>
            </a:r>
            <a:r>
              <a:rPr lang="ru-RU" sz="1400" b="0" dirty="0">
                <a:solidFill>
                  <a:schemeClr val="tx1">
                    <a:lumMod val="75000"/>
                    <a:lumOff val="25000"/>
                  </a:schemeClr>
                </a:solidFill>
                <a:latin typeface="+mn-lt"/>
                <a:cs typeface="Times New Roman" pitchFamily="18" charset="0"/>
              </a:rPr>
              <a:t>с момента поступления информации о ДТП для участков автомобильных дорог, не оборудованных системами видеонаблюдения.</a:t>
            </a:r>
          </a:p>
        </p:txBody>
      </p:sp>
      <p:sp>
        <p:nvSpPr>
          <p:cNvPr id="10" name="TextBox 2"/>
          <p:cNvSpPr txBox="1">
            <a:spLocks noChangeArrowheads="1"/>
          </p:cNvSpPr>
          <p:nvPr/>
        </p:nvSpPr>
        <p:spPr bwMode="auto">
          <a:xfrm>
            <a:off x="231086" y="2574483"/>
            <a:ext cx="4644278" cy="383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1" tIns="45676" rIns="91351" bIns="45676">
            <a:spAutoFit/>
          </a:bodyPr>
          <a:lstStyle>
            <a:lvl1pPr eaLnBrk="0" hangingPunct="0">
              <a:defRPr sz="800" b="1">
                <a:solidFill>
                  <a:schemeClr val="bg1"/>
                </a:solidFill>
                <a:latin typeface="Arial" charset="0"/>
              </a:defRPr>
            </a:lvl1pPr>
            <a:lvl2pPr marL="742950" indent="-285750" eaLnBrk="0" hangingPunct="0">
              <a:defRPr sz="800" b="1">
                <a:solidFill>
                  <a:schemeClr val="bg1"/>
                </a:solidFill>
                <a:latin typeface="Arial" charset="0"/>
              </a:defRPr>
            </a:lvl2pPr>
            <a:lvl3pPr marL="1143000" indent="-228600" eaLnBrk="0" hangingPunct="0">
              <a:defRPr sz="800" b="1">
                <a:solidFill>
                  <a:schemeClr val="bg1"/>
                </a:solidFill>
                <a:latin typeface="Arial" charset="0"/>
              </a:defRPr>
            </a:lvl3pPr>
            <a:lvl4pPr marL="1600200" indent="-228600" eaLnBrk="0" hangingPunct="0">
              <a:defRPr sz="800" b="1">
                <a:solidFill>
                  <a:schemeClr val="bg1"/>
                </a:solidFill>
                <a:latin typeface="Arial" charset="0"/>
              </a:defRPr>
            </a:lvl4pPr>
            <a:lvl5pPr marL="2057400" indent="-228600" eaLnBrk="0" hangingPunct="0">
              <a:defRPr sz="800" b="1">
                <a:solidFill>
                  <a:schemeClr val="bg1"/>
                </a:solidFill>
                <a:latin typeface="Arial" charset="0"/>
              </a:defRPr>
            </a:lvl5pPr>
            <a:lvl6pPr marL="2514600" indent="-228600" algn="ctr" eaLnBrk="0" fontAlgn="base" hangingPunct="0">
              <a:spcBef>
                <a:spcPct val="0"/>
              </a:spcBef>
              <a:spcAft>
                <a:spcPct val="0"/>
              </a:spcAft>
              <a:defRPr sz="800" b="1">
                <a:solidFill>
                  <a:schemeClr val="bg1"/>
                </a:solidFill>
                <a:latin typeface="Arial" charset="0"/>
              </a:defRPr>
            </a:lvl6pPr>
            <a:lvl7pPr marL="2971800" indent="-228600" algn="ctr" eaLnBrk="0" fontAlgn="base" hangingPunct="0">
              <a:spcBef>
                <a:spcPct val="0"/>
              </a:spcBef>
              <a:spcAft>
                <a:spcPct val="0"/>
              </a:spcAft>
              <a:defRPr sz="800" b="1">
                <a:solidFill>
                  <a:schemeClr val="bg1"/>
                </a:solidFill>
                <a:latin typeface="Arial" charset="0"/>
              </a:defRPr>
            </a:lvl7pPr>
            <a:lvl8pPr marL="3429000" indent="-228600" algn="ctr" eaLnBrk="0" fontAlgn="base" hangingPunct="0">
              <a:spcBef>
                <a:spcPct val="0"/>
              </a:spcBef>
              <a:spcAft>
                <a:spcPct val="0"/>
              </a:spcAft>
              <a:defRPr sz="800" b="1">
                <a:solidFill>
                  <a:schemeClr val="bg1"/>
                </a:solidFill>
                <a:latin typeface="Arial" charset="0"/>
              </a:defRPr>
            </a:lvl8pPr>
            <a:lvl9pPr marL="3886200" indent="-228600" algn="ctr" eaLnBrk="0" fontAlgn="base" hangingPunct="0">
              <a:spcBef>
                <a:spcPct val="0"/>
              </a:spcBef>
              <a:spcAft>
                <a:spcPct val="0"/>
              </a:spcAft>
              <a:defRPr sz="800" b="1">
                <a:solidFill>
                  <a:schemeClr val="bg1"/>
                </a:solidFill>
                <a:latin typeface="Arial" charset="0"/>
              </a:defRPr>
            </a:lvl9pPr>
          </a:lstStyle>
          <a:p>
            <a:pPr algn="just" eaLnBrk="1" hangingPunct="1">
              <a:spcAft>
                <a:spcPts val="600"/>
              </a:spcAft>
              <a:defRPr/>
            </a:pPr>
            <a:r>
              <a:rPr lang="ru-RU" sz="1400" dirty="0">
                <a:solidFill>
                  <a:srgbClr val="E1561C"/>
                </a:solidFill>
                <a:latin typeface="+mn-lt"/>
                <a:cs typeface="Times New Roman" pitchFamily="18" charset="0"/>
              </a:rPr>
              <a:t>Автомобили аварийных комиссаров </a:t>
            </a:r>
            <a:r>
              <a:rPr lang="ru-RU" sz="1400" dirty="0" smtClean="0">
                <a:solidFill>
                  <a:srgbClr val="E1561C"/>
                </a:solidFill>
                <a:latin typeface="+mn-lt"/>
                <a:cs typeface="Times New Roman" pitchFamily="18" charset="0"/>
              </a:rPr>
              <a:t>оборудованы </a:t>
            </a:r>
            <a:r>
              <a:rPr lang="ru-RU" sz="1400" dirty="0">
                <a:solidFill>
                  <a:srgbClr val="E1561C"/>
                </a:solidFill>
                <a:latin typeface="+mn-lt"/>
                <a:cs typeface="Times New Roman" pitchFamily="18" charset="0"/>
              </a:rPr>
              <a:t>следующими техническими средствами</a:t>
            </a:r>
            <a:r>
              <a:rPr lang="ru-RU" sz="1400" dirty="0" smtClean="0">
                <a:solidFill>
                  <a:srgbClr val="E1561C"/>
                </a:solidFill>
                <a:latin typeface="+mn-lt"/>
                <a:cs typeface="Times New Roman" pitchFamily="18" charset="0"/>
              </a:rPr>
              <a:t>:</a:t>
            </a:r>
            <a:endParaRPr lang="ru-RU" sz="1400" dirty="0">
              <a:solidFill>
                <a:srgbClr val="E1561C"/>
              </a:solidFill>
              <a:latin typeface="+mn-lt"/>
              <a:cs typeface="Times New Roman" pitchFamily="18" charset="0"/>
            </a:endParaRPr>
          </a:p>
          <a:p>
            <a:pPr marL="51422" indent="-51422">
              <a:buFont typeface="Arial" pitchFamily="34" charset="0"/>
              <a:buChar char="•"/>
            </a:pPr>
            <a:r>
              <a:rPr lang="ru-RU" sz="1400" b="0" dirty="0">
                <a:solidFill>
                  <a:schemeClr val="tx1"/>
                </a:solidFill>
                <a:latin typeface="+mn-lt"/>
                <a:cs typeface="Times New Roman" pitchFamily="18" charset="0"/>
              </a:rPr>
              <a:t>Средства связи (автомобильная радиостанция, мобильный телефон)</a:t>
            </a:r>
          </a:p>
          <a:p>
            <a:pPr marL="51422" indent="-51422">
              <a:buFont typeface="Arial" pitchFamily="34" charset="0"/>
              <a:buChar char="•"/>
            </a:pPr>
            <a:r>
              <a:rPr lang="ru-RU" sz="1400" b="0" dirty="0">
                <a:solidFill>
                  <a:schemeClr val="tx1"/>
                </a:solidFill>
                <a:latin typeface="+mn-lt"/>
                <a:cs typeface="Times New Roman" pitchFamily="18" charset="0"/>
              </a:rPr>
              <a:t>Средства первой медицинской помощи </a:t>
            </a:r>
            <a:r>
              <a:rPr lang="ru-RU" sz="1400" b="0" dirty="0" smtClean="0">
                <a:solidFill>
                  <a:schemeClr val="tx1"/>
                </a:solidFill>
                <a:latin typeface="+mn-lt"/>
                <a:cs typeface="Times New Roman" pitchFamily="18" charset="0"/>
              </a:rPr>
              <a:t>(</a:t>
            </a:r>
            <a:r>
              <a:rPr lang="ru-RU" sz="1400" b="0" dirty="0">
                <a:solidFill>
                  <a:schemeClr val="tx1"/>
                </a:solidFill>
                <a:latin typeface="+mn-lt"/>
                <a:cs typeface="Times New Roman" pitchFamily="18" charset="0"/>
              </a:rPr>
              <a:t>2 комплекта)</a:t>
            </a:r>
          </a:p>
          <a:p>
            <a:pPr marL="51422" indent="-51422">
              <a:buFont typeface="Arial" pitchFamily="34" charset="0"/>
              <a:buChar char="•"/>
            </a:pPr>
            <a:r>
              <a:rPr lang="ru-RU" sz="1400" b="0" dirty="0">
                <a:solidFill>
                  <a:schemeClr val="tx1"/>
                </a:solidFill>
                <a:latin typeface="+mn-lt"/>
                <a:cs typeface="Times New Roman" pitchFamily="18" charset="0"/>
              </a:rPr>
              <a:t>Средства технической помощи (комплект инструментов, электролебедка, фара дополнительного освещения, фонарь, рулетка 3м, 2 буксировочных троса, комплект проводов,  комплект для ремонта колес, канистра, два противооткатных устройства и пр.)</a:t>
            </a:r>
          </a:p>
          <a:p>
            <a:pPr marL="51422" indent="-51422">
              <a:buFont typeface="Arial" pitchFamily="34" charset="0"/>
              <a:buChar char="•"/>
            </a:pPr>
            <a:r>
              <a:rPr lang="ru-RU" sz="1400" b="0" dirty="0">
                <a:solidFill>
                  <a:schemeClr val="tx1"/>
                </a:solidFill>
                <a:latin typeface="+mn-lt"/>
                <a:cs typeface="Times New Roman" pitchFamily="18" charset="0"/>
              </a:rPr>
              <a:t>Средства организации дорожного движения  (Комплект дорожных сигнальных конусов, импульсные  светодиодные знаки («Прочие опасности» и «Направление объезда препятствия», жезл регулировочный)</a:t>
            </a:r>
          </a:p>
          <a:p>
            <a:pPr marL="51422" indent="-51422">
              <a:buFont typeface="Arial" pitchFamily="34" charset="0"/>
              <a:buChar char="•"/>
            </a:pPr>
            <a:r>
              <a:rPr lang="ru-RU" sz="1400" b="0" dirty="0">
                <a:solidFill>
                  <a:schemeClr val="tx1"/>
                </a:solidFill>
                <a:latin typeface="+mn-lt"/>
                <a:cs typeface="Times New Roman" pitchFamily="18" charset="0"/>
              </a:rPr>
              <a:t>Вспомогательные средства (фото и видео фиксация, два огнетушителя и пр.)</a:t>
            </a:r>
          </a:p>
        </p:txBody>
      </p:sp>
      <p:cxnSp>
        <p:nvCxnSpPr>
          <p:cNvPr id="13" name="Прямая соединительная линия 5"/>
          <p:cNvCxnSpPr>
            <a:cxnSpLocks noChangeShapeType="1"/>
          </p:cNvCxnSpPr>
          <p:nvPr/>
        </p:nvCxnSpPr>
        <p:spPr bwMode="auto">
          <a:xfrm>
            <a:off x="373952" y="4557232"/>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единительная линия 9"/>
          <p:cNvCxnSpPr>
            <a:cxnSpLocks noChangeShapeType="1"/>
          </p:cNvCxnSpPr>
          <p:nvPr/>
        </p:nvCxnSpPr>
        <p:spPr bwMode="auto">
          <a:xfrm flipV="1">
            <a:off x="373952" y="4557243"/>
            <a:ext cx="0" cy="2592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Номер слайда 1"/>
          <p:cNvSpPr>
            <a:spLocks noGrp="1"/>
          </p:cNvSpPr>
          <p:nvPr>
            <p:ph type="sldNum" sz="quarter" idx="12"/>
          </p:nvPr>
        </p:nvSpPr>
        <p:spPr>
          <a:xfrm>
            <a:off x="8676456" y="6448259"/>
            <a:ext cx="467544" cy="437132"/>
          </a:xfrm>
        </p:spPr>
        <p:txBody>
          <a:bodyPr lIns="0" tIns="0" rIns="0" bIns="0"/>
          <a:lstStyle/>
          <a:p>
            <a:pPr algn="ctr">
              <a:defRPr/>
            </a:pPr>
            <a:fld id="{435F54A1-BBED-4F57-B211-7CEA19E1FA9C}" type="slidenum">
              <a:rPr lang="ru-RU" smtClean="0">
                <a:solidFill>
                  <a:prstClr val="black">
                    <a:tint val="75000"/>
                  </a:prstClr>
                </a:solidFill>
              </a:rPr>
              <a:pPr algn="ctr">
                <a:defRPr/>
              </a:pPr>
              <a:t>19</a:t>
            </a:fld>
            <a:endParaRPr lang="ru-RU" dirty="0">
              <a:solidFill>
                <a:prstClr val="black">
                  <a:tint val="75000"/>
                </a:prstClr>
              </a:solidFill>
            </a:endParaRPr>
          </a:p>
        </p:txBody>
      </p:sp>
      <p:pic>
        <p:nvPicPr>
          <p:cNvPr id="2050" name="Picture 2" descr="C:\1111\Курбатов\IMG_05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9097" y="2970313"/>
            <a:ext cx="4204391" cy="3153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88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 y="5794345"/>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18798" y="1124745"/>
            <a:ext cx="3893162" cy="705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8"/>
          <p:cNvGrpSpPr/>
          <p:nvPr/>
        </p:nvGrpSpPr>
        <p:grpSpPr>
          <a:xfrm>
            <a:off x="323528" y="313607"/>
            <a:ext cx="7960768" cy="532431"/>
            <a:chOff x="323528" y="313606"/>
            <a:chExt cx="7960768" cy="532431"/>
          </a:xfrm>
        </p:grpSpPr>
        <p:sp>
          <p:nvSpPr>
            <p:cNvPr id="6" name="Равнобедренный треугольник 5"/>
            <p:cNvSpPr/>
            <p:nvPr/>
          </p:nvSpPr>
          <p:spPr>
            <a:xfrm rot="5400000">
              <a:off x="294497" y="433697"/>
              <a:ext cx="360040" cy="301977"/>
            </a:xfrm>
            <a:prstGeom prst="triangle">
              <a:avLst/>
            </a:prstGeom>
            <a:solidFill>
              <a:srgbClr val="E15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4"/>
            <p:cNvSpPr txBox="1">
              <a:spLocks/>
            </p:cNvSpPr>
            <p:nvPr/>
          </p:nvSpPr>
          <p:spPr>
            <a:xfrm>
              <a:off x="611561" y="313606"/>
              <a:ext cx="7672735" cy="532431"/>
            </a:xfrm>
            <a:prstGeom prst="rect">
              <a:avLst/>
            </a:prstGeom>
            <a:ln>
              <a:miter lim="800000"/>
              <a:headEnd/>
              <a:tailEnd/>
            </a:ln>
          </p:spPr>
          <p:txBody>
            <a:bodyPr wrap="square" lIns="100560" tIns="50281" rIns="100560" bIns="50281" rtlCol="0">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ru-RU" sz="2800" dirty="0" smtClean="0">
                  <a:solidFill>
                    <a:srgbClr val="4C4544"/>
                  </a:solidFill>
                  <a:latin typeface="Tahoma" pitchFamily="34" charset="0"/>
                  <a:ea typeface="Tahoma" pitchFamily="34" charset="0"/>
                  <a:cs typeface="Tahoma" pitchFamily="34" charset="0"/>
                </a:rPr>
                <a:t>ГОСУДАРСТВЕННАЯ КОМПАНИЯ «АВТОДОР»</a:t>
              </a:r>
              <a:endParaRPr lang="ru-RU" sz="2800" dirty="0">
                <a:solidFill>
                  <a:srgbClr val="4C4544"/>
                </a:solidFill>
                <a:latin typeface="Tahoma" pitchFamily="34" charset="0"/>
                <a:ea typeface="Tahoma" pitchFamily="34" charset="0"/>
                <a:cs typeface="Tahoma" pitchFamily="34" charset="0"/>
              </a:endParaRPr>
            </a:p>
          </p:txBody>
        </p:sp>
      </p:grpSp>
      <p:sp>
        <p:nvSpPr>
          <p:cNvPr id="26" name="Прямоугольник 25"/>
          <p:cNvSpPr/>
          <p:nvPr/>
        </p:nvSpPr>
        <p:spPr>
          <a:xfrm>
            <a:off x="318798" y="1168178"/>
            <a:ext cx="4068452" cy="661720"/>
          </a:xfrm>
          <a:prstGeom prst="rect">
            <a:avLst/>
          </a:prstGeom>
        </p:spPr>
        <p:txBody>
          <a:bodyPr wrap="square">
            <a:spAutoFit/>
          </a:bodyPr>
          <a:lstStyle/>
          <a:p>
            <a:pPr marL="161925" lvl="0" indent="-161925" algn="just">
              <a:spcAft>
                <a:spcPts val="600"/>
              </a:spcAft>
              <a:buClr>
                <a:srgbClr val="F39311"/>
              </a:buClr>
              <a:buFont typeface="Wingdings" panose="05000000000000000000" pitchFamily="2" charset="2"/>
              <a:buChar char="§"/>
              <a:tabLst>
                <a:tab pos="342900" algn="l"/>
                <a:tab pos="457200" algn="l"/>
              </a:tabLst>
            </a:pP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Создана в 2009 г. </a:t>
            </a:r>
          </a:p>
          <a:p>
            <a:pPr marL="161925" lvl="0" indent="-161925" algn="just">
              <a:spcAft>
                <a:spcPts val="600"/>
              </a:spcAft>
              <a:buClr>
                <a:srgbClr val="F39311"/>
              </a:buClr>
              <a:buFont typeface="Wingdings" panose="05000000000000000000" pitchFamily="2" charset="2"/>
              <a:buChar char="§"/>
              <a:tabLst>
                <a:tab pos="342900" algn="l"/>
                <a:tab pos="457200" algn="l"/>
              </a:tabLst>
            </a:pP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Учредитель – Российская Федерация </a:t>
            </a:r>
          </a:p>
        </p:txBody>
      </p:sp>
      <p:sp>
        <p:nvSpPr>
          <p:cNvPr id="30" name="Прямоугольник 29"/>
          <p:cNvSpPr/>
          <p:nvPr/>
        </p:nvSpPr>
        <p:spPr>
          <a:xfrm>
            <a:off x="318799" y="2016418"/>
            <a:ext cx="3965170" cy="4185761"/>
          </a:xfrm>
          <a:prstGeom prst="rect">
            <a:avLst/>
          </a:prstGeom>
        </p:spPr>
        <p:txBody>
          <a:bodyPr wrap="square">
            <a:spAutoFit/>
          </a:bodyPr>
          <a:lstStyle/>
          <a:p>
            <a:pPr marL="180975" lvl="0" indent="-171450" algn="just">
              <a:spcAft>
                <a:spcPts val="600"/>
              </a:spcAft>
              <a:buClr>
                <a:srgbClr val="F39311"/>
              </a:buClr>
              <a:buFont typeface="Wingdings" panose="05000000000000000000" pitchFamily="2" charset="2"/>
              <a:buChar char="§"/>
              <a:tabLst>
                <a:tab pos="180975" algn="l"/>
                <a:tab pos="457200" algn="l"/>
              </a:tabLst>
            </a:pPr>
            <a:r>
              <a:rPr lang="ru-RU" sz="1600" dirty="0" smtClean="0">
                <a:solidFill>
                  <a:srgbClr val="F39311"/>
                </a:solidFill>
                <a:latin typeface="Tahoma" panose="020B0604030504040204" pitchFamily="34" charset="0"/>
                <a:ea typeface="Tahoma" panose="020B0604030504040204" pitchFamily="34" charset="0"/>
                <a:cs typeface="Tahoma" panose="020B0604030504040204" pitchFamily="34" charset="0"/>
              </a:rPr>
              <a:t>Государственный заказчик </a:t>
            </a: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по проектированию, строительству и эксплуатации национальной </a:t>
            </a: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сети скоростных автомобильных дорог </a:t>
            </a: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на условиях ГЧП</a:t>
            </a:r>
            <a:endPar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endParaRPr>
          </a:p>
          <a:p>
            <a:pPr marL="180975" lvl="0" indent="-171450" algn="just">
              <a:spcAft>
                <a:spcPts val="600"/>
              </a:spcAft>
              <a:buClr>
                <a:srgbClr val="F39311"/>
              </a:buClr>
              <a:buFont typeface="Wingdings" panose="05000000000000000000" pitchFamily="2" charset="2"/>
              <a:buChar char="§"/>
              <a:tabLst>
                <a:tab pos="180975" algn="l"/>
                <a:tab pos="457200" algn="l"/>
              </a:tabLst>
            </a:pP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Реализует правительственные решения по формированию </a:t>
            </a:r>
            <a:r>
              <a:rPr lang="ru-RU" sz="1600" dirty="0" smtClean="0">
                <a:solidFill>
                  <a:srgbClr val="F39311"/>
                </a:solidFill>
                <a:latin typeface="Tahoma" panose="020B0604030504040204" pitchFamily="34" charset="0"/>
                <a:ea typeface="Tahoma" panose="020B0604030504040204" pitchFamily="34" charset="0"/>
                <a:cs typeface="Tahoma" panose="020B0604030504040204" pitchFamily="34" charset="0"/>
              </a:rPr>
              <a:t>транзитных автодорожных коридоров </a:t>
            </a: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«Север-Юг» и «Запад-Восток» на территории Российской Федерации</a:t>
            </a:r>
          </a:p>
          <a:p>
            <a:pPr marL="180975" lvl="0" indent="-171450" algn="just">
              <a:spcAft>
                <a:spcPts val="600"/>
              </a:spcAft>
              <a:buClr>
                <a:srgbClr val="F39311"/>
              </a:buClr>
              <a:buFont typeface="Wingdings" panose="05000000000000000000" pitchFamily="2" charset="2"/>
              <a:buChar char="§"/>
              <a:tabLst>
                <a:tab pos="180975" algn="l"/>
                <a:tab pos="457200" algn="l"/>
              </a:tabLst>
            </a:pP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Лидер </a:t>
            </a: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в </a:t>
            </a: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применении </a:t>
            </a:r>
            <a:r>
              <a:rPr lang="ru-RU" sz="1600" dirty="0" smtClean="0">
                <a:solidFill>
                  <a:srgbClr val="F39311"/>
                </a:solidFill>
                <a:latin typeface="Tahoma" panose="020B0604030504040204" pitchFamily="34" charset="0"/>
                <a:ea typeface="Tahoma" panose="020B0604030504040204" pitchFamily="34" charset="0"/>
                <a:cs typeface="Tahoma" panose="020B0604030504040204" pitchFamily="34" charset="0"/>
              </a:rPr>
              <a:t>инновационных технологий</a:t>
            </a:r>
            <a:r>
              <a:rPr lang="ru-RU" sz="1600" dirty="0" smtClean="0">
                <a:solidFill>
                  <a:srgbClr val="4C4544"/>
                </a:solidFill>
                <a:latin typeface="Tahoma" panose="020B0604030504040204" pitchFamily="34" charset="0"/>
                <a:ea typeface="Tahoma" panose="020B0604030504040204" pitchFamily="34" charset="0"/>
                <a:cs typeface="Tahoma" panose="020B0604030504040204" pitchFamily="34" charset="0"/>
              </a:rPr>
              <a:t> и подходов в инвестиционной, проектировочной, строительной и эксплуатационной областях дорожной отрасли Российской Федерации</a:t>
            </a:r>
          </a:p>
        </p:txBody>
      </p:sp>
      <p:sp>
        <p:nvSpPr>
          <p:cNvPr id="1030" name="Прямоугольник 1029"/>
          <p:cNvSpPr/>
          <p:nvPr/>
        </p:nvSpPr>
        <p:spPr>
          <a:xfrm>
            <a:off x="4387251" y="4420269"/>
            <a:ext cx="4572000" cy="1569660"/>
          </a:xfrm>
          <a:prstGeom prst="rect">
            <a:avLst/>
          </a:prstGeom>
        </p:spPr>
        <p:txBody>
          <a:bodyPr>
            <a:spAutoFit/>
          </a:bodyPr>
          <a:lstStyle/>
          <a:p>
            <a:pPr marL="180975" lvl="0" indent="-161925" algn="just">
              <a:spcAft>
                <a:spcPts val="600"/>
              </a:spcAft>
              <a:buClr>
                <a:srgbClr val="F39311"/>
              </a:buClr>
              <a:buFont typeface="Wingdings" panose="05000000000000000000" pitchFamily="2" charset="2"/>
              <a:buChar char="§"/>
              <a:tabLst>
                <a:tab pos="457200" algn="l"/>
              </a:tabLst>
            </a:pP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Осуществляет деятельность в рамках </a:t>
            </a:r>
            <a:r>
              <a:rPr lang="ru-RU" sz="1600" dirty="0">
                <a:solidFill>
                  <a:srgbClr val="F39311"/>
                </a:solidFill>
                <a:latin typeface="Tahoma" panose="020B0604030504040204" pitchFamily="34" charset="0"/>
                <a:ea typeface="Tahoma" panose="020B0604030504040204" pitchFamily="34" charset="0"/>
                <a:cs typeface="Tahoma" panose="020B0604030504040204" pitchFamily="34" charset="0"/>
              </a:rPr>
              <a:t>законодательства Российской Федерации </a:t>
            </a:r>
            <a:r>
              <a:rPr lang="ru-RU" sz="1600" dirty="0">
                <a:solidFill>
                  <a:srgbClr val="4C4544"/>
                </a:solidFill>
                <a:latin typeface="Tahoma" panose="020B0604030504040204" pitchFamily="34" charset="0"/>
                <a:ea typeface="Tahoma" panose="020B0604030504040204" pitchFamily="34" charset="0"/>
                <a:cs typeface="Tahoma" panose="020B0604030504040204" pitchFamily="34" charset="0"/>
              </a:rPr>
              <a:t>при поддержке органов государственной власти и в сотрудничестве с Министерством Транспорта Российской Федерации и Правительством Российской Федерации</a:t>
            </a:r>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4"/>
          <a:stretch/>
        </p:blipFill>
        <p:spPr bwMode="auto">
          <a:xfrm>
            <a:off x="4458959" y="1124744"/>
            <a:ext cx="4455623" cy="301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p:cNvPicPr>
            <a:picLocks noChangeAspect="1"/>
          </p:cNvPicPr>
          <p:nvPr/>
        </p:nvPicPr>
        <p:blipFill>
          <a:blip r:embed="rId5"/>
          <a:stretch>
            <a:fillRect/>
          </a:stretch>
        </p:blipFill>
        <p:spPr>
          <a:xfrm>
            <a:off x="7251866" y="24941"/>
            <a:ext cx="1816765" cy="377985"/>
          </a:xfrm>
          <a:prstGeom prst="rect">
            <a:avLst/>
          </a:prstGeom>
        </p:spPr>
      </p:pic>
    </p:spTree>
    <p:extLst>
      <p:ext uri="{BB962C8B-B14F-4D97-AF65-F5344CB8AC3E}">
        <p14:creationId xmlns:p14="http://schemas.microsoft.com/office/powerpoint/2010/main" val="262348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1246" y="5814377"/>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39277" y="4017034"/>
            <a:ext cx="2324901" cy="215444"/>
          </a:xfrm>
          <a:prstGeom prst="rect">
            <a:avLst/>
          </a:prstGeom>
          <a:noFill/>
        </p:spPr>
        <p:txBody>
          <a:bodyPr wrap="square" rtlCol="0">
            <a:spAutoFit/>
          </a:bodyPr>
          <a:lstStyle/>
          <a:p>
            <a:pPr algn="ctr"/>
            <a:r>
              <a:rPr lang="ru-RU" sz="800" b="1" dirty="0">
                <a:solidFill>
                  <a:schemeClr val="bg1"/>
                </a:solidFill>
                <a:latin typeface="Times New Roman" pitchFamily="18" charset="0"/>
                <a:cs typeface="Times New Roman" pitchFamily="18" charset="0"/>
              </a:rPr>
              <a:t>М4 «ДОН»  Воронежская обл. </a:t>
            </a:r>
          </a:p>
        </p:txBody>
      </p:sp>
      <p:sp>
        <p:nvSpPr>
          <p:cNvPr id="40" name="Rectangle 18"/>
          <p:cNvSpPr>
            <a:spLocks noChangeArrowheads="1"/>
          </p:cNvSpPr>
          <p:nvPr/>
        </p:nvSpPr>
        <p:spPr bwMode="auto">
          <a:xfrm>
            <a:off x="3210346" y="4002476"/>
            <a:ext cx="317837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a:t>
            </a:r>
          </a:p>
        </p:txBody>
      </p:sp>
      <p:sp>
        <p:nvSpPr>
          <p:cNvPr id="41" name="Rectangle 18"/>
          <p:cNvSpPr>
            <a:spLocks noChangeArrowheads="1"/>
          </p:cNvSpPr>
          <p:nvPr/>
        </p:nvSpPr>
        <p:spPr bwMode="auto">
          <a:xfrm>
            <a:off x="6189049" y="2190559"/>
            <a:ext cx="21824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solidFill>
                  <a:schemeClr val="bg1"/>
                </a:solidFill>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 Воронежская область</a:t>
            </a:r>
          </a:p>
        </p:txBody>
      </p:sp>
      <p:pic>
        <p:nvPicPr>
          <p:cNvPr id="74" name="Рисунок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7650" y="213167"/>
            <a:ext cx="6147321" cy="646268"/>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pPr algn="ctr" defTabSz="829399"/>
            <a:r>
              <a:rPr lang="ru-RU" dirty="0"/>
              <a:t>Результаты работы службы аварийных комиссаров</a:t>
            </a:r>
          </a:p>
          <a:p>
            <a:pPr algn="ctr" defTabSz="829399"/>
            <a:r>
              <a:rPr lang="ru-RU" dirty="0"/>
              <a:t>на </a:t>
            </a:r>
            <a:r>
              <a:rPr lang="ru-RU" dirty="0" smtClean="0"/>
              <a:t>платных участках автомобильных дорог </a:t>
            </a:r>
            <a:endParaRPr lang="ru-RU" b="1" dirty="0">
              <a:solidFill>
                <a:schemeClr val="bg1">
                  <a:lumMod val="50000"/>
                </a:schemeClr>
              </a:solidFill>
            </a:endParaRPr>
          </a:p>
        </p:txBody>
      </p:sp>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5C855B96-69D7-4416-969B-AD4B70C314A0}" type="slidenum">
              <a:rPr lang="ru-RU" smtClean="0"/>
              <a:pPr/>
              <a:t>20</a:t>
            </a:fld>
            <a:endParaRPr lang="ru-RU" dirty="0"/>
          </a:p>
        </p:txBody>
      </p:sp>
      <p:sp>
        <p:nvSpPr>
          <p:cNvPr id="31" name="Прямоугольник 30"/>
          <p:cNvSpPr/>
          <p:nvPr/>
        </p:nvSpPr>
        <p:spPr>
          <a:xfrm>
            <a:off x="494864" y="1093153"/>
            <a:ext cx="7876674" cy="1815882"/>
          </a:xfrm>
          <a:prstGeom prst="rect">
            <a:avLst/>
          </a:prstGeom>
        </p:spPr>
        <p:txBody>
          <a:bodyPr wrap="square">
            <a:spAutoFit/>
          </a:bodyPr>
          <a:lstStyle/>
          <a:p>
            <a:pPr marL="8890" algn="just">
              <a:spcAft>
                <a:spcPts val="600"/>
              </a:spcAft>
              <a:tabLst>
                <a:tab pos="180975" algn="l"/>
                <a:tab pos="457200" algn="l"/>
              </a:tabLst>
            </a:pP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Службой аварийных комиссаров в 2016г. было </a:t>
            </a:r>
            <a:r>
              <a:rPr lang="ru-RU" sz="1600" dirty="0" err="1" smtClean="0">
                <a:solidFill>
                  <a:srgbClr val="000000"/>
                </a:solidFill>
                <a:latin typeface="Arial" panose="020B0604020202020204" pitchFamily="34" charset="0"/>
                <a:ea typeface="Tahoma" panose="020B0604030504040204" pitchFamily="34" charset="0"/>
                <a:cs typeface="Arial" panose="020B0604020202020204" pitchFamily="34" charset="0"/>
              </a:rPr>
              <a:t>отреагировано</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 на 14325 </a:t>
            </a:r>
            <a:r>
              <a:rPr lang="ru-RU" sz="1600" dirty="0" err="1" smtClean="0">
                <a:solidFill>
                  <a:srgbClr val="000000"/>
                </a:solidFill>
                <a:latin typeface="Arial" panose="020B0604020202020204" pitchFamily="34" charset="0"/>
                <a:ea typeface="Tahoma" panose="020B0604030504040204" pitchFamily="34" charset="0"/>
                <a:cs typeface="Arial" panose="020B0604020202020204" pitchFamily="34" charset="0"/>
              </a:rPr>
              <a:t>ицендентов</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 по информации полученной из Центра Управления Дорожного Движения, а также выявлено самостоятельно в процессе патрулирования ДТП, стоящих транспортных средств, препятствий на дороге. В результате была предоставлена неотложная помощь путем ограждения места остановки и принятия оперативных мер по недопущению </a:t>
            </a:r>
            <a:r>
              <a:rPr lang="ru-RU" sz="1600" dirty="0">
                <a:solidFill>
                  <a:srgbClr val="000000"/>
                </a:solidFill>
                <a:latin typeface="Arial" panose="020B0604020202020204" pitchFamily="34" charset="0"/>
                <a:ea typeface="Tahoma" panose="020B0604030504040204" pitchFamily="34" charset="0"/>
                <a:cs typeface="Arial" panose="020B0604020202020204" pitchFamily="34" charset="0"/>
              </a:rPr>
              <a:t>наиболее серьезных </a:t>
            </a:r>
            <a:r>
              <a:rPr lang="ru-RU" sz="1600" dirty="0" smtClean="0">
                <a:solidFill>
                  <a:srgbClr val="000000"/>
                </a:solidFill>
                <a:latin typeface="Arial" panose="020B0604020202020204" pitchFamily="34" charset="0"/>
                <a:ea typeface="Tahoma" panose="020B0604030504040204" pitchFamily="34" charset="0"/>
                <a:cs typeface="Arial" panose="020B0604020202020204" pitchFamily="34" charset="0"/>
              </a:rPr>
              <a:t>последствий в результате возможного столкновения с транспортом, движущимся в потоке. </a:t>
            </a:r>
            <a:endParaRPr lang="ru-RU" sz="1600" dirty="0">
              <a:solidFill>
                <a:srgbClr val="000000"/>
              </a:solidFill>
              <a:latin typeface="Arial" panose="020B0604020202020204" pitchFamily="34" charset="0"/>
              <a:ea typeface="Tahoma" panose="020B0604030504040204" pitchFamily="34" charset="0"/>
              <a:cs typeface="Arial" panose="020B0604020202020204" pitchFamily="34" charset="0"/>
            </a:endParaRPr>
          </a:p>
        </p:txBody>
      </p:sp>
      <p:graphicFrame>
        <p:nvGraphicFramePr>
          <p:cNvPr id="12" name="Таблица 11"/>
          <p:cNvGraphicFramePr>
            <a:graphicFrameLocks noGrp="1"/>
          </p:cNvGraphicFramePr>
          <p:nvPr>
            <p:extLst/>
          </p:nvPr>
        </p:nvGraphicFramePr>
        <p:xfrm>
          <a:off x="1183836" y="3521565"/>
          <a:ext cx="6734175" cy="2628680"/>
        </p:xfrm>
        <a:graphic>
          <a:graphicData uri="http://schemas.openxmlformats.org/drawingml/2006/table">
            <a:tbl>
              <a:tblPr/>
              <a:tblGrid>
                <a:gridCol w="799250"/>
                <a:gridCol w="1027538"/>
                <a:gridCol w="1523593"/>
                <a:gridCol w="1895634"/>
                <a:gridCol w="1488160"/>
              </a:tblGrid>
              <a:tr h="533946">
                <a:tc gridSpan="5">
                  <a:txBody>
                    <a:bodyPr/>
                    <a:lstStyle/>
                    <a:p>
                      <a:pPr algn="ctr" fontAlgn="ctr"/>
                      <a:r>
                        <a:rPr lang="ru-RU" sz="1400" b="0" i="1" u="none" strike="noStrike" dirty="0">
                          <a:effectLst/>
                          <a:latin typeface="Arial" panose="020B0604020202020204" pitchFamily="34" charset="0"/>
                          <a:cs typeface="Arial" panose="020B0604020202020204" pitchFamily="34" charset="0"/>
                        </a:rPr>
                        <a:t>Таблица деятельности Службы аварийных комиссаров на </a:t>
                      </a:r>
                      <a:r>
                        <a:rPr lang="ru-RU" sz="1400" b="0" i="1" u="none" strike="noStrike" dirty="0" smtClean="0">
                          <a:effectLst/>
                          <a:latin typeface="Arial" panose="020B0604020202020204" pitchFamily="34" charset="0"/>
                          <a:cs typeface="Arial" panose="020B0604020202020204" pitchFamily="34" charset="0"/>
                        </a:rPr>
                        <a:t>Автодорогах</a:t>
                      </a:r>
                      <a:r>
                        <a:rPr lang="ru-RU" sz="1400" b="0" i="1" u="none" strike="noStrike" baseline="0" dirty="0" smtClean="0">
                          <a:effectLst/>
                          <a:latin typeface="Arial" panose="020B0604020202020204" pitchFamily="34" charset="0"/>
                          <a:cs typeface="Arial" panose="020B0604020202020204" pitchFamily="34" charset="0"/>
                        </a:rPr>
                        <a:t> </a:t>
                      </a:r>
                    </a:p>
                    <a:p>
                      <a:pPr algn="ctr" fontAlgn="ctr"/>
                      <a:r>
                        <a:rPr lang="ru-RU" sz="1400" b="0" i="1" u="none" strike="noStrike" baseline="0" dirty="0" smtClean="0">
                          <a:effectLst/>
                          <a:latin typeface="Arial" panose="020B0604020202020204" pitchFamily="34" charset="0"/>
                          <a:cs typeface="Arial" panose="020B0604020202020204" pitchFamily="34" charset="0"/>
                        </a:rPr>
                        <a:t>ГК Автодор</a:t>
                      </a:r>
                      <a:r>
                        <a:rPr lang="ru-RU" sz="1400" b="0" i="1" u="none" strike="noStrike" dirty="0" smtClean="0">
                          <a:effectLst/>
                          <a:latin typeface="Arial" panose="020B0604020202020204" pitchFamily="34" charset="0"/>
                          <a:cs typeface="Arial" panose="020B0604020202020204" pitchFamily="34" charset="0"/>
                        </a:rPr>
                        <a:t> за </a:t>
                      </a:r>
                      <a:r>
                        <a:rPr lang="ru-RU" sz="1400" b="0" i="1" u="none" strike="noStrike" dirty="0">
                          <a:effectLst/>
                          <a:latin typeface="Arial" panose="020B0604020202020204" pitchFamily="34" charset="0"/>
                          <a:cs typeface="Arial" panose="020B0604020202020204" pitchFamily="34" charset="0"/>
                        </a:rPr>
                        <a:t>2015-2016гг.</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1857">
                <a:tc rowSpan="3">
                  <a:txBody>
                    <a:bodyPr/>
                    <a:lstStyle/>
                    <a:p>
                      <a:pPr algn="ctr" fontAlgn="ctr"/>
                      <a:r>
                        <a:rPr lang="ru-RU" sz="1400" b="0" i="1" u="none" strike="noStrike" dirty="0">
                          <a:effectLst/>
                          <a:latin typeface="Arial" panose="020B0604020202020204" pitchFamily="34" charset="0"/>
                          <a:cs typeface="Arial" panose="020B0604020202020204" pitchFamily="34" charset="0"/>
                        </a:rPr>
                        <a:t>Месяц</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ru-RU" sz="1400" b="0" i="1" u="none" strike="noStrike" dirty="0">
                          <a:effectLst/>
                          <a:latin typeface="Arial" panose="020B0604020202020204" pitchFamily="34" charset="0"/>
                          <a:cs typeface="Arial" panose="020B0604020202020204" pitchFamily="34" charset="0"/>
                        </a:rPr>
                        <a:t>Ограждение ТС</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fontAlgn="ctr"/>
                      <a:r>
                        <a:rPr lang="ru-RU" sz="1400" b="0" i="1" u="none" strike="noStrike" dirty="0">
                          <a:effectLst/>
                          <a:latin typeface="Arial" panose="020B0604020202020204" pitchFamily="34" charset="0"/>
                          <a:cs typeface="Arial" panose="020B0604020202020204" pitchFamily="34" charset="0"/>
                        </a:rPr>
                        <a:t>Препятствие (включая пешеходов па проезжей части)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0" i="1" u="none" strike="noStrike" dirty="0">
                          <a:effectLst/>
                          <a:latin typeface="Arial" panose="020B0604020202020204" pitchFamily="34" charset="0"/>
                          <a:cs typeface="Arial" panose="020B0604020202020204" pitchFamily="34" charset="0"/>
                        </a:rPr>
                        <a:t>Оказание медицинской помощи</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554">
                <a:tc vMerge="1">
                  <a:txBody>
                    <a:bodyPr/>
                    <a:lstStyle/>
                    <a:p>
                      <a:endParaRPr lang="ru-RU"/>
                    </a:p>
                  </a:txBody>
                  <a:tcPr/>
                </a:tc>
                <a:tc>
                  <a:txBody>
                    <a:bodyPr/>
                    <a:lstStyle/>
                    <a:p>
                      <a:pPr algn="ctr" fontAlgn="ctr"/>
                      <a:r>
                        <a:rPr lang="ru-RU" sz="1400" b="0" i="1" u="none" strike="noStrike" dirty="0">
                          <a:effectLst/>
                          <a:latin typeface="Arial" panose="020B0604020202020204" pitchFamily="34" charset="0"/>
                          <a:cs typeface="Arial" panose="020B0604020202020204" pitchFamily="34" charset="0"/>
                        </a:rPr>
                        <a:t>ДТП</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0" i="1" u="none" strike="noStrike" dirty="0">
                          <a:effectLst/>
                          <a:latin typeface="Arial" panose="020B0604020202020204" pitchFamily="34" charset="0"/>
                          <a:cs typeface="Arial" panose="020B0604020202020204" pitchFamily="34" charset="0"/>
                        </a:rPr>
                        <a:t>Неподвижное ТС</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r>
              <a:tr h="252609">
                <a:tc vMerge="1">
                  <a:txBody>
                    <a:bodyPr/>
                    <a:lstStyle/>
                    <a:p>
                      <a:endParaRPr lang="ru-RU"/>
                    </a:p>
                  </a:txBody>
                  <a:tcPr/>
                </a:tc>
                <a:tc>
                  <a:txBody>
                    <a:bodyPr/>
                    <a:lstStyle/>
                    <a:p>
                      <a:pPr algn="ctr" fontAlgn="ctr"/>
                      <a:r>
                        <a:rPr lang="ru-RU" sz="1400" b="0" i="0" u="none" strike="noStrike">
                          <a:effectLst/>
                          <a:latin typeface="Arial" panose="020B0604020202020204" pitchFamily="34" charset="0"/>
                          <a:cs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0" i="0" u="none" strike="noStrike">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0" i="0" u="none" strike="noStrike">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857">
                <a:tc>
                  <a:txBody>
                    <a:bodyPr/>
                    <a:lstStyle/>
                    <a:p>
                      <a:pPr algn="ctr" fontAlgn="ctr"/>
                      <a:r>
                        <a:rPr lang="ru-RU" sz="1400" b="0" i="0" u="none" strike="noStrike">
                          <a:effectLst/>
                          <a:latin typeface="Arial" panose="020B0604020202020204" pitchFamily="34" charset="0"/>
                          <a:cs typeface="Arial" panose="020B0604020202020204" pitchFamily="34" charset="0"/>
                        </a:rPr>
                        <a:t>2015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2045</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7950</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499</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55</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857">
                <a:tc>
                  <a:txBody>
                    <a:bodyPr/>
                    <a:lstStyle/>
                    <a:p>
                      <a:pPr algn="ctr" fontAlgn="ctr"/>
                      <a:r>
                        <a:rPr lang="ru-RU" sz="1400" b="0" i="0" u="none" strike="noStrike">
                          <a:effectLst/>
                          <a:latin typeface="Arial" panose="020B0604020202020204" pitchFamily="34" charset="0"/>
                          <a:cs typeface="Arial" panose="020B0604020202020204" pitchFamily="34"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2169</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11646</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432</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effectLst/>
                          <a:latin typeface="Arial" panose="020B0604020202020204" pitchFamily="34" charset="0"/>
                          <a:cs typeface="Arial" panose="020B0604020202020204" pitchFamily="34" charset="0"/>
                        </a:rPr>
                        <a:t>78</a:t>
                      </a:r>
                      <a:endParaRPr lang="ru-RU"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7866546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72" t="70698"/>
          <a:stretch/>
        </p:blipFill>
        <p:spPr bwMode="auto">
          <a:xfrm>
            <a:off x="1" y="5824523"/>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34819" name="Прямоугольник 7"/>
          <p:cNvSpPr>
            <a:spLocks noChangeArrowheads="1"/>
          </p:cNvSpPr>
          <p:nvPr/>
        </p:nvSpPr>
        <p:spPr bwMode="auto">
          <a:xfrm>
            <a:off x="78621" y="106187"/>
            <a:ext cx="6784192" cy="1176791"/>
          </a:xfrm>
          <a:prstGeom prst="rect">
            <a:avLst/>
          </a:prstGeom>
          <a:noFill/>
          <a:ln w="9525">
            <a:noFill/>
            <a:miter lim="800000"/>
            <a:headEnd/>
            <a:tailEnd/>
          </a:ln>
        </p:spPr>
        <p:txBody>
          <a:bodyPr wrap="square" lIns="68128" tIns="34065" rIns="68128" bIns="34065">
            <a:spAutoFit/>
          </a:bodyPr>
          <a:lstStyle/>
          <a:p>
            <a:pPr algn="ctr"/>
            <a:r>
              <a:rPr lang="ru-RU"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Состояние аварийности на платных участках автомобильных дорог за 12 месяцев 2016 г.  и 3 месяца 2017 г. в сравнении с аналогичными периодами прошедшего времени с использованием службы аварийных комиссаров</a:t>
            </a:r>
          </a:p>
        </p:txBody>
      </p:sp>
      <p:cxnSp>
        <p:nvCxnSpPr>
          <p:cNvPr id="4" name="Прямая соединительная линия 3"/>
          <p:cNvCxnSpPr/>
          <p:nvPr/>
        </p:nvCxnSpPr>
        <p:spPr>
          <a:xfrm>
            <a:off x="458863" y="1297314"/>
            <a:ext cx="6134441"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Номер слайда 13"/>
          <p:cNvSpPr>
            <a:spLocks noGrp="1"/>
          </p:cNvSpPr>
          <p:nvPr>
            <p:ph type="sldNum" sz="quarter" idx="12"/>
          </p:nvPr>
        </p:nvSpPr>
        <p:spPr>
          <a:xfrm>
            <a:off x="8475458" y="6481479"/>
            <a:ext cx="385800" cy="273844"/>
          </a:xfrm>
        </p:spPr>
        <p:txBody>
          <a:bodyPr/>
          <a:lstStyle/>
          <a:p>
            <a:pPr>
              <a:defRPr/>
            </a:pPr>
            <a:fld id="{0CE85BFA-282B-4743-AFD1-560C1C4BA480}" type="slidenum">
              <a:rPr lang="ru-RU" smtClean="0"/>
              <a:pPr>
                <a:defRPr/>
              </a:pPr>
              <a:t>21</a:t>
            </a:fld>
            <a:endParaRPr lang="ru-RU" dirty="0"/>
          </a:p>
        </p:txBody>
      </p:sp>
      <p:pic>
        <p:nvPicPr>
          <p:cNvPr id="34817" name="Picture 2" descr="C:\Users\V_Korshkov\Desktop\Автодор лого.jpg"/>
          <p:cNvPicPr>
            <a:picLocks noChangeAspect="1" noChangeArrowheads="1"/>
          </p:cNvPicPr>
          <p:nvPr/>
        </p:nvPicPr>
        <p:blipFill>
          <a:blip r:embed="rId4" cstate="print"/>
          <a:srcRect/>
          <a:stretch>
            <a:fillRect/>
          </a:stretch>
        </p:blipFill>
        <p:spPr bwMode="auto">
          <a:xfrm>
            <a:off x="7272324" y="66390"/>
            <a:ext cx="1714500" cy="353615"/>
          </a:xfrm>
          <a:prstGeom prst="rect">
            <a:avLst/>
          </a:prstGeom>
          <a:noFill/>
          <a:ln w="9525">
            <a:noFill/>
            <a:miter lim="800000"/>
            <a:headEnd/>
            <a:tailEnd/>
          </a:ln>
        </p:spPr>
      </p:pic>
      <p:sp>
        <p:nvSpPr>
          <p:cNvPr id="42" name="Прямоугольник 41"/>
          <p:cNvSpPr/>
          <p:nvPr/>
        </p:nvSpPr>
        <p:spPr>
          <a:xfrm>
            <a:off x="1535827" y="1702300"/>
            <a:ext cx="3630245" cy="154862"/>
          </a:xfrm>
          <a:prstGeom prst="rect">
            <a:avLst/>
          </a:prstGeom>
        </p:spPr>
        <p:txBody>
          <a:bodyPr wrap="square" lIns="61927" tIns="30962" rIns="61927" bIns="30962">
            <a:spAutoFit/>
          </a:bodyPr>
          <a:lstStyle/>
          <a:p>
            <a:pPr>
              <a:spcAft>
                <a:spcPts val="205"/>
              </a:spcAft>
            </a:pPr>
            <a:endParaRPr lang="ru-RU" sz="600" dirty="0">
              <a:latin typeface="Tahoma" pitchFamily="34" charset="0"/>
              <a:ea typeface="Tahoma" pitchFamily="34" charset="0"/>
              <a:cs typeface="Tahoma" pitchFamily="34" charset="0"/>
            </a:endParaRPr>
          </a:p>
        </p:txBody>
      </p:sp>
      <p:sp>
        <p:nvSpPr>
          <p:cNvPr id="5" name="Rectangle 2"/>
          <p:cNvSpPr>
            <a:spLocks noChangeArrowheads="1"/>
          </p:cNvSpPr>
          <p:nvPr/>
        </p:nvSpPr>
        <p:spPr bwMode="auto">
          <a:xfrm>
            <a:off x="1143002" y="890235"/>
            <a:ext cx="138429" cy="27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13" tIns="34257" rIns="68513" bIns="34257" numCol="1" anchor="ctr" anchorCtr="0" compatLnSpc="1">
            <a:prstTxWarp prst="textNoShape">
              <a:avLst/>
            </a:prstTxWarp>
            <a:spAutoFit/>
          </a:bodyPr>
          <a:lstStyle/>
          <a:p>
            <a:endParaRPr lang="ru-RU" sz="1350"/>
          </a:p>
        </p:txBody>
      </p:sp>
      <p:sp>
        <p:nvSpPr>
          <p:cNvPr id="7" name="Rectangle 4"/>
          <p:cNvSpPr>
            <a:spLocks noChangeArrowheads="1"/>
          </p:cNvSpPr>
          <p:nvPr/>
        </p:nvSpPr>
        <p:spPr bwMode="auto">
          <a:xfrm>
            <a:off x="1143002" y="890235"/>
            <a:ext cx="138429" cy="27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13" tIns="34257" rIns="68513" bIns="34257" numCol="1" anchor="ctr" anchorCtr="0" compatLnSpc="1">
            <a:prstTxWarp prst="textNoShape">
              <a:avLst/>
            </a:prstTxWarp>
            <a:spAutoFit/>
          </a:bodyPr>
          <a:lstStyle/>
          <a:p>
            <a:endParaRPr lang="ru-RU" sz="1350"/>
          </a:p>
        </p:txBody>
      </p:sp>
      <p:graphicFrame>
        <p:nvGraphicFramePr>
          <p:cNvPr id="17" name="Диаграмма 16"/>
          <p:cNvGraphicFramePr/>
          <p:nvPr>
            <p:extLst>
              <p:ext uri="{D42A27DB-BD31-4B8C-83A1-F6EECF244321}">
                <p14:modId xmlns:p14="http://schemas.microsoft.com/office/powerpoint/2010/main" val="2670580305"/>
              </p:ext>
            </p:extLst>
          </p:nvPr>
        </p:nvGraphicFramePr>
        <p:xfrm>
          <a:off x="458863" y="1518150"/>
          <a:ext cx="3248928" cy="1830360"/>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8"/>
          <p:cNvSpPr txBox="1"/>
          <p:nvPr/>
        </p:nvSpPr>
        <p:spPr>
          <a:xfrm>
            <a:off x="3371589" y="1568464"/>
            <a:ext cx="480958" cy="253849"/>
          </a:xfrm>
          <a:prstGeom prst="rect">
            <a:avLst/>
          </a:prstGeom>
          <a:noFill/>
        </p:spPr>
        <p:style>
          <a:lnRef idx="0">
            <a:scrgbClr r="0" g="0" b="0"/>
          </a:lnRef>
          <a:fillRef idx="0">
            <a:scrgbClr r="0" g="0" b="0"/>
          </a:fillRef>
          <a:effectRef idx="0">
            <a:scrgbClr r="0" g="0" b="0"/>
          </a:effectRef>
          <a:fontRef idx="minor">
            <a:schemeClr val="tx1"/>
          </a:fontRef>
        </p:style>
        <p:txBody>
          <a:bodyPr wrap="none" lIns="68513" tIns="34257" rIns="68513" bIns="34257"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200" b="1" dirty="0">
                <a:latin typeface="Times New Roman" panose="02020603050405020304" pitchFamily="18" charset="0"/>
                <a:cs typeface="Times New Roman" panose="02020603050405020304" pitchFamily="18" charset="0"/>
              </a:rPr>
              <a:t>М-11</a:t>
            </a:r>
          </a:p>
        </p:txBody>
      </p:sp>
      <p:graphicFrame>
        <p:nvGraphicFramePr>
          <p:cNvPr id="19" name="Диаграмма 18"/>
          <p:cNvGraphicFramePr>
            <a:graphicFrameLocks/>
          </p:cNvGraphicFramePr>
          <p:nvPr>
            <p:extLst>
              <p:ext uri="{D42A27DB-BD31-4B8C-83A1-F6EECF244321}">
                <p14:modId xmlns:p14="http://schemas.microsoft.com/office/powerpoint/2010/main" val="1171822718"/>
              </p:ext>
            </p:extLst>
          </p:nvPr>
        </p:nvGraphicFramePr>
        <p:xfrm>
          <a:off x="4754056" y="1518150"/>
          <a:ext cx="3375518" cy="18475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Диаграмма 19"/>
          <p:cNvGraphicFramePr>
            <a:graphicFrameLocks/>
          </p:cNvGraphicFramePr>
          <p:nvPr>
            <p:extLst>
              <p:ext uri="{D42A27DB-BD31-4B8C-83A1-F6EECF244321}">
                <p14:modId xmlns:p14="http://schemas.microsoft.com/office/powerpoint/2010/main" val="1735332123"/>
              </p:ext>
            </p:extLst>
          </p:nvPr>
        </p:nvGraphicFramePr>
        <p:xfrm>
          <a:off x="565237" y="3532660"/>
          <a:ext cx="3036179" cy="1836204"/>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9"/>
          <p:cNvSpPr txBox="1"/>
          <p:nvPr/>
        </p:nvSpPr>
        <p:spPr>
          <a:xfrm>
            <a:off x="3054470" y="3403123"/>
            <a:ext cx="1418222" cy="623181"/>
          </a:xfrm>
          <a:prstGeom prst="rect">
            <a:avLst/>
          </a:prstGeom>
          <a:noFill/>
        </p:spPr>
        <p:style>
          <a:lnRef idx="0">
            <a:scrgbClr r="0" g="0" b="0"/>
          </a:lnRef>
          <a:fillRef idx="0">
            <a:scrgbClr r="0" g="0" b="0"/>
          </a:fillRef>
          <a:effectRef idx="0">
            <a:scrgbClr r="0" g="0" b="0"/>
          </a:effectRef>
          <a:fontRef idx="minor">
            <a:schemeClr val="tx1"/>
          </a:fontRef>
        </p:style>
        <p:txBody>
          <a:bodyPr wrap="square" lIns="68513" tIns="34257" rIns="68513" bIns="34257"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200" b="1" dirty="0">
                <a:latin typeface="Times New Roman" panose="02020603050405020304" pitchFamily="18" charset="0"/>
                <a:cs typeface="Times New Roman" panose="02020603050405020304" pitchFamily="18" charset="0"/>
              </a:rPr>
              <a:t>Новый выход на МКАД с М-1 «Беларусь</a:t>
            </a:r>
          </a:p>
        </p:txBody>
      </p:sp>
      <p:graphicFrame>
        <p:nvGraphicFramePr>
          <p:cNvPr id="25" name="Диаграмма 24"/>
          <p:cNvGraphicFramePr>
            <a:graphicFrameLocks/>
          </p:cNvGraphicFramePr>
          <p:nvPr>
            <p:extLst>
              <p:ext uri="{D42A27DB-BD31-4B8C-83A1-F6EECF244321}">
                <p14:modId xmlns:p14="http://schemas.microsoft.com/office/powerpoint/2010/main" val="2792999600"/>
              </p:ext>
            </p:extLst>
          </p:nvPr>
        </p:nvGraphicFramePr>
        <p:xfrm>
          <a:off x="4711726" y="3586491"/>
          <a:ext cx="3245861" cy="1851336"/>
        </p:xfrm>
        <a:graphic>
          <a:graphicData uri="http://schemas.openxmlformats.org/drawingml/2006/chart">
            <c:chart xmlns:c="http://schemas.openxmlformats.org/drawingml/2006/chart" xmlns:r="http://schemas.openxmlformats.org/officeDocument/2006/relationships" r:id="rId8"/>
          </a:graphicData>
        </a:graphic>
      </p:graphicFrame>
      <p:sp>
        <p:nvSpPr>
          <p:cNvPr id="26" name="TextBox 10"/>
          <p:cNvSpPr txBox="1"/>
          <p:nvPr/>
        </p:nvSpPr>
        <p:spPr>
          <a:xfrm>
            <a:off x="7000426" y="3468049"/>
            <a:ext cx="1465712" cy="788675"/>
          </a:xfrm>
          <a:prstGeom prst="rect">
            <a:avLst/>
          </a:prstGeom>
          <a:noFill/>
        </p:spPr>
        <p:style>
          <a:lnRef idx="0">
            <a:scrgbClr r="0" g="0" b="0"/>
          </a:lnRef>
          <a:fillRef idx="0">
            <a:scrgbClr r="0" g="0" b="0"/>
          </a:fillRef>
          <a:effectRef idx="0">
            <a:scrgbClr r="0" g="0" b="0"/>
          </a:effectRef>
          <a:fontRef idx="minor">
            <a:schemeClr val="tx1"/>
          </a:fontRef>
        </p:style>
        <p:txBody>
          <a:bodyPr wrap="none" lIns="68513" tIns="34257" rIns="68513" bIns="34257"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200" b="1" dirty="0">
                <a:latin typeface="Times New Roman" panose="02020603050405020304" pitchFamily="18" charset="0"/>
                <a:cs typeface="Times New Roman" panose="02020603050405020304" pitchFamily="18" charset="0"/>
              </a:rPr>
              <a:t>Новый выход на</a:t>
            </a:r>
          </a:p>
          <a:p>
            <a:r>
              <a:rPr lang="ru-RU" sz="1200" b="1" dirty="0">
                <a:latin typeface="Times New Roman" panose="02020603050405020304" pitchFamily="18" charset="0"/>
                <a:cs typeface="Times New Roman" panose="02020603050405020304" pitchFamily="18" charset="0"/>
              </a:rPr>
              <a:t> МКАД с М-1</a:t>
            </a:r>
          </a:p>
          <a:p>
            <a:r>
              <a:rPr lang="ru-RU" sz="1200" b="1" dirty="0">
                <a:latin typeface="Times New Roman" panose="02020603050405020304" pitchFamily="18" charset="0"/>
                <a:cs typeface="Times New Roman" panose="02020603050405020304" pitchFamily="18" charset="0"/>
              </a:rPr>
              <a:t> «Беларусь</a:t>
            </a:r>
          </a:p>
          <a:p>
            <a:r>
              <a:rPr lang="ru-RU" sz="1200" b="1" dirty="0">
                <a:latin typeface="Times New Roman" panose="02020603050405020304" pitchFamily="18" charset="0"/>
                <a:cs typeface="Times New Roman" panose="02020603050405020304" pitchFamily="18" charset="0"/>
              </a:rPr>
              <a:t> </a:t>
            </a:r>
          </a:p>
        </p:txBody>
      </p:sp>
      <p:sp>
        <p:nvSpPr>
          <p:cNvPr id="27" name="TextBox 9"/>
          <p:cNvSpPr txBox="1"/>
          <p:nvPr/>
        </p:nvSpPr>
        <p:spPr>
          <a:xfrm>
            <a:off x="7359104" y="1548813"/>
            <a:ext cx="480958" cy="253849"/>
          </a:xfrm>
          <a:prstGeom prst="rect">
            <a:avLst/>
          </a:prstGeom>
          <a:noFill/>
        </p:spPr>
        <p:style>
          <a:lnRef idx="0">
            <a:scrgbClr r="0" g="0" b="0"/>
          </a:lnRef>
          <a:fillRef idx="0">
            <a:scrgbClr r="0" g="0" b="0"/>
          </a:fillRef>
          <a:effectRef idx="0">
            <a:scrgbClr r="0" g="0" b="0"/>
          </a:effectRef>
          <a:fontRef idx="minor">
            <a:schemeClr val="tx1"/>
          </a:fontRef>
        </p:style>
        <p:txBody>
          <a:bodyPr wrap="none" lIns="68513" tIns="34257" rIns="68513" bIns="34257"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ru-RU" sz="1200" b="1" dirty="0">
                <a:latin typeface="Times New Roman" panose="02020603050405020304" pitchFamily="18" charset="0"/>
                <a:cs typeface="Times New Roman" panose="02020603050405020304" pitchFamily="18" charset="0"/>
              </a:rPr>
              <a:t>М-11</a:t>
            </a:r>
          </a:p>
        </p:txBody>
      </p:sp>
    </p:spTree>
    <p:extLst>
      <p:ext uri="{BB962C8B-B14F-4D97-AF65-F5344CB8AC3E}">
        <p14:creationId xmlns:p14="http://schemas.microsoft.com/office/powerpoint/2010/main" val="3342431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72" t="70698"/>
          <a:stretch/>
        </p:blipFill>
        <p:spPr bwMode="auto">
          <a:xfrm>
            <a:off x="8" y="6213232"/>
            <a:ext cx="9143999" cy="644774"/>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2"/>
          <p:cNvSpPr>
            <a:spLocks noGrp="1"/>
          </p:cNvSpPr>
          <p:nvPr>
            <p:ph type="title"/>
          </p:nvPr>
        </p:nvSpPr>
        <p:spPr>
          <a:xfrm>
            <a:off x="276225" y="98158"/>
            <a:ext cx="6744048" cy="775796"/>
          </a:xfrm>
        </p:spPr>
        <p:txBody>
          <a:bodyPr>
            <a:noAutofit/>
          </a:bodyPr>
          <a:lstStyle/>
          <a:p>
            <a:pPr marL="84184" algn="l">
              <a:defRPr/>
            </a:pPr>
            <a:r>
              <a:rPr lang="ru-RU" sz="1800" dirty="0">
                <a:solidFill>
                  <a:schemeClr val="bg1">
                    <a:lumMod val="50000"/>
                  </a:schemeClr>
                </a:solidFill>
                <a:latin typeface="Tahoma" pitchFamily="34" charset="0"/>
                <a:ea typeface="Tahoma" pitchFamily="34" charset="0"/>
                <a:cs typeface="Tahoma" pitchFamily="34" charset="0"/>
              </a:rPr>
              <a:t>Автоматизированная система весогабаритного мониторинга и контроля</a:t>
            </a:r>
          </a:p>
        </p:txBody>
      </p:sp>
      <p:sp>
        <p:nvSpPr>
          <p:cNvPr id="8" name="Прямоугольник 7"/>
          <p:cNvSpPr/>
          <p:nvPr/>
        </p:nvSpPr>
        <p:spPr>
          <a:xfrm>
            <a:off x="127375" y="1001376"/>
            <a:ext cx="3606703" cy="307777"/>
          </a:xfrm>
          <a:prstGeom prst="rect">
            <a:avLst/>
          </a:prstGeom>
        </p:spPr>
        <p:txBody>
          <a:bodyPr wrap="square">
            <a:spAutoFit/>
          </a:bodyPr>
          <a:lstStyle/>
          <a:p>
            <a:pPr algn="ctr"/>
            <a:r>
              <a:rPr lang="ru-RU" sz="1400" b="1" dirty="0">
                <a:solidFill>
                  <a:srgbClr val="E1561C"/>
                </a:solidFill>
                <a:latin typeface="Arial" panose="020B0604020202020204" pitchFamily="34" charset="0"/>
                <a:cs typeface="Arial" panose="020B0604020202020204" pitchFamily="34" charset="0"/>
              </a:rPr>
              <a:t>Структура и взаимодействие</a:t>
            </a:r>
          </a:p>
        </p:txBody>
      </p:sp>
      <p:pic>
        <p:nvPicPr>
          <p:cNvPr id="1026" name="Picture 2" descr="C:\Users\ryumin_yua\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389" y="1330721"/>
            <a:ext cx="4886783" cy="26128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19891" y="3995853"/>
            <a:ext cx="4502631" cy="307777"/>
          </a:xfrm>
          <a:prstGeom prst="rect">
            <a:avLst/>
          </a:prstGeom>
        </p:spPr>
        <p:txBody>
          <a:bodyPr wrap="square">
            <a:spAutoFit/>
          </a:bodyPr>
          <a:lstStyle/>
          <a:p>
            <a:r>
              <a:rPr lang="ru-RU" sz="1400" b="1" dirty="0">
                <a:solidFill>
                  <a:srgbClr val="E1561C"/>
                </a:solidFill>
                <a:latin typeface="Arial" panose="020B0604020202020204" pitchFamily="34" charset="0"/>
                <a:cs typeface="Arial" panose="020B0604020202020204" pitchFamily="34" charset="0"/>
              </a:rPr>
              <a:t>Программное обеспечение (</a:t>
            </a:r>
            <a:r>
              <a:rPr lang="ru-RU" sz="1400" b="1" dirty="0" err="1">
                <a:solidFill>
                  <a:srgbClr val="E1561C"/>
                </a:solidFill>
                <a:latin typeface="Arial" panose="020B0604020202020204" pitchFamily="34" charset="0"/>
                <a:cs typeface="Arial" panose="020B0604020202020204" pitchFamily="34" charset="0"/>
              </a:rPr>
              <a:t>Web</a:t>
            </a:r>
            <a:r>
              <a:rPr lang="ru-RU" sz="1400" b="1" dirty="0">
                <a:solidFill>
                  <a:srgbClr val="E1561C"/>
                </a:solidFill>
                <a:latin typeface="Arial" panose="020B0604020202020204" pitchFamily="34" charset="0"/>
                <a:cs typeface="Arial" panose="020B0604020202020204" pitchFamily="34" charset="0"/>
              </a:rPr>
              <a:t> –интерфейс)</a:t>
            </a:r>
          </a:p>
        </p:txBody>
      </p:sp>
      <p:pic>
        <p:nvPicPr>
          <p:cNvPr id="10" name="Рисунок 9"/>
          <p:cNvPicPr>
            <a:picLocks noChangeAspect="1"/>
          </p:cNvPicPr>
          <p:nvPr/>
        </p:nvPicPr>
        <p:blipFill rotWithShape="1">
          <a:blip r:embed="rId4"/>
          <a:srcRect t="9189" b="4493"/>
          <a:stretch/>
        </p:blipFill>
        <p:spPr>
          <a:xfrm>
            <a:off x="487184" y="4279205"/>
            <a:ext cx="4695191" cy="2279698"/>
          </a:xfrm>
          <a:prstGeom prst="rect">
            <a:avLst/>
          </a:prstGeom>
        </p:spPr>
      </p:pic>
      <p:sp>
        <p:nvSpPr>
          <p:cNvPr id="3" name="Прямоугольник 2"/>
          <p:cNvSpPr/>
          <p:nvPr/>
        </p:nvSpPr>
        <p:spPr>
          <a:xfrm>
            <a:off x="6359734" y="1043561"/>
            <a:ext cx="2141997" cy="307777"/>
          </a:xfrm>
          <a:prstGeom prst="rect">
            <a:avLst/>
          </a:prstGeom>
        </p:spPr>
        <p:txBody>
          <a:bodyPr wrap="none">
            <a:spAutoFit/>
          </a:bodyPr>
          <a:lstStyle/>
          <a:p>
            <a:pPr lvl="0" algn="ctr"/>
            <a:r>
              <a:rPr lang="ru-RU" sz="1400" b="1" dirty="0">
                <a:solidFill>
                  <a:srgbClr val="E1561C"/>
                </a:solidFill>
                <a:latin typeface="Arial" panose="020B0604020202020204" pitchFamily="34" charset="0"/>
                <a:cs typeface="Arial" panose="020B0604020202020204" pitchFamily="34" charset="0"/>
              </a:rPr>
              <a:t>Компоненты системы</a:t>
            </a:r>
          </a:p>
        </p:txBody>
      </p:sp>
      <p:pic>
        <p:nvPicPr>
          <p:cNvPr id="12" name="Picture 2" descr="C:\Users\ryumin_yua\Desktop\Рисунок1.jpg"/>
          <p:cNvPicPr>
            <a:picLocks noChangeAspect="1" noChangeArrowheads="1"/>
          </p:cNvPicPr>
          <p:nvPr/>
        </p:nvPicPr>
        <p:blipFill rotWithShape="1">
          <a:blip r:embed="rId5">
            <a:extLst>
              <a:ext uri="{28A0092B-C50C-407E-A947-70E740481C1C}">
                <a14:useLocalDpi xmlns:a14="http://schemas.microsoft.com/office/drawing/2010/main" val="0"/>
              </a:ext>
            </a:extLst>
          </a:blip>
          <a:srcRect l="15355" t="51872" r="53935"/>
          <a:stretch/>
        </p:blipFill>
        <p:spPr bwMode="auto">
          <a:xfrm>
            <a:off x="5507431" y="3341018"/>
            <a:ext cx="3267079" cy="1842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ryumin_yua\Desktop\Рисунок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844" y="5219391"/>
            <a:ext cx="1697706" cy="1339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yumin_yua\Desktop\Рисунок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307" y="5251487"/>
            <a:ext cx="1812942" cy="131969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7.png"/>
          <p:cNvPicPr/>
          <p:nvPr/>
        </p:nvPicPr>
        <p:blipFill rotWithShape="1">
          <a:blip r:embed="rId8">
            <a:extLst/>
          </a:blip>
          <a:srcRect l="11024" t="83538" r="69290" b="1175"/>
          <a:stretch/>
        </p:blipFill>
        <p:spPr>
          <a:xfrm>
            <a:off x="5507431" y="1351336"/>
            <a:ext cx="3636575" cy="1934028"/>
          </a:xfrm>
          <a:prstGeom prst="rect">
            <a:avLst/>
          </a:prstGeom>
          <a:ln w="12700">
            <a:miter lim="400000"/>
          </a:ln>
        </p:spPr>
      </p:pic>
      <p:cxnSp>
        <p:nvCxnSpPr>
          <p:cNvPr id="17" name="Прямая соединительная линия 16"/>
          <p:cNvCxnSpPr/>
          <p:nvPr/>
        </p:nvCxnSpPr>
        <p:spPr>
          <a:xfrm>
            <a:off x="631311" y="899224"/>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Номер слайда 4"/>
          <p:cNvSpPr>
            <a:spLocks noGrp="1"/>
          </p:cNvSpPr>
          <p:nvPr>
            <p:ph type="sldNum" sz="quarter" idx="10"/>
          </p:nvPr>
        </p:nvSpPr>
        <p:spPr/>
        <p:txBody>
          <a:bodyPr/>
          <a:lstStyle/>
          <a:p>
            <a:pPr>
              <a:defRPr/>
            </a:pPr>
            <a:fld id="{D22A370C-877C-4BBF-B5B1-6149A0E2D073}" type="slidenum">
              <a:rPr lang="ru-RU" smtClean="0"/>
              <a:pPr>
                <a:defRPr/>
              </a:pPr>
              <a:t>22</a:t>
            </a:fld>
            <a:endParaRPr lang="ru-RU" dirty="0"/>
          </a:p>
        </p:txBody>
      </p:sp>
    </p:spTree>
    <p:extLst>
      <p:ext uri="{BB962C8B-B14F-4D97-AF65-F5344CB8AC3E}">
        <p14:creationId xmlns:p14="http://schemas.microsoft.com/office/powerpoint/2010/main" val="871364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808141"/>
            <a:ext cx="9144793" cy="1060796"/>
          </a:xfrm>
          <a:prstGeom prst="rect">
            <a:avLst/>
          </a:prstGeom>
        </p:spPr>
      </p:pic>
      <p:sp>
        <p:nvSpPr>
          <p:cNvPr id="3" name="Заголовок 2"/>
          <p:cNvSpPr>
            <a:spLocks noGrp="1"/>
          </p:cNvSpPr>
          <p:nvPr>
            <p:ph type="title"/>
          </p:nvPr>
        </p:nvSpPr>
        <p:spPr>
          <a:xfrm>
            <a:off x="461963" y="260350"/>
            <a:ext cx="6359525" cy="431800"/>
          </a:xfrm>
        </p:spPr>
        <p:txBody>
          <a:bodyPr>
            <a:noAutofit/>
          </a:bodyPr>
          <a:lstStyle/>
          <a:p>
            <a:pPr fontAlgn="auto">
              <a:lnSpc>
                <a:spcPts val="1800"/>
              </a:lnSpc>
              <a:spcAft>
                <a:spcPts val="0"/>
              </a:spcAft>
              <a:defRPr/>
            </a:pP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endParaRPr lang="ru-RU" sz="1800" dirty="0">
              <a:solidFill>
                <a:schemeClr val="tx1"/>
              </a:solidFill>
              <a:latin typeface="+mn-lt"/>
            </a:endParaRPr>
          </a:p>
        </p:txBody>
      </p:sp>
      <p:sp>
        <p:nvSpPr>
          <p:cNvPr id="18" name="Прямоугольник 17"/>
          <p:cNvSpPr/>
          <p:nvPr/>
        </p:nvSpPr>
        <p:spPr>
          <a:xfrm>
            <a:off x="269477" y="784235"/>
            <a:ext cx="8605838" cy="484188"/>
          </a:xfrm>
          <a:prstGeom prst="rect">
            <a:avLst/>
          </a:prstGeom>
          <a:noFill/>
          <a:ln>
            <a:noFill/>
          </a:ln>
        </p:spPr>
        <p:txBody>
          <a:bodyPr lIns="72000" tIns="36000" rIns="72000" bIns="36000"/>
          <a:lstStyle/>
          <a:p>
            <a:pPr>
              <a:defRPr/>
            </a:pPr>
            <a:endParaRPr lang="ru-RU" sz="1400" b="1" dirty="0">
              <a:solidFill>
                <a:srgbClr val="EE3900"/>
              </a:solidFill>
              <a:latin typeface="PromtImperial" pitchFamily="34" charset="0"/>
              <a:cs typeface="Arial" charset="0"/>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02" y="668307"/>
            <a:ext cx="6486525" cy="171450"/>
          </a:xfrm>
          <a:prstGeom prst="rect">
            <a:avLst/>
          </a:prstGeom>
          <a:noFill/>
          <a:ln w="9525">
            <a:noFill/>
            <a:miter lim="800000"/>
            <a:headEnd/>
            <a:tailEnd/>
          </a:ln>
        </p:spPr>
      </p:pic>
      <p:sp>
        <p:nvSpPr>
          <p:cNvPr id="11" name="Прямоугольник 10"/>
          <p:cNvSpPr/>
          <p:nvPr/>
        </p:nvSpPr>
        <p:spPr>
          <a:xfrm>
            <a:off x="754336" y="802052"/>
            <a:ext cx="7884434" cy="400110"/>
          </a:xfrm>
          <a:prstGeom prst="rect">
            <a:avLst/>
          </a:prstGeom>
          <a:noFill/>
        </p:spPr>
        <p:txBody>
          <a:bodyPr wrap="square">
            <a:spAutoFit/>
          </a:bodyPr>
          <a:lstStyle/>
          <a:p>
            <a:pPr algn="ctr"/>
            <a:r>
              <a:rPr lang="ru-RU" sz="2000" b="1" dirty="0" smtClean="0">
                <a:solidFill>
                  <a:srgbClr val="9B2D1F"/>
                </a:solidFill>
                <a:latin typeface="Times New Roman" panose="02020603050405020304" pitchFamily="18" charset="0"/>
                <a:cs typeface="Times New Roman" panose="02020603050405020304" pitchFamily="18" charset="0"/>
              </a:rPr>
              <a:t> </a:t>
            </a:r>
            <a:endParaRPr lang="ru-RU" sz="2000" b="1" dirty="0">
              <a:solidFill>
                <a:srgbClr val="9B2D1F"/>
              </a:solidFill>
              <a:latin typeface="Times New Roman" panose="02020603050405020304" pitchFamily="18" charset="0"/>
              <a:cs typeface="Times New Roman" panose="02020603050405020304" pitchFamily="18" charset="0"/>
            </a:endParaRPr>
          </a:p>
        </p:txBody>
      </p:sp>
      <p:sp>
        <p:nvSpPr>
          <p:cNvPr id="22" name="Заголовок 2"/>
          <p:cNvSpPr txBox="1">
            <a:spLocks/>
          </p:cNvSpPr>
          <p:nvPr/>
        </p:nvSpPr>
        <p:spPr bwMode="auto">
          <a:xfrm>
            <a:off x="1197762" y="176602"/>
            <a:ext cx="5600118" cy="377825"/>
          </a:xfrm>
          <a:prstGeom prst="rect">
            <a:avLst/>
          </a:prstGeom>
          <a:noFill/>
          <a:ln w="9525">
            <a:noFill/>
            <a:miter lim="800000"/>
            <a:headEnd/>
            <a:tailEnd/>
          </a:ln>
        </p:spPr>
        <p:txBody>
          <a:bodyPr anchor="ctr"/>
          <a:lstStyle/>
          <a:p>
            <a:pPr fontAlgn="base">
              <a:spcBef>
                <a:spcPct val="0"/>
              </a:spcBef>
              <a:spcAft>
                <a:spcPct val="0"/>
              </a:spcAft>
            </a:pPr>
            <a:r>
              <a:rPr lang="ru-RU" sz="2400" b="1" dirty="0" smtClean="0">
                <a:solidFill>
                  <a:prstClr val="black"/>
                </a:solidFill>
                <a:latin typeface="Times New Roman" panose="02020603050405020304" pitchFamily="18" charset="0"/>
                <a:cs typeface="Times New Roman" panose="02020603050405020304" pitchFamily="18" charset="0"/>
              </a:rPr>
              <a:t>«Безопасная дорога»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21102" y="967571"/>
            <a:ext cx="5730648" cy="2308324"/>
          </a:xfrm>
          <a:prstGeom prst="rect">
            <a:avLst/>
          </a:prstGeom>
        </p:spPr>
        <p:txBody>
          <a:bodyPr wrap="square">
            <a:spAutoFit/>
          </a:bodyPr>
          <a:lstStyle/>
          <a:p>
            <a:r>
              <a:rPr lang="ru-RU" b="1" dirty="0" smtClean="0">
                <a:solidFill>
                  <a:prstClr val="black"/>
                </a:solidFill>
              </a:rPr>
              <a:t>Цель: </a:t>
            </a:r>
          </a:p>
          <a:p>
            <a:r>
              <a:rPr lang="ru-RU" b="1" dirty="0" smtClean="0">
                <a:solidFill>
                  <a:prstClr val="black"/>
                </a:solidFill>
              </a:rPr>
              <a:t>-  Снижение </a:t>
            </a:r>
            <a:r>
              <a:rPr lang="ru-RU" b="1" dirty="0">
                <a:solidFill>
                  <a:prstClr val="black"/>
                </a:solidFill>
              </a:rPr>
              <a:t>количества </a:t>
            </a:r>
            <a:r>
              <a:rPr lang="ru-RU" b="1" dirty="0" smtClean="0">
                <a:solidFill>
                  <a:prstClr val="black"/>
                </a:solidFill>
              </a:rPr>
              <a:t>несчастных случаев со смертельным исходом в </a:t>
            </a:r>
            <a:r>
              <a:rPr lang="ru-RU" b="1" dirty="0">
                <a:solidFill>
                  <a:prstClr val="black"/>
                </a:solidFill>
              </a:rPr>
              <a:t>дорожно-транспортных происшествиях на 50% в период до 2020 г. включительно по сравнению с показателями </a:t>
            </a:r>
            <a:r>
              <a:rPr lang="ru-RU" b="1" dirty="0" smtClean="0">
                <a:solidFill>
                  <a:prstClr val="black"/>
                </a:solidFill>
              </a:rPr>
              <a:t>2012 </a:t>
            </a:r>
            <a:r>
              <a:rPr lang="ru-RU" b="1" dirty="0">
                <a:solidFill>
                  <a:prstClr val="black"/>
                </a:solidFill>
              </a:rPr>
              <a:t>г</a:t>
            </a:r>
            <a:r>
              <a:rPr lang="ru-RU" b="1" dirty="0" smtClean="0">
                <a:solidFill>
                  <a:prstClr val="black"/>
                </a:solidFill>
              </a:rPr>
              <a:t>.</a:t>
            </a:r>
            <a:endParaRPr lang="ru-RU" b="1" dirty="0">
              <a:solidFill>
                <a:prstClr val="black"/>
              </a:solidFill>
            </a:endParaRPr>
          </a:p>
          <a:p>
            <a:endParaRPr lang="ru-RU" b="1" dirty="0" smtClean="0">
              <a:solidFill>
                <a:prstClr val="black"/>
              </a:solidFill>
            </a:endParaRPr>
          </a:p>
          <a:p>
            <a:endParaRPr lang="ru-RU" b="1" dirty="0" smtClean="0">
              <a:solidFill>
                <a:prstClr val="black"/>
              </a:solidFill>
            </a:endParaRPr>
          </a:p>
        </p:txBody>
      </p:sp>
      <p:pic>
        <p:nvPicPr>
          <p:cNvPr id="24" name="Picture 2" descr="C:\Users\V_Korshkov\Desktop\Автодор лого.jpg"/>
          <p:cNvPicPr>
            <a:picLocks noChangeAspect="1" noChangeArrowheads="1"/>
          </p:cNvPicPr>
          <p:nvPr/>
        </p:nvPicPr>
        <p:blipFill>
          <a:blip r:embed="rId4" cstate="print"/>
          <a:srcRect/>
          <a:stretch>
            <a:fillRect/>
          </a:stretch>
        </p:blipFill>
        <p:spPr bwMode="auto">
          <a:xfrm>
            <a:off x="7201283" y="124954"/>
            <a:ext cx="1813027" cy="373936"/>
          </a:xfrm>
          <a:prstGeom prst="rect">
            <a:avLst/>
          </a:prstGeom>
          <a:noFill/>
          <a:ln w="9525">
            <a:noFill/>
            <a:miter lim="800000"/>
            <a:headEnd/>
            <a:tailEnd/>
          </a:ln>
        </p:spPr>
      </p:pic>
      <p:sp>
        <p:nvSpPr>
          <p:cNvPr id="10" name="Овал 9"/>
          <p:cNvSpPr/>
          <p:nvPr/>
        </p:nvSpPr>
        <p:spPr>
          <a:xfrm>
            <a:off x="539552" y="2511354"/>
            <a:ext cx="2064528" cy="2160240"/>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prstClr val="white"/>
                </a:solidFill>
              </a:rPr>
              <a:t>785</a:t>
            </a:r>
            <a:endParaRPr lang="ru-RU" sz="4000" b="1" dirty="0">
              <a:solidFill>
                <a:prstClr val="white"/>
              </a:solidFill>
            </a:endParaRPr>
          </a:p>
        </p:txBody>
      </p:sp>
      <p:sp>
        <p:nvSpPr>
          <p:cNvPr id="27" name="Овал 26"/>
          <p:cNvSpPr/>
          <p:nvPr/>
        </p:nvSpPr>
        <p:spPr>
          <a:xfrm>
            <a:off x="4644475" y="5029441"/>
            <a:ext cx="1032264" cy="1080120"/>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rPr>
              <a:t>390</a:t>
            </a:r>
            <a:endParaRPr lang="ru-RU" sz="2400" b="1" dirty="0">
              <a:solidFill>
                <a:prstClr val="white"/>
              </a:solidFill>
            </a:endParaRPr>
          </a:p>
        </p:txBody>
      </p:sp>
      <p:sp>
        <p:nvSpPr>
          <p:cNvPr id="12" name="Стрелка вправо 11"/>
          <p:cNvSpPr/>
          <p:nvPr/>
        </p:nvSpPr>
        <p:spPr>
          <a:xfrm rot="1579400">
            <a:off x="2564972" y="4450850"/>
            <a:ext cx="2039928" cy="504056"/>
          </a:xfrm>
          <a:prstGeom prst="rightArrow">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41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6665" y="2223109"/>
            <a:ext cx="2988643" cy="407155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Прямоугольник 13"/>
          <p:cNvSpPr/>
          <p:nvPr/>
        </p:nvSpPr>
        <p:spPr>
          <a:xfrm>
            <a:off x="6139670" y="967571"/>
            <a:ext cx="2862064" cy="1200329"/>
          </a:xfrm>
          <a:prstGeom prst="rect">
            <a:avLst/>
          </a:prstGeom>
        </p:spPr>
        <p:txBody>
          <a:bodyPr wrap="square">
            <a:spAutoFit/>
          </a:bodyPr>
          <a:lstStyle/>
          <a:p>
            <a:pPr algn="ctr"/>
            <a:r>
              <a:rPr lang="ru-RU" sz="1200" b="1" dirty="0">
                <a:solidFill>
                  <a:prstClr val="black"/>
                </a:solidFill>
              </a:rPr>
              <a:t>ДИРЕКТИВА 2008/96/ЕС ЕВРОПЕЙСКОГО ПАРЛАМЕНТА И СОВЕТА</a:t>
            </a:r>
            <a:endParaRPr lang="ru-RU" sz="1200" dirty="0">
              <a:solidFill>
                <a:prstClr val="black"/>
              </a:solidFill>
            </a:endParaRPr>
          </a:p>
          <a:p>
            <a:pPr algn="ctr"/>
            <a:r>
              <a:rPr lang="ru-RU" sz="1200" dirty="0">
                <a:solidFill>
                  <a:prstClr val="black"/>
                </a:solidFill>
              </a:rPr>
              <a:t> </a:t>
            </a:r>
            <a:r>
              <a:rPr lang="ru-RU" sz="1200" b="1" dirty="0" smtClean="0">
                <a:solidFill>
                  <a:prstClr val="black"/>
                </a:solidFill>
              </a:rPr>
              <a:t>от </a:t>
            </a:r>
            <a:r>
              <a:rPr lang="ru-RU" sz="1200" b="1" dirty="0">
                <a:solidFill>
                  <a:prstClr val="black"/>
                </a:solidFill>
              </a:rPr>
              <a:t>19 ноября 2008 года</a:t>
            </a:r>
            <a:endParaRPr lang="ru-RU" sz="1200" dirty="0">
              <a:solidFill>
                <a:prstClr val="black"/>
              </a:solidFill>
            </a:endParaRPr>
          </a:p>
          <a:p>
            <a:pPr algn="ctr"/>
            <a:r>
              <a:rPr lang="ru-RU" sz="1200" dirty="0">
                <a:solidFill>
                  <a:prstClr val="black"/>
                </a:solidFill>
              </a:rPr>
              <a:t> </a:t>
            </a:r>
            <a:r>
              <a:rPr lang="ru-RU" sz="1200" b="1" dirty="0" smtClean="0">
                <a:solidFill>
                  <a:prstClr val="black"/>
                </a:solidFill>
              </a:rPr>
              <a:t>об </a:t>
            </a:r>
            <a:r>
              <a:rPr lang="ru-RU" sz="1200" b="1" dirty="0">
                <a:solidFill>
                  <a:prstClr val="black"/>
                </a:solidFill>
              </a:rPr>
              <a:t>управлении безопасностью дорожной инфраструктуры</a:t>
            </a:r>
            <a:endParaRPr lang="ru-RU" sz="1200" dirty="0">
              <a:solidFill>
                <a:prstClr val="black"/>
              </a:solidFill>
            </a:endParaRPr>
          </a:p>
        </p:txBody>
      </p:sp>
      <p:pic>
        <p:nvPicPr>
          <p:cNvPr id="4" name="Рисунок 3"/>
          <p:cNvPicPr>
            <a:picLocks noChangeAspect="1"/>
          </p:cNvPicPr>
          <p:nvPr/>
        </p:nvPicPr>
        <p:blipFill>
          <a:blip r:embed="rId6"/>
          <a:stretch>
            <a:fillRect/>
          </a:stretch>
        </p:blipFill>
        <p:spPr>
          <a:xfrm>
            <a:off x="2021300" y="4882269"/>
            <a:ext cx="1976520" cy="859611"/>
          </a:xfrm>
          <a:prstGeom prst="rect">
            <a:avLst/>
          </a:prstGeom>
        </p:spPr>
      </p:pic>
    </p:spTree>
    <p:extLst>
      <p:ext uri="{BB962C8B-B14F-4D97-AF65-F5344CB8AC3E}">
        <p14:creationId xmlns:p14="http://schemas.microsoft.com/office/powerpoint/2010/main" val="3015459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072" t="70698"/>
          <a:stretch/>
        </p:blipFill>
        <p:spPr bwMode="auto">
          <a:xfrm>
            <a:off x="4" y="5794345"/>
            <a:ext cx="9143999" cy="1063657"/>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7" cstate="print"/>
          <a:stretch>
            <a:fillRect/>
          </a:stretch>
        </p:blipFill>
        <p:spPr>
          <a:xfrm>
            <a:off x="323852" y="260350"/>
            <a:ext cx="8569325" cy="5329238"/>
          </a:xfrm>
          <a:prstGeom prst="rect">
            <a:avLst/>
          </a:prstGeom>
          <a:solidFill>
            <a:schemeClr val="bg1">
              <a:lumMod val="75000"/>
              <a:alpha val="58000"/>
            </a:schemeClr>
          </a:solidFill>
          <a:ln>
            <a:solidFill>
              <a:schemeClr val="tx1"/>
            </a:solidFill>
          </a:ln>
        </p:spPr>
      </p:pic>
      <p:sp>
        <p:nvSpPr>
          <p:cNvPr id="46114" name="Rectangle 4"/>
          <p:cNvSpPr>
            <a:spLocks noChangeArrowheads="1"/>
          </p:cNvSpPr>
          <p:nvPr>
            <p:custDataLst>
              <p:tags r:id="rId1"/>
            </p:custDataLst>
          </p:nvPr>
        </p:nvSpPr>
        <p:spPr bwMode="auto">
          <a:xfrm>
            <a:off x="2266952" y="3860800"/>
            <a:ext cx="5707063" cy="122238"/>
          </a:xfrm>
          <a:prstGeom prst="rect">
            <a:avLst/>
          </a:prstGeom>
          <a:solidFill>
            <a:srgbClr val="FF8500"/>
          </a:solidFill>
          <a:ln w="9525" algn="ctr">
            <a:noFill/>
            <a:miter lim="800000"/>
            <a:headEnd/>
            <a:tailEnd/>
          </a:ln>
          <a:effectLst>
            <a:outerShdw blurRad="63500" sx="102000" sy="102000" algn="ctr" rotWithShape="0">
              <a:prstClr val="black">
                <a:alpha val="40000"/>
              </a:prstClr>
            </a:outerShdw>
          </a:effectLst>
        </p:spPr>
        <p:txBody>
          <a:bodyPr wrap="none" lIns="83068" tIns="41533" rIns="83068" bIns="41533" anchor="ctr"/>
          <a:lstStyle/>
          <a:p>
            <a:pPr algn="ctr">
              <a:defRPr/>
            </a:pPr>
            <a:endParaRPr lang="en-US" sz="800" dirty="0">
              <a:solidFill>
                <a:srgbClr val="45545F"/>
              </a:solidFill>
              <a:latin typeface="Calibri" pitchFamily="34" charset="0"/>
            </a:endParaRPr>
          </a:p>
        </p:txBody>
      </p:sp>
      <p:sp>
        <p:nvSpPr>
          <p:cNvPr id="27651" name="Text Box 5"/>
          <p:cNvSpPr txBox="1">
            <a:spLocks noChangeArrowheads="1"/>
          </p:cNvSpPr>
          <p:nvPr>
            <p:custDataLst>
              <p:tags r:id="rId2"/>
            </p:custDataLst>
          </p:nvPr>
        </p:nvSpPr>
        <p:spPr bwMode="auto">
          <a:xfrm>
            <a:off x="1803402" y="4114800"/>
            <a:ext cx="4532313" cy="215900"/>
          </a:xfrm>
          <a:prstGeom prst="rect">
            <a:avLst/>
          </a:prstGeom>
          <a:noFill/>
          <a:ln w="9525">
            <a:noFill/>
            <a:miter lim="800000"/>
            <a:headEnd/>
            <a:tailEnd/>
          </a:ln>
        </p:spPr>
        <p:txBody>
          <a:bodyPr lIns="0" tIns="0" rIns="0" bIns="0">
            <a:spAutoFit/>
          </a:bodyPr>
          <a:lstStyle/>
          <a:p>
            <a:endParaRPr lang="ru-RU" sz="1400">
              <a:solidFill>
                <a:srgbClr val="003366"/>
              </a:solidFill>
              <a:latin typeface="Calibri" pitchFamily="34" charset="0"/>
            </a:endParaRPr>
          </a:p>
        </p:txBody>
      </p:sp>
      <p:sp>
        <p:nvSpPr>
          <p:cNvPr id="46112" name="Text Box 8"/>
          <p:cNvSpPr txBox="1">
            <a:spLocks noChangeArrowheads="1"/>
          </p:cNvSpPr>
          <p:nvPr>
            <p:custDataLst>
              <p:tags r:id="rId3"/>
            </p:custDataLst>
          </p:nvPr>
        </p:nvSpPr>
        <p:spPr bwMode="auto">
          <a:xfrm>
            <a:off x="2266952" y="3249615"/>
            <a:ext cx="5567363" cy="492125"/>
          </a:xfrm>
          <a:prstGeom prst="rect">
            <a:avLst/>
          </a:prstGeom>
          <a:solidFill>
            <a:schemeClr val="bg1">
              <a:lumMod val="95000"/>
              <a:alpha val="78000"/>
            </a:schemeClr>
          </a:solidFill>
          <a:ln w="9525">
            <a:noFill/>
            <a:miter lim="800000"/>
            <a:headEnd/>
            <a:tailEnd/>
          </a:ln>
        </p:spPr>
        <p:txBody>
          <a:bodyPr lIns="0" tIns="0" rIns="0" bIns="0">
            <a:spAutoFit/>
          </a:bodyPr>
          <a:lstStyle/>
          <a:p>
            <a:pPr algn="ctr" defTabSz="977224">
              <a:defRPr/>
            </a:pPr>
            <a:r>
              <a:rPr lang="ru-RU" sz="3200" dirty="0">
                <a:latin typeface="Arial" panose="020B0604020202020204" pitchFamily="34" charset="0"/>
                <a:cs typeface="Arial" panose="020B0604020202020204" pitchFamily="34" charset="0"/>
              </a:rPr>
              <a:t>Спасибо за внимание!</a:t>
            </a:r>
          </a:p>
        </p:txBody>
      </p:sp>
      <p:sp>
        <p:nvSpPr>
          <p:cNvPr id="46109" name="Rectangle 4"/>
          <p:cNvSpPr>
            <a:spLocks noChangeArrowheads="1"/>
          </p:cNvSpPr>
          <p:nvPr>
            <p:custDataLst>
              <p:tags r:id="rId4"/>
            </p:custDataLst>
          </p:nvPr>
        </p:nvSpPr>
        <p:spPr bwMode="auto">
          <a:xfrm>
            <a:off x="323852" y="6532563"/>
            <a:ext cx="8569325" cy="76200"/>
          </a:xfrm>
          <a:prstGeom prst="rect">
            <a:avLst/>
          </a:prstGeom>
          <a:solidFill>
            <a:srgbClr val="FF8500"/>
          </a:solidFill>
          <a:ln w="9525" algn="ctr">
            <a:noFill/>
            <a:miter lim="800000"/>
            <a:headEnd/>
            <a:tailEnd/>
          </a:ln>
          <a:effectLst>
            <a:outerShdw blurRad="63500" sx="102000" sy="102000" algn="ctr" rotWithShape="0">
              <a:prstClr val="black">
                <a:alpha val="40000"/>
              </a:prstClr>
            </a:outerShdw>
          </a:effectLst>
        </p:spPr>
        <p:txBody>
          <a:bodyPr wrap="none" lIns="83068" tIns="41533" rIns="83068" bIns="41533" anchor="ctr"/>
          <a:lstStyle/>
          <a:p>
            <a:pPr algn="ctr">
              <a:defRPr/>
            </a:pPr>
            <a:endParaRPr lang="en-US" sz="800" dirty="0">
              <a:solidFill>
                <a:srgbClr val="45545F"/>
              </a:solidFill>
              <a:latin typeface="Calibri" pitchFamily="34" charset="0"/>
            </a:endParaRPr>
          </a:p>
        </p:txBody>
      </p:sp>
      <p:sp>
        <p:nvSpPr>
          <p:cNvPr id="27654" name="TextBox 15"/>
          <p:cNvSpPr txBox="1">
            <a:spLocks noChangeArrowheads="1"/>
          </p:cNvSpPr>
          <p:nvPr/>
        </p:nvSpPr>
        <p:spPr bwMode="auto">
          <a:xfrm>
            <a:off x="180977" y="5743575"/>
            <a:ext cx="8848725" cy="865188"/>
          </a:xfrm>
          <a:prstGeom prst="rect">
            <a:avLst/>
          </a:prstGeom>
          <a:noFill/>
          <a:ln w="9525">
            <a:noFill/>
            <a:miter lim="800000"/>
            <a:headEnd/>
            <a:tailEnd/>
          </a:ln>
        </p:spPr>
        <p:txBody>
          <a:bodyPr lIns="83056" tIns="41528" rIns="83056" bIns="41528">
            <a:spAutoFit/>
          </a:bodyPr>
          <a:lstStyle/>
          <a:p>
            <a:pPr algn="just"/>
            <a:r>
              <a:rPr lang="ru-RU" sz="700" dirty="0">
                <a:latin typeface="Tahoma" pitchFamily="34" charset="0"/>
                <a:cs typeface="Tahoma" pitchFamily="34" charset="0"/>
              </a:rPr>
              <a:t>Данный документ не является офертой, изложением существенных условий договоров, официальным сообщением о проведении Государственной компанией «Российские автомобильные дороги» торгов, конкурсов, тендеров, или любым иным аналогичным по статусу документом, который мог бы создать для нее какие бы то ни было обязательства. Данный документ составлен исключительно в информационных целях. Государственная компания «Российские автомобильные дороги» оставляет за собой право в любое время, без какого бы то ни было предварительного предупреждения вносить изменения, удалять и иным, в том числе существенным, образом изменять любую информацию, содержащуюся в данном документе и не несет никаких обязательств по уведомлению о таких изменениях.  Государственная компания ни при каких обстоятельствах не несет никакой ответственности за точность, полноту, актуальность, своевременность, содержание, </a:t>
            </a:r>
            <a:r>
              <a:rPr lang="ru-RU" sz="700" dirty="0" err="1">
                <a:latin typeface="Tahoma" pitchFamily="34" charset="0"/>
                <a:cs typeface="Tahoma" pitchFamily="34" charset="0"/>
              </a:rPr>
              <a:t>востребованность</a:t>
            </a:r>
            <a:r>
              <a:rPr lang="ru-RU" sz="700" dirty="0">
                <a:latin typeface="Tahoma" pitchFamily="34" charset="0"/>
                <a:cs typeface="Tahoma" pitchFamily="34" charset="0"/>
              </a:rPr>
              <a:t> или соответствие любой информации, содержащейся в данном документе, действительности. Государственная компания ни при каких обстоятельствах не несет никакой ответственность за решения и действия, которые были или могли быть совершены и/или от совершения которых воздержались или могли воздержаться вследствие ознакомления с данным документом.</a:t>
            </a:r>
          </a:p>
        </p:txBody>
      </p:sp>
      <p:pic>
        <p:nvPicPr>
          <p:cNvPr id="27655" name="Picture 2" descr="C:\Users\V_Korshkov\Desktop\Автодор лого.jpg"/>
          <p:cNvPicPr>
            <a:picLocks noChangeAspect="1" noChangeArrowheads="1"/>
          </p:cNvPicPr>
          <p:nvPr/>
        </p:nvPicPr>
        <p:blipFill>
          <a:blip r:embed="rId8" cstate="print"/>
          <a:srcRect/>
          <a:stretch>
            <a:fillRect/>
          </a:stretch>
        </p:blipFill>
        <p:spPr bwMode="auto">
          <a:xfrm>
            <a:off x="6691313" y="265115"/>
            <a:ext cx="2286000" cy="471487"/>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5C855B96-69D7-4416-969B-AD4B70C314A0}" type="slidenum">
              <a:rPr lang="ru-RU" smtClean="0"/>
              <a:pPr/>
              <a:t>24</a:t>
            </a:fld>
            <a:endParaRPr lang="ru-RU"/>
          </a:p>
        </p:txBody>
      </p:sp>
    </p:spTree>
    <p:extLst>
      <p:ext uri="{BB962C8B-B14F-4D97-AF65-F5344CB8AC3E}">
        <p14:creationId xmlns:p14="http://schemas.microsoft.com/office/powerpoint/2010/main" val="23723761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 y="5794345"/>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4"/>
          </p:nvPr>
        </p:nvSpPr>
        <p:spPr>
          <a:xfrm>
            <a:off x="6803089" y="6443431"/>
            <a:ext cx="2133600" cy="365125"/>
          </a:xfrm>
        </p:spPr>
        <p:txBody>
          <a:bodyPr/>
          <a:lstStyle/>
          <a:p>
            <a:fld id="{605F13A9-AA69-4AEE-8EC3-10DF6A26DC27}" type="slidenum">
              <a:rPr lang="ru-RU" smtClean="0">
                <a:solidFill>
                  <a:prstClr val="black">
                    <a:tint val="75000"/>
                  </a:prstClr>
                </a:solidFill>
              </a:rPr>
              <a:pPr/>
              <a:t>3</a:t>
            </a:fld>
            <a:endParaRPr lang="ru-RU" dirty="0">
              <a:solidFill>
                <a:prstClr val="black">
                  <a:tint val="75000"/>
                </a:prstClr>
              </a:solidFill>
            </a:endParaRPr>
          </a:p>
        </p:txBody>
      </p:sp>
      <p:grpSp>
        <p:nvGrpSpPr>
          <p:cNvPr id="11" name="Европейская часть России"/>
          <p:cNvGrpSpPr/>
          <p:nvPr/>
        </p:nvGrpSpPr>
        <p:grpSpPr>
          <a:xfrm>
            <a:off x="1492284" y="-196117"/>
            <a:ext cx="6855894" cy="7179169"/>
            <a:chOff x="779303" y="162980"/>
            <a:chExt cx="6213400" cy="6506380"/>
          </a:xfrm>
          <a:gradFill>
            <a:gsLst>
              <a:gs pos="0">
                <a:schemeClr val="bg1">
                  <a:lumMod val="65000"/>
                </a:schemeClr>
              </a:gs>
              <a:gs pos="63000">
                <a:srgbClr val="D9D9D9"/>
              </a:gs>
            </a:gsLst>
            <a:path path="circle">
              <a:fillToRect t="100000" r="100000"/>
            </a:path>
          </a:gradFill>
        </p:grpSpPr>
        <p:sp>
          <p:nvSpPr>
            <p:cNvPr id="5" name="Freeform 5"/>
            <p:cNvSpPr>
              <a:spLocks/>
            </p:cNvSpPr>
            <p:nvPr/>
          </p:nvSpPr>
          <p:spPr bwMode="auto">
            <a:xfrm>
              <a:off x="3498949" y="2772803"/>
              <a:ext cx="959451" cy="539867"/>
            </a:xfrm>
            <a:custGeom>
              <a:avLst/>
              <a:gdLst>
                <a:gd name="T0" fmla="*/ 210 w 212"/>
                <a:gd name="T1" fmla="*/ 45 h 119"/>
                <a:gd name="T2" fmla="*/ 182 w 212"/>
                <a:gd name="T3" fmla="*/ 66 h 119"/>
                <a:gd name="T4" fmla="*/ 143 w 212"/>
                <a:gd name="T5" fmla="*/ 48 h 119"/>
                <a:gd name="T6" fmla="*/ 103 w 212"/>
                <a:gd name="T7" fmla="*/ 14 h 119"/>
                <a:gd name="T8" fmla="*/ 97 w 212"/>
                <a:gd name="T9" fmla="*/ 0 h 119"/>
                <a:gd name="T10" fmla="*/ 89 w 212"/>
                <a:gd name="T11" fmla="*/ 9 h 119"/>
                <a:gd name="T12" fmla="*/ 71 w 212"/>
                <a:gd name="T13" fmla="*/ 3 h 119"/>
                <a:gd name="T14" fmla="*/ 52 w 212"/>
                <a:gd name="T15" fmla="*/ 11 h 119"/>
                <a:gd name="T16" fmla="*/ 21 w 212"/>
                <a:gd name="T17" fmla="*/ 30 h 119"/>
                <a:gd name="T18" fmla="*/ 0 w 212"/>
                <a:gd name="T19" fmla="*/ 51 h 119"/>
                <a:gd name="T20" fmla="*/ 23 w 212"/>
                <a:gd name="T21" fmla="*/ 64 h 119"/>
                <a:gd name="T22" fmla="*/ 37 w 212"/>
                <a:gd name="T23" fmla="*/ 54 h 119"/>
                <a:gd name="T24" fmla="*/ 42 w 212"/>
                <a:gd name="T25" fmla="*/ 70 h 119"/>
                <a:gd name="T26" fmla="*/ 60 w 212"/>
                <a:gd name="T27" fmla="*/ 83 h 119"/>
                <a:gd name="T28" fmla="*/ 54 w 212"/>
                <a:gd name="T29" fmla="*/ 83 h 119"/>
                <a:gd name="T30" fmla="*/ 54 w 212"/>
                <a:gd name="T31" fmla="*/ 83 h 119"/>
                <a:gd name="T32" fmla="*/ 54 w 212"/>
                <a:gd name="T33" fmla="*/ 91 h 119"/>
                <a:gd name="T34" fmla="*/ 54 w 212"/>
                <a:gd name="T35" fmla="*/ 91 h 119"/>
                <a:gd name="T36" fmla="*/ 79 w 212"/>
                <a:gd name="T37" fmla="*/ 108 h 119"/>
                <a:gd name="T38" fmla="*/ 95 w 212"/>
                <a:gd name="T39" fmla="*/ 110 h 119"/>
                <a:gd name="T40" fmla="*/ 117 w 212"/>
                <a:gd name="T41" fmla="*/ 98 h 119"/>
                <a:gd name="T42" fmla="*/ 128 w 212"/>
                <a:gd name="T43" fmla="*/ 114 h 119"/>
                <a:gd name="T44" fmla="*/ 148 w 212"/>
                <a:gd name="T45" fmla="*/ 119 h 119"/>
                <a:gd name="T46" fmla="*/ 154 w 212"/>
                <a:gd name="T47" fmla="*/ 114 h 119"/>
                <a:gd name="T48" fmla="*/ 163 w 212"/>
                <a:gd name="T49" fmla="*/ 104 h 119"/>
                <a:gd name="T50" fmla="*/ 201 w 212"/>
                <a:gd name="T51" fmla="*/ 97 h 119"/>
                <a:gd name="T52" fmla="*/ 212 w 212"/>
                <a:gd name="T53" fmla="*/ 43 h 119"/>
                <a:gd name="T54" fmla="*/ 212 w 212"/>
                <a:gd name="T55" fmla="*/ 43 h 119"/>
                <a:gd name="T56" fmla="*/ 210 w 212"/>
                <a:gd name="T57" fmla="*/ 4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119">
                  <a:moveTo>
                    <a:pt x="210" y="45"/>
                  </a:moveTo>
                  <a:cubicBezTo>
                    <a:pt x="202" y="55"/>
                    <a:pt x="193" y="64"/>
                    <a:pt x="182" y="66"/>
                  </a:cubicBezTo>
                  <a:cubicBezTo>
                    <a:pt x="167" y="70"/>
                    <a:pt x="148" y="59"/>
                    <a:pt x="143" y="48"/>
                  </a:cubicBezTo>
                  <a:cubicBezTo>
                    <a:pt x="129" y="34"/>
                    <a:pt x="116" y="30"/>
                    <a:pt x="103" y="14"/>
                  </a:cubicBezTo>
                  <a:cubicBezTo>
                    <a:pt x="100" y="9"/>
                    <a:pt x="102" y="5"/>
                    <a:pt x="97" y="0"/>
                  </a:cubicBezTo>
                  <a:cubicBezTo>
                    <a:pt x="94" y="2"/>
                    <a:pt x="94" y="9"/>
                    <a:pt x="89" y="9"/>
                  </a:cubicBezTo>
                  <a:cubicBezTo>
                    <a:pt x="83" y="9"/>
                    <a:pt x="78" y="3"/>
                    <a:pt x="71" y="3"/>
                  </a:cubicBezTo>
                  <a:cubicBezTo>
                    <a:pt x="63" y="3"/>
                    <a:pt x="62" y="11"/>
                    <a:pt x="52" y="11"/>
                  </a:cubicBezTo>
                  <a:cubicBezTo>
                    <a:pt x="48" y="23"/>
                    <a:pt x="36" y="30"/>
                    <a:pt x="21" y="30"/>
                  </a:cubicBezTo>
                  <a:cubicBezTo>
                    <a:pt x="20" y="48"/>
                    <a:pt x="0" y="39"/>
                    <a:pt x="0" y="51"/>
                  </a:cubicBezTo>
                  <a:cubicBezTo>
                    <a:pt x="0" y="56"/>
                    <a:pt x="17" y="64"/>
                    <a:pt x="23" y="64"/>
                  </a:cubicBezTo>
                  <a:cubicBezTo>
                    <a:pt x="32" y="64"/>
                    <a:pt x="33" y="57"/>
                    <a:pt x="37" y="54"/>
                  </a:cubicBezTo>
                  <a:cubicBezTo>
                    <a:pt x="39" y="59"/>
                    <a:pt x="39" y="66"/>
                    <a:pt x="42" y="70"/>
                  </a:cubicBezTo>
                  <a:cubicBezTo>
                    <a:pt x="47" y="76"/>
                    <a:pt x="57" y="76"/>
                    <a:pt x="60" y="83"/>
                  </a:cubicBezTo>
                  <a:cubicBezTo>
                    <a:pt x="58" y="84"/>
                    <a:pt x="57" y="86"/>
                    <a:pt x="54" y="83"/>
                  </a:cubicBezTo>
                  <a:cubicBezTo>
                    <a:pt x="54" y="83"/>
                    <a:pt x="54" y="83"/>
                    <a:pt x="54" y="83"/>
                  </a:cubicBezTo>
                  <a:cubicBezTo>
                    <a:pt x="54" y="91"/>
                    <a:pt x="54" y="91"/>
                    <a:pt x="54" y="91"/>
                  </a:cubicBezTo>
                  <a:cubicBezTo>
                    <a:pt x="54" y="91"/>
                    <a:pt x="54" y="91"/>
                    <a:pt x="54" y="91"/>
                  </a:cubicBezTo>
                  <a:cubicBezTo>
                    <a:pt x="63" y="100"/>
                    <a:pt x="76" y="92"/>
                    <a:pt x="79" y="108"/>
                  </a:cubicBezTo>
                  <a:cubicBezTo>
                    <a:pt x="84" y="109"/>
                    <a:pt x="90" y="110"/>
                    <a:pt x="95" y="110"/>
                  </a:cubicBezTo>
                  <a:cubicBezTo>
                    <a:pt x="106" y="110"/>
                    <a:pt x="110" y="98"/>
                    <a:pt x="117" y="98"/>
                  </a:cubicBezTo>
                  <a:cubicBezTo>
                    <a:pt x="127" y="98"/>
                    <a:pt x="123" y="112"/>
                    <a:pt x="128" y="114"/>
                  </a:cubicBezTo>
                  <a:cubicBezTo>
                    <a:pt x="132" y="116"/>
                    <a:pt x="143" y="119"/>
                    <a:pt x="148" y="119"/>
                  </a:cubicBezTo>
                  <a:cubicBezTo>
                    <a:pt x="148" y="118"/>
                    <a:pt x="151" y="115"/>
                    <a:pt x="154" y="114"/>
                  </a:cubicBezTo>
                  <a:cubicBezTo>
                    <a:pt x="158" y="112"/>
                    <a:pt x="158" y="105"/>
                    <a:pt x="163" y="104"/>
                  </a:cubicBezTo>
                  <a:cubicBezTo>
                    <a:pt x="170" y="103"/>
                    <a:pt x="201" y="112"/>
                    <a:pt x="201" y="97"/>
                  </a:cubicBezTo>
                  <a:cubicBezTo>
                    <a:pt x="201" y="75"/>
                    <a:pt x="209" y="65"/>
                    <a:pt x="212" y="43"/>
                  </a:cubicBezTo>
                  <a:cubicBezTo>
                    <a:pt x="212" y="43"/>
                    <a:pt x="212" y="43"/>
                    <a:pt x="212" y="43"/>
                  </a:cubicBezTo>
                  <a:cubicBezTo>
                    <a:pt x="210" y="45"/>
                    <a:pt x="210" y="45"/>
                    <a:pt x="210" y="4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6" name="Freeform 6"/>
            <p:cNvSpPr>
              <a:spLocks/>
            </p:cNvSpPr>
            <p:nvPr/>
          </p:nvSpPr>
          <p:spPr bwMode="auto">
            <a:xfrm>
              <a:off x="2693346" y="2742035"/>
              <a:ext cx="534271" cy="643364"/>
            </a:xfrm>
            <a:custGeom>
              <a:avLst/>
              <a:gdLst>
                <a:gd name="T0" fmla="*/ 117 w 118"/>
                <a:gd name="T1" fmla="*/ 39 h 142"/>
                <a:gd name="T2" fmla="*/ 97 w 118"/>
                <a:gd name="T3" fmla="*/ 21 h 142"/>
                <a:gd name="T4" fmla="*/ 85 w 118"/>
                <a:gd name="T5" fmla="*/ 26 h 142"/>
                <a:gd name="T6" fmla="*/ 76 w 118"/>
                <a:gd name="T7" fmla="*/ 19 h 142"/>
                <a:gd name="T8" fmla="*/ 53 w 118"/>
                <a:gd name="T9" fmla="*/ 0 h 142"/>
                <a:gd name="T10" fmla="*/ 43 w 118"/>
                <a:gd name="T11" fmla="*/ 8 h 142"/>
                <a:gd name="T12" fmla="*/ 32 w 118"/>
                <a:gd name="T13" fmla="*/ 8 h 142"/>
                <a:gd name="T14" fmla="*/ 26 w 118"/>
                <a:gd name="T15" fmla="*/ 5 h 142"/>
                <a:gd name="T16" fmla="*/ 0 w 118"/>
                <a:gd name="T17" fmla="*/ 39 h 142"/>
                <a:gd name="T18" fmla="*/ 19 w 118"/>
                <a:gd name="T19" fmla="*/ 55 h 142"/>
                <a:gd name="T20" fmla="*/ 38 w 118"/>
                <a:gd name="T21" fmla="*/ 78 h 142"/>
                <a:gd name="T22" fmla="*/ 33 w 118"/>
                <a:gd name="T23" fmla="*/ 93 h 142"/>
                <a:gd name="T24" fmla="*/ 49 w 118"/>
                <a:gd name="T25" fmla="*/ 125 h 142"/>
                <a:gd name="T26" fmla="*/ 42 w 118"/>
                <a:gd name="T27" fmla="*/ 137 h 142"/>
                <a:gd name="T28" fmla="*/ 47 w 118"/>
                <a:gd name="T29" fmla="*/ 142 h 142"/>
                <a:gd name="T30" fmla="*/ 55 w 118"/>
                <a:gd name="T31" fmla="*/ 136 h 142"/>
                <a:gd name="T32" fmla="*/ 66 w 118"/>
                <a:gd name="T33" fmla="*/ 136 h 142"/>
                <a:gd name="T34" fmla="*/ 83 w 118"/>
                <a:gd name="T35" fmla="*/ 132 h 142"/>
                <a:gd name="T36" fmla="*/ 99 w 118"/>
                <a:gd name="T37" fmla="*/ 136 h 142"/>
                <a:gd name="T38" fmla="*/ 118 w 118"/>
                <a:gd name="T39" fmla="*/ 115 h 142"/>
                <a:gd name="T40" fmla="*/ 98 w 118"/>
                <a:gd name="T41" fmla="*/ 72 h 142"/>
                <a:gd name="T42" fmla="*/ 115 w 118"/>
                <a:gd name="T43" fmla="*/ 42 h 142"/>
                <a:gd name="T44" fmla="*/ 115 w 118"/>
                <a:gd name="T45" fmla="*/ 42 h 142"/>
                <a:gd name="T46" fmla="*/ 117 w 118"/>
                <a:gd name="T47" fmla="*/ 3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142">
                  <a:moveTo>
                    <a:pt x="117" y="39"/>
                  </a:moveTo>
                  <a:cubicBezTo>
                    <a:pt x="113" y="30"/>
                    <a:pt x="110" y="21"/>
                    <a:pt x="97" y="21"/>
                  </a:cubicBezTo>
                  <a:cubicBezTo>
                    <a:pt x="92" y="21"/>
                    <a:pt x="88" y="26"/>
                    <a:pt x="85" y="26"/>
                  </a:cubicBezTo>
                  <a:cubicBezTo>
                    <a:pt x="80" y="26"/>
                    <a:pt x="80" y="21"/>
                    <a:pt x="76" y="19"/>
                  </a:cubicBezTo>
                  <a:cubicBezTo>
                    <a:pt x="62" y="12"/>
                    <a:pt x="58" y="21"/>
                    <a:pt x="53" y="0"/>
                  </a:cubicBezTo>
                  <a:cubicBezTo>
                    <a:pt x="48" y="2"/>
                    <a:pt x="47" y="8"/>
                    <a:pt x="43" y="8"/>
                  </a:cubicBezTo>
                  <a:cubicBezTo>
                    <a:pt x="39" y="8"/>
                    <a:pt x="35" y="8"/>
                    <a:pt x="32" y="8"/>
                  </a:cubicBezTo>
                  <a:cubicBezTo>
                    <a:pt x="29" y="8"/>
                    <a:pt x="27" y="7"/>
                    <a:pt x="26" y="5"/>
                  </a:cubicBezTo>
                  <a:cubicBezTo>
                    <a:pt x="13" y="19"/>
                    <a:pt x="12" y="31"/>
                    <a:pt x="0" y="39"/>
                  </a:cubicBezTo>
                  <a:cubicBezTo>
                    <a:pt x="13" y="41"/>
                    <a:pt x="15" y="46"/>
                    <a:pt x="19" y="55"/>
                  </a:cubicBezTo>
                  <a:cubicBezTo>
                    <a:pt x="23" y="62"/>
                    <a:pt x="38" y="59"/>
                    <a:pt x="38" y="78"/>
                  </a:cubicBezTo>
                  <a:cubicBezTo>
                    <a:pt x="38" y="83"/>
                    <a:pt x="33" y="87"/>
                    <a:pt x="33" y="93"/>
                  </a:cubicBezTo>
                  <a:cubicBezTo>
                    <a:pt x="33" y="110"/>
                    <a:pt x="49" y="107"/>
                    <a:pt x="49" y="125"/>
                  </a:cubicBezTo>
                  <a:cubicBezTo>
                    <a:pt x="49" y="130"/>
                    <a:pt x="42" y="131"/>
                    <a:pt x="42" y="137"/>
                  </a:cubicBezTo>
                  <a:cubicBezTo>
                    <a:pt x="42" y="141"/>
                    <a:pt x="44" y="142"/>
                    <a:pt x="47" y="142"/>
                  </a:cubicBezTo>
                  <a:cubicBezTo>
                    <a:pt x="50" y="142"/>
                    <a:pt x="51" y="136"/>
                    <a:pt x="55" y="136"/>
                  </a:cubicBezTo>
                  <a:cubicBezTo>
                    <a:pt x="62" y="136"/>
                    <a:pt x="64" y="136"/>
                    <a:pt x="66" y="136"/>
                  </a:cubicBezTo>
                  <a:cubicBezTo>
                    <a:pt x="71" y="136"/>
                    <a:pt x="76" y="132"/>
                    <a:pt x="83" y="132"/>
                  </a:cubicBezTo>
                  <a:cubicBezTo>
                    <a:pt x="90" y="132"/>
                    <a:pt x="92" y="136"/>
                    <a:pt x="99" y="136"/>
                  </a:cubicBezTo>
                  <a:cubicBezTo>
                    <a:pt x="113" y="136"/>
                    <a:pt x="118" y="128"/>
                    <a:pt x="118" y="115"/>
                  </a:cubicBezTo>
                  <a:cubicBezTo>
                    <a:pt x="118" y="99"/>
                    <a:pt x="98" y="90"/>
                    <a:pt x="98" y="72"/>
                  </a:cubicBezTo>
                  <a:cubicBezTo>
                    <a:pt x="98" y="57"/>
                    <a:pt x="110" y="53"/>
                    <a:pt x="115" y="42"/>
                  </a:cubicBezTo>
                  <a:cubicBezTo>
                    <a:pt x="115" y="42"/>
                    <a:pt x="115" y="42"/>
                    <a:pt x="115" y="42"/>
                  </a:cubicBezTo>
                  <a:cubicBezTo>
                    <a:pt x="117" y="39"/>
                    <a:pt x="117" y="39"/>
                    <a:pt x="117" y="3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 name="Freeform 7"/>
            <p:cNvSpPr>
              <a:spLocks/>
            </p:cNvSpPr>
            <p:nvPr/>
          </p:nvSpPr>
          <p:spPr bwMode="auto">
            <a:xfrm>
              <a:off x="2738101" y="1390969"/>
              <a:ext cx="923089" cy="855954"/>
            </a:xfrm>
            <a:custGeom>
              <a:avLst/>
              <a:gdLst>
                <a:gd name="T0" fmla="*/ 107 w 204"/>
                <a:gd name="T1" fmla="*/ 4 h 189"/>
                <a:gd name="T2" fmla="*/ 68 w 204"/>
                <a:gd name="T3" fmla="*/ 0 h 189"/>
                <a:gd name="T4" fmla="*/ 60 w 204"/>
                <a:gd name="T5" fmla="*/ 32 h 189"/>
                <a:gd name="T6" fmla="*/ 70 w 204"/>
                <a:gd name="T7" fmla="*/ 71 h 189"/>
                <a:gd name="T8" fmla="*/ 56 w 204"/>
                <a:gd name="T9" fmla="*/ 47 h 189"/>
                <a:gd name="T10" fmla="*/ 35 w 204"/>
                <a:gd name="T11" fmla="*/ 40 h 189"/>
                <a:gd name="T12" fmla="*/ 16 w 204"/>
                <a:gd name="T13" fmla="*/ 40 h 189"/>
                <a:gd name="T14" fmla="*/ 16 w 204"/>
                <a:gd name="T15" fmla="*/ 40 h 189"/>
                <a:gd name="T16" fmla="*/ 16 w 204"/>
                <a:gd name="T17" fmla="*/ 51 h 189"/>
                <a:gd name="T18" fmla="*/ 16 w 204"/>
                <a:gd name="T19" fmla="*/ 51 h 189"/>
                <a:gd name="T20" fmla="*/ 0 w 204"/>
                <a:gd name="T21" fmla="*/ 62 h 189"/>
                <a:gd name="T22" fmla="*/ 8 w 204"/>
                <a:gd name="T23" fmla="*/ 87 h 189"/>
                <a:gd name="T24" fmla="*/ 5 w 204"/>
                <a:gd name="T25" fmla="*/ 105 h 189"/>
                <a:gd name="T26" fmla="*/ 9 w 204"/>
                <a:gd name="T27" fmla="*/ 119 h 189"/>
                <a:gd name="T28" fmla="*/ 21 w 204"/>
                <a:gd name="T29" fmla="*/ 111 h 189"/>
                <a:gd name="T30" fmla="*/ 28 w 204"/>
                <a:gd name="T31" fmla="*/ 118 h 189"/>
                <a:gd name="T32" fmla="*/ 50 w 204"/>
                <a:gd name="T33" fmla="*/ 119 h 189"/>
                <a:gd name="T34" fmla="*/ 62 w 204"/>
                <a:gd name="T35" fmla="*/ 125 h 189"/>
                <a:gd name="T36" fmla="*/ 71 w 204"/>
                <a:gd name="T37" fmla="*/ 121 h 189"/>
                <a:gd name="T38" fmla="*/ 91 w 204"/>
                <a:gd name="T39" fmla="*/ 145 h 189"/>
                <a:gd name="T40" fmla="*/ 97 w 204"/>
                <a:gd name="T41" fmla="*/ 145 h 189"/>
                <a:gd name="T42" fmla="*/ 107 w 204"/>
                <a:gd name="T43" fmla="*/ 168 h 189"/>
                <a:gd name="T44" fmla="*/ 137 w 204"/>
                <a:gd name="T45" fmla="*/ 189 h 189"/>
                <a:gd name="T46" fmla="*/ 157 w 204"/>
                <a:gd name="T47" fmla="*/ 178 h 189"/>
                <a:gd name="T48" fmla="*/ 158 w 204"/>
                <a:gd name="T49" fmla="*/ 158 h 189"/>
                <a:gd name="T50" fmla="*/ 193 w 204"/>
                <a:gd name="T51" fmla="*/ 135 h 189"/>
                <a:gd name="T52" fmla="*/ 204 w 204"/>
                <a:gd name="T53" fmla="*/ 123 h 189"/>
                <a:gd name="T54" fmla="*/ 173 w 204"/>
                <a:gd name="T55" fmla="*/ 89 h 189"/>
                <a:gd name="T56" fmla="*/ 169 w 204"/>
                <a:gd name="T57" fmla="*/ 103 h 189"/>
                <a:gd name="T58" fmla="*/ 139 w 204"/>
                <a:gd name="T59" fmla="*/ 94 h 189"/>
                <a:gd name="T60" fmla="*/ 136 w 204"/>
                <a:gd name="T61" fmla="*/ 97 h 189"/>
                <a:gd name="T62" fmla="*/ 121 w 204"/>
                <a:gd name="T63" fmla="*/ 105 h 189"/>
                <a:gd name="T64" fmla="*/ 121 w 204"/>
                <a:gd name="T65" fmla="*/ 105 h 189"/>
                <a:gd name="T66" fmla="*/ 114 w 204"/>
                <a:gd name="T67" fmla="*/ 105 h 189"/>
                <a:gd name="T68" fmla="*/ 114 w 204"/>
                <a:gd name="T69" fmla="*/ 105 h 189"/>
                <a:gd name="T70" fmla="*/ 86 w 204"/>
                <a:gd name="T71" fmla="*/ 89 h 189"/>
                <a:gd name="T72" fmla="*/ 108 w 204"/>
                <a:gd name="T73" fmla="*/ 44 h 189"/>
                <a:gd name="T74" fmla="*/ 110 w 204"/>
                <a:gd name="T75" fmla="*/ 22 h 189"/>
                <a:gd name="T76" fmla="*/ 108 w 204"/>
                <a:gd name="T77" fmla="*/ 4 h 189"/>
                <a:gd name="T78" fmla="*/ 108 w 204"/>
                <a:gd name="T79" fmla="*/ 4 h 189"/>
                <a:gd name="T80" fmla="*/ 107 w 204"/>
                <a:gd name="T81" fmla="*/ 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189">
                  <a:moveTo>
                    <a:pt x="107" y="4"/>
                  </a:moveTo>
                  <a:cubicBezTo>
                    <a:pt x="92" y="4"/>
                    <a:pt x="80" y="3"/>
                    <a:pt x="68" y="0"/>
                  </a:cubicBezTo>
                  <a:cubicBezTo>
                    <a:pt x="65" y="11"/>
                    <a:pt x="60" y="22"/>
                    <a:pt x="60" y="32"/>
                  </a:cubicBezTo>
                  <a:cubicBezTo>
                    <a:pt x="56" y="47"/>
                    <a:pt x="80" y="51"/>
                    <a:pt x="70" y="71"/>
                  </a:cubicBezTo>
                  <a:cubicBezTo>
                    <a:pt x="61" y="87"/>
                    <a:pt x="61" y="55"/>
                    <a:pt x="56" y="47"/>
                  </a:cubicBezTo>
                  <a:cubicBezTo>
                    <a:pt x="45" y="43"/>
                    <a:pt x="39" y="43"/>
                    <a:pt x="35" y="40"/>
                  </a:cubicBezTo>
                  <a:cubicBezTo>
                    <a:pt x="22" y="28"/>
                    <a:pt x="19" y="43"/>
                    <a:pt x="16" y="40"/>
                  </a:cubicBezTo>
                  <a:cubicBezTo>
                    <a:pt x="16" y="40"/>
                    <a:pt x="16" y="40"/>
                    <a:pt x="16" y="40"/>
                  </a:cubicBezTo>
                  <a:cubicBezTo>
                    <a:pt x="16" y="51"/>
                    <a:pt x="16" y="51"/>
                    <a:pt x="16" y="51"/>
                  </a:cubicBezTo>
                  <a:cubicBezTo>
                    <a:pt x="16" y="51"/>
                    <a:pt x="16" y="51"/>
                    <a:pt x="16" y="51"/>
                  </a:cubicBezTo>
                  <a:cubicBezTo>
                    <a:pt x="3" y="51"/>
                    <a:pt x="0" y="50"/>
                    <a:pt x="0" y="62"/>
                  </a:cubicBezTo>
                  <a:cubicBezTo>
                    <a:pt x="0" y="76"/>
                    <a:pt x="8" y="75"/>
                    <a:pt x="8" y="87"/>
                  </a:cubicBezTo>
                  <a:cubicBezTo>
                    <a:pt x="8" y="94"/>
                    <a:pt x="5" y="98"/>
                    <a:pt x="5" y="105"/>
                  </a:cubicBezTo>
                  <a:cubicBezTo>
                    <a:pt x="5" y="111"/>
                    <a:pt x="5" y="119"/>
                    <a:pt x="9" y="119"/>
                  </a:cubicBezTo>
                  <a:cubicBezTo>
                    <a:pt x="14" y="119"/>
                    <a:pt x="17" y="111"/>
                    <a:pt x="21" y="111"/>
                  </a:cubicBezTo>
                  <a:cubicBezTo>
                    <a:pt x="27" y="111"/>
                    <a:pt x="25" y="116"/>
                    <a:pt x="28" y="118"/>
                  </a:cubicBezTo>
                  <a:cubicBezTo>
                    <a:pt x="35" y="120"/>
                    <a:pt x="43" y="116"/>
                    <a:pt x="50" y="119"/>
                  </a:cubicBezTo>
                  <a:cubicBezTo>
                    <a:pt x="54" y="120"/>
                    <a:pt x="56" y="125"/>
                    <a:pt x="62" y="125"/>
                  </a:cubicBezTo>
                  <a:cubicBezTo>
                    <a:pt x="66" y="125"/>
                    <a:pt x="68" y="121"/>
                    <a:pt x="71" y="121"/>
                  </a:cubicBezTo>
                  <a:cubicBezTo>
                    <a:pt x="88" y="121"/>
                    <a:pt x="77" y="145"/>
                    <a:pt x="91" y="145"/>
                  </a:cubicBezTo>
                  <a:cubicBezTo>
                    <a:pt x="96" y="145"/>
                    <a:pt x="93" y="142"/>
                    <a:pt x="97" y="145"/>
                  </a:cubicBezTo>
                  <a:cubicBezTo>
                    <a:pt x="104" y="145"/>
                    <a:pt x="104" y="158"/>
                    <a:pt x="107" y="168"/>
                  </a:cubicBezTo>
                  <a:cubicBezTo>
                    <a:pt x="110" y="187"/>
                    <a:pt x="121" y="189"/>
                    <a:pt x="137" y="189"/>
                  </a:cubicBezTo>
                  <a:cubicBezTo>
                    <a:pt x="140" y="189"/>
                    <a:pt x="156" y="180"/>
                    <a:pt x="157" y="178"/>
                  </a:cubicBezTo>
                  <a:cubicBezTo>
                    <a:pt x="160" y="169"/>
                    <a:pt x="152" y="164"/>
                    <a:pt x="158" y="158"/>
                  </a:cubicBezTo>
                  <a:cubicBezTo>
                    <a:pt x="166" y="151"/>
                    <a:pt x="180" y="142"/>
                    <a:pt x="193" y="135"/>
                  </a:cubicBezTo>
                  <a:cubicBezTo>
                    <a:pt x="194" y="130"/>
                    <a:pt x="200" y="128"/>
                    <a:pt x="204" y="123"/>
                  </a:cubicBezTo>
                  <a:cubicBezTo>
                    <a:pt x="194" y="112"/>
                    <a:pt x="185" y="97"/>
                    <a:pt x="173" y="89"/>
                  </a:cubicBezTo>
                  <a:cubicBezTo>
                    <a:pt x="172" y="94"/>
                    <a:pt x="172" y="103"/>
                    <a:pt x="169" y="103"/>
                  </a:cubicBezTo>
                  <a:cubicBezTo>
                    <a:pt x="161" y="103"/>
                    <a:pt x="148" y="100"/>
                    <a:pt x="139" y="94"/>
                  </a:cubicBezTo>
                  <a:cubicBezTo>
                    <a:pt x="138" y="95"/>
                    <a:pt x="137" y="96"/>
                    <a:pt x="136" y="97"/>
                  </a:cubicBezTo>
                  <a:cubicBezTo>
                    <a:pt x="129" y="100"/>
                    <a:pt x="123" y="95"/>
                    <a:pt x="121" y="105"/>
                  </a:cubicBezTo>
                  <a:cubicBezTo>
                    <a:pt x="121" y="105"/>
                    <a:pt x="121" y="105"/>
                    <a:pt x="121" y="105"/>
                  </a:cubicBezTo>
                  <a:cubicBezTo>
                    <a:pt x="114" y="105"/>
                    <a:pt x="114" y="105"/>
                    <a:pt x="114" y="105"/>
                  </a:cubicBezTo>
                  <a:cubicBezTo>
                    <a:pt x="114" y="105"/>
                    <a:pt x="114" y="105"/>
                    <a:pt x="114" y="105"/>
                  </a:cubicBezTo>
                  <a:cubicBezTo>
                    <a:pt x="113" y="104"/>
                    <a:pt x="86" y="92"/>
                    <a:pt x="86" y="89"/>
                  </a:cubicBezTo>
                  <a:cubicBezTo>
                    <a:pt x="86" y="70"/>
                    <a:pt x="102" y="60"/>
                    <a:pt x="108" y="44"/>
                  </a:cubicBezTo>
                  <a:cubicBezTo>
                    <a:pt x="110" y="38"/>
                    <a:pt x="107" y="29"/>
                    <a:pt x="110" y="22"/>
                  </a:cubicBezTo>
                  <a:cubicBezTo>
                    <a:pt x="109" y="16"/>
                    <a:pt x="108" y="10"/>
                    <a:pt x="108" y="4"/>
                  </a:cubicBezTo>
                  <a:cubicBezTo>
                    <a:pt x="108" y="4"/>
                    <a:pt x="108" y="4"/>
                    <a:pt x="108" y="4"/>
                  </a:cubicBezTo>
                  <a:cubicBezTo>
                    <a:pt x="107" y="4"/>
                    <a:pt x="107" y="4"/>
                    <a:pt x="107" y="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dirty="0">
                <a:solidFill>
                  <a:prstClr val="black"/>
                </a:solidFill>
              </a:endParaRPr>
            </a:p>
          </p:txBody>
        </p:sp>
        <p:sp>
          <p:nvSpPr>
            <p:cNvPr id="8" name="Freeform 8"/>
            <p:cNvSpPr>
              <a:spLocks/>
            </p:cNvSpPr>
            <p:nvPr/>
          </p:nvSpPr>
          <p:spPr bwMode="auto">
            <a:xfrm>
              <a:off x="3227618" y="618929"/>
              <a:ext cx="1186028" cy="1460159"/>
            </a:xfrm>
            <a:custGeom>
              <a:avLst/>
              <a:gdLst>
                <a:gd name="T0" fmla="*/ 135 w 262"/>
                <a:gd name="T1" fmla="*/ 304 h 322"/>
                <a:gd name="T2" fmla="*/ 123 w 262"/>
                <a:gd name="T3" fmla="*/ 281 h 322"/>
                <a:gd name="T4" fmla="*/ 123 w 262"/>
                <a:gd name="T5" fmla="*/ 281 h 322"/>
                <a:gd name="T6" fmla="*/ 149 w 262"/>
                <a:gd name="T7" fmla="*/ 240 h 322"/>
                <a:gd name="T8" fmla="*/ 131 w 262"/>
                <a:gd name="T9" fmla="*/ 229 h 322"/>
                <a:gd name="T10" fmla="*/ 129 w 262"/>
                <a:gd name="T11" fmla="*/ 254 h 322"/>
                <a:gd name="T12" fmla="*/ 117 w 262"/>
                <a:gd name="T13" fmla="*/ 249 h 322"/>
                <a:gd name="T14" fmla="*/ 123 w 262"/>
                <a:gd name="T15" fmla="*/ 235 h 322"/>
                <a:gd name="T16" fmla="*/ 123 w 262"/>
                <a:gd name="T17" fmla="*/ 230 h 322"/>
                <a:gd name="T18" fmla="*/ 111 w 262"/>
                <a:gd name="T19" fmla="*/ 242 h 322"/>
                <a:gd name="T20" fmla="*/ 111 w 262"/>
                <a:gd name="T21" fmla="*/ 235 h 322"/>
                <a:gd name="T22" fmla="*/ 106 w 262"/>
                <a:gd name="T23" fmla="*/ 252 h 322"/>
                <a:gd name="T24" fmla="*/ 96 w 262"/>
                <a:gd name="T25" fmla="*/ 257 h 322"/>
                <a:gd name="T26" fmla="*/ 96 w 262"/>
                <a:gd name="T27" fmla="*/ 293 h 322"/>
                <a:gd name="T28" fmla="*/ 61 w 262"/>
                <a:gd name="T29" fmla="*/ 273 h 322"/>
                <a:gd name="T30" fmla="*/ 40 w 262"/>
                <a:gd name="T31" fmla="*/ 237 h 322"/>
                <a:gd name="T32" fmla="*/ 40 w 262"/>
                <a:gd name="T33" fmla="*/ 197 h 322"/>
                <a:gd name="T34" fmla="*/ 31 w 262"/>
                <a:gd name="T35" fmla="*/ 190 h 322"/>
                <a:gd name="T36" fmla="*/ 31 w 262"/>
                <a:gd name="T37" fmla="*/ 190 h 322"/>
                <a:gd name="T38" fmla="*/ 18 w 262"/>
                <a:gd name="T39" fmla="*/ 188 h 322"/>
                <a:gd name="T40" fmla="*/ 2 w 262"/>
                <a:gd name="T41" fmla="*/ 192 h 322"/>
                <a:gd name="T42" fmla="*/ 87 w 262"/>
                <a:gd name="T43" fmla="*/ 166 h 322"/>
                <a:gd name="T44" fmla="*/ 125 w 262"/>
                <a:gd name="T45" fmla="*/ 80 h 322"/>
                <a:gd name="T46" fmla="*/ 159 w 262"/>
                <a:gd name="T47" fmla="*/ 37 h 322"/>
                <a:gd name="T48" fmla="*/ 231 w 262"/>
                <a:gd name="T49" fmla="*/ 35 h 322"/>
                <a:gd name="T50" fmla="*/ 253 w 262"/>
                <a:gd name="T51" fmla="*/ 55 h 322"/>
                <a:gd name="T52" fmla="*/ 210 w 262"/>
                <a:gd name="T53" fmla="*/ 173 h 322"/>
                <a:gd name="T54" fmla="*/ 198 w 262"/>
                <a:gd name="T55" fmla="*/ 219 h 322"/>
                <a:gd name="T56" fmla="*/ 192 w 262"/>
                <a:gd name="T57" fmla="*/ 213 h 322"/>
                <a:gd name="T58" fmla="*/ 186 w 262"/>
                <a:gd name="T59" fmla="*/ 213 h 322"/>
                <a:gd name="T60" fmla="*/ 178 w 262"/>
                <a:gd name="T61" fmla="*/ 273 h 322"/>
                <a:gd name="T62" fmla="*/ 149 w 262"/>
                <a:gd name="T63" fmla="*/ 322 h 322"/>
                <a:gd name="T64" fmla="*/ 147 w 262"/>
                <a:gd name="T65"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322">
                  <a:moveTo>
                    <a:pt x="147" y="321"/>
                  </a:moveTo>
                  <a:cubicBezTo>
                    <a:pt x="143" y="318"/>
                    <a:pt x="139" y="306"/>
                    <a:pt x="135" y="304"/>
                  </a:cubicBezTo>
                  <a:cubicBezTo>
                    <a:pt x="128" y="301"/>
                    <a:pt x="121" y="302"/>
                    <a:pt x="115" y="301"/>
                  </a:cubicBezTo>
                  <a:cubicBezTo>
                    <a:pt x="117" y="293"/>
                    <a:pt x="116" y="281"/>
                    <a:pt x="123" y="281"/>
                  </a:cubicBezTo>
                  <a:cubicBezTo>
                    <a:pt x="123" y="281"/>
                    <a:pt x="123" y="281"/>
                    <a:pt x="123" y="281"/>
                  </a:cubicBezTo>
                  <a:cubicBezTo>
                    <a:pt x="123" y="281"/>
                    <a:pt x="123" y="281"/>
                    <a:pt x="123" y="281"/>
                  </a:cubicBezTo>
                  <a:cubicBezTo>
                    <a:pt x="125" y="281"/>
                    <a:pt x="128" y="268"/>
                    <a:pt x="128" y="268"/>
                  </a:cubicBezTo>
                  <a:cubicBezTo>
                    <a:pt x="131" y="257"/>
                    <a:pt x="149" y="254"/>
                    <a:pt x="149" y="240"/>
                  </a:cubicBezTo>
                  <a:cubicBezTo>
                    <a:pt x="149" y="233"/>
                    <a:pt x="144" y="219"/>
                    <a:pt x="138" y="219"/>
                  </a:cubicBezTo>
                  <a:cubicBezTo>
                    <a:pt x="135" y="219"/>
                    <a:pt x="131" y="226"/>
                    <a:pt x="131" y="229"/>
                  </a:cubicBezTo>
                  <a:cubicBezTo>
                    <a:pt x="131" y="232"/>
                    <a:pt x="136" y="235"/>
                    <a:pt x="136" y="242"/>
                  </a:cubicBezTo>
                  <a:cubicBezTo>
                    <a:pt x="136" y="249"/>
                    <a:pt x="135" y="254"/>
                    <a:pt x="129" y="254"/>
                  </a:cubicBezTo>
                  <a:cubicBezTo>
                    <a:pt x="125" y="254"/>
                    <a:pt x="125" y="253"/>
                    <a:pt x="125" y="249"/>
                  </a:cubicBezTo>
                  <a:cubicBezTo>
                    <a:pt x="118" y="251"/>
                    <a:pt x="120" y="252"/>
                    <a:pt x="117" y="249"/>
                  </a:cubicBezTo>
                  <a:cubicBezTo>
                    <a:pt x="118" y="243"/>
                    <a:pt x="122" y="237"/>
                    <a:pt x="123" y="235"/>
                  </a:cubicBezTo>
                  <a:cubicBezTo>
                    <a:pt x="123" y="235"/>
                    <a:pt x="123" y="235"/>
                    <a:pt x="123" y="235"/>
                  </a:cubicBezTo>
                  <a:cubicBezTo>
                    <a:pt x="123" y="230"/>
                    <a:pt x="123" y="230"/>
                    <a:pt x="123" y="230"/>
                  </a:cubicBezTo>
                  <a:cubicBezTo>
                    <a:pt x="123" y="230"/>
                    <a:pt x="123" y="230"/>
                    <a:pt x="123" y="230"/>
                  </a:cubicBezTo>
                  <a:cubicBezTo>
                    <a:pt x="115" y="232"/>
                    <a:pt x="117" y="240"/>
                    <a:pt x="111" y="242"/>
                  </a:cubicBezTo>
                  <a:cubicBezTo>
                    <a:pt x="111" y="242"/>
                    <a:pt x="111" y="242"/>
                    <a:pt x="111" y="242"/>
                  </a:cubicBezTo>
                  <a:cubicBezTo>
                    <a:pt x="111" y="235"/>
                    <a:pt x="111" y="235"/>
                    <a:pt x="111" y="235"/>
                  </a:cubicBezTo>
                  <a:cubicBezTo>
                    <a:pt x="111" y="235"/>
                    <a:pt x="111" y="235"/>
                    <a:pt x="111" y="235"/>
                  </a:cubicBezTo>
                  <a:cubicBezTo>
                    <a:pt x="115" y="231"/>
                    <a:pt x="114" y="229"/>
                    <a:pt x="112" y="221"/>
                  </a:cubicBezTo>
                  <a:cubicBezTo>
                    <a:pt x="108" y="227"/>
                    <a:pt x="106" y="243"/>
                    <a:pt x="106" y="252"/>
                  </a:cubicBezTo>
                  <a:cubicBezTo>
                    <a:pt x="102" y="252"/>
                    <a:pt x="99" y="252"/>
                    <a:pt x="98" y="249"/>
                  </a:cubicBezTo>
                  <a:cubicBezTo>
                    <a:pt x="97" y="252"/>
                    <a:pt x="96" y="254"/>
                    <a:pt x="96" y="257"/>
                  </a:cubicBezTo>
                  <a:cubicBezTo>
                    <a:pt x="96" y="268"/>
                    <a:pt x="98" y="273"/>
                    <a:pt x="98" y="284"/>
                  </a:cubicBezTo>
                  <a:cubicBezTo>
                    <a:pt x="98" y="288"/>
                    <a:pt x="97" y="291"/>
                    <a:pt x="96" y="293"/>
                  </a:cubicBezTo>
                  <a:cubicBezTo>
                    <a:pt x="86" y="282"/>
                    <a:pt x="77" y="267"/>
                    <a:pt x="65" y="259"/>
                  </a:cubicBezTo>
                  <a:cubicBezTo>
                    <a:pt x="64" y="264"/>
                    <a:pt x="64" y="273"/>
                    <a:pt x="61" y="273"/>
                  </a:cubicBezTo>
                  <a:cubicBezTo>
                    <a:pt x="53" y="273"/>
                    <a:pt x="40" y="270"/>
                    <a:pt x="31" y="264"/>
                  </a:cubicBezTo>
                  <a:cubicBezTo>
                    <a:pt x="36" y="258"/>
                    <a:pt x="40" y="246"/>
                    <a:pt x="40" y="237"/>
                  </a:cubicBezTo>
                  <a:cubicBezTo>
                    <a:pt x="40" y="229"/>
                    <a:pt x="37" y="221"/>
                    <a:pt x="37" y="213"/>
                  </a:cubicBezTo>
                  <a:cubicBezTo>
                    <a:pt x="37" y="206"/>
                    <a:pt x="40" y="203"/>
                    <a:pt x="40" y="197"/>
                  </a:cubicBezTo>
                  <a:cubicBezTo>
                    <a:pt x="40" y="195"/>
                    <a:pt x="39" y="193"/>
                    <a:pt x="40" y="190"/>
                  </a:cubicBezTo>
                  <a:cubicBezTo>
                    <a:pt x="36" y="190"/>
                    <a:pt x="34" y="190"/>
                    <a:pt x="31" y="190"/>
                  </a:cubicBezTo>
                  <a:cubicBezTo>
                    <a:pt x="31" y="190"/>
                    <a:pt x="31" y="190"/>
                    <a:pt x="31" y="190"/>
                  </a:cubicBezTo>
                  <a:cubicBezTo>
                    <a:pt x="31" y="190"/>
                    <a:pt x="31" y="190"/>
                    <a:pt x="31" y="190"/>
                  </a:cubicBezTo>
                  <a:cubicBezTo>
                    <a:pt x="28" y="190"/>
                    <a:pt x="27" y="194"/>
                    <a:pt x="24" y="194"/>
                  </a:cubicBezTo>
                  <a:cubicBezTo>
                    <a:pt x="21" y="194"/>
                    <a:pt x="20" y="190"/>
                    <a:pt x="18" y="188"/>
                  </a:cubicBezTo>
                  <a:cubicBezTo>
                    <a:pt x="15" y="190"/>
                    <a:pt x="2" y="192"/>
                    <a:pt x="2" y="192"/>
                  </a:cubicBezTo>
                  <a:cubicBezTo>
                    <a:pt x="2" y="192"/>
                    <a:pt x="2" y="192"/>
                    <a:pt x="2" y="192"/>
                  </a:cubicBezTo>
                  <a:cubicBezTo>
                    <a:pt x="1" y="186"/>
                    <a:pt x="0" y="180"/>
                    <a:pt x="0" y="174"/>
                  </a:cubicBezTo>
                  <a:cubicBezTo>
                    <a:pt x="40" y="174"/>
                    <a:pt x="87" y="166"/>
                    <a:pt x="87" y="166"/>
                  </a:cubicBezTo>
                  <a:cubicBezTo>
                    <a:pt x="92" y="166"/>
                    <a:pt x="103" y="154"/>
                    <a:pt x="98" y="108"/>
                  </a:cubicBezTo>
                  <a:cubicBezTo>
                    <a:pt x="117" y="108"/>
                    <a:pt x="125" y="109"/>
                    <a:pt x="125" y="80"/>
                  </a:cubicBezTo>
                  <a:cubicBezTo>
                    <a:pt x="135" y="80"/>
                    <a:pt x="141" y="77"/>
                    <a:pt x="140" y="54"/>
                  </a:cubicBezTo>
                  <a:cubicBezTo>
                    <a:pt x="156" y="54"/>
                    <a:pt x="154" y="35"/>
                    <a:pt x="159" y="37"/>
                  </a:cubicBezTo>
                  <a:cubicBezTo>
                    <a:pt x="181" y="40"/>
                    <a:pt x="189" y="19"/>
                    <a:pt x="199" y="0"/>
                  </a:cubicBezTo>
                  <a:cubicBezTo>
                    <a:pt x="199" y="0"/>
                    <a:pt x="231" y="19"/>
                    <a:pt x="231" y="35"/>
                  </a:cubicBezTo>
                  <a:cubicBezTo>
                    <a:pt x="231" y="42"/>
                    <a:pt x="231" y="44"/>
                    <a:pt x="231" y="48"/>
                  </a:cubicBezTo>
                  <a:cubicBezTo>
                    <a:pt x="231" y="55"/>
                    <a:pt x="242" y="55"/>
                    <a:pt x="253" y="55"/>
                  </a:cubicBezTo>
                  <a:cubicBezTo>
                    <a:pt x="254" y="94"/>
                    <a:pt x="262" y="112"/>
                    <a:pt x="227" y="125"/>
                  </a:cubicBezTo>
                  <a:cubicBezTo>
                    <a:pt x="214" y="152"/>
                    <a:pt x="208" y="158"/>
                    <a:pt x="210" y="173"/>
                  </a:cubicBezTo>
                  <a:cubicBezTo>
                    <a:pt x="210" y="182"/>
                    <a:pt x="208" y="199"/>
                    <a:pt x="210" y="213"/>
                  </a:cubicBezTo>
                  <a:cubicBezTo>
                    <a:pt x="207" y="215"/>
                    <a:pt x="203" y="219"/>
                    <a:pt x="198" y="219"/>
                  </a:cubicBezTo>
                  <a:cubicBezTo>
                    <a:pt x="197" y="219"/>
                    <a:pt x="193" y="214"/>
                    <a:pt x="192" y="213"/>
                  </a:cubicBezTo>
                  <a:cubicBezTo>
                    <a:pt x="192" y="213"/>
                    <a:pt x="192" y="213"/>
                    <a:pt x="192" y="213"/>
                  </a:cubicBezTo>
                  <a:cubicBezTo>
                    <a:pt x="186" y="213"/>
                    <a:pt x="186" y="213"/>
                    <a:pt x="186" y="213"/>
                  </a:cubicBezTo>
                  <a:cubicBezTo>
                    <a:pt x="186" y="213"/>
                    <a:pt x="186" y="213"/>
                    <a:pt x="186" y="213"/>
                  </a:cubicBezTo>
                  <a:cubicBezTo>
                    <a:pt x="186" y="236"/>
                    <a:pt x="171" y="240"/>
                    <a:pt x="171" y="262"/>
                  </a:cubicBezTo>
                  <a:cubicBezTo>
                    <a:pt x="171" y="269"/>
                    <a:pt x="178" y="267"/>
                    <a:pt x="178" y="273"/>
                  </a:cubicBezTo>
                  <a:cubicBezTo>
                    <a:pt x="178" y="281"/>
                    <a:pt x="170" y="279"/>
                    <a:pt x="168" y="286"/>
                  </a:cubicBezTo>
                  <a:cubicBezTo>
                    <a:pt x="166" y="302"/>
                    <a:pt x="156" y="311"/>
                    <a:pt x="149" y="322"/>
                  </a:cubicBezTo>
                  <a:cubicBezTo>
                    <a:pt x="149" y="322"/>
                    <a:pt x="149" y="322"/>
                    <a:pt x="149" y="322"/>
                  </a:cubicBezTo>
                  <a:cubicBezTo>
                    <a:pt x="147" y="321"/>
                    <a:pt x="147" y="321"/>
                    <a:pt x="147" y="32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24" name="Line 27"/>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25" name="Line 28"/>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26" name="Line 29"/>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27" name="Line 30"/>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0" name="Freeform 47"/>
            <p:cNvSpPr>
              <a:spLocks/>
            </p:cNvSpPr>
            <p:nvPr/>
          </p:nvSpPr>
          <p:spPr bwMode="auto">
            <a:xfrm>
              <a:off x="4128331" y="162980"/>
              <a:ext cx="951062" cy="1236378"/>
            </a:xfrm>
            <a:custGeom>
              <a:avLst/>
              <a:gdLst>
                <a:gd name="T0" fmla="*/ 32 w 210"/>
                <a:gd name="T1" fmla="*/ 136 h 273"/>
                <a:gd name="T2" fmla="*/ 32 w 210"/>
                <a:gd name="T3" fmla="*/ 149 h 273"/>
                <a:gd name="T4" fmla="*/ 54 w 210"/>
                <a:gd name="T5" fmla="*/ 157 h 273"/>
                <a:gd name="T6" fmla="*/ 54 w 210"/>
                <a:gd name="T7" fmla="*/ 148 h 273"/>
                <a:gd name="T8" fmla="*/ 76 w 210"/>
                <a:gd name="T9" fmla="*/ 186 h 273"/>
                <a:gd name="T10" fmla="*/ 153 w 210"/>
                <a:gd name="T11" fmla="*/ 273 h 273"/>
                <a:gd name="T12" fmla="*/ 204 w 210"/>
                <a:gd name="T13" fmla="*/ 200 h 273"/>
                <a:gd name="T14" fmla="*/ 188 w 210"/>
                <a:gd name="T15" fmla="*/ 112 h 273"/>
                <a:gd name="T16" fmla="*/ 167 w 210"/>
                <a:gd name="T17" fmla="*/ 74 h 273"/>
                <a:gd name="T18" fmla="*/ 153 w 210"/>
                <a:gd name="T19" fmla="*/ 54 h 273"/>
                <a:gd name="T20" fmla="*/ 171 w 210"/>
                <a:gd name="T21" fmla="*/ 50 h 273"/>
                <a:gd name="T22" fmla="*/ 149 w 210"/>
                <a:gd name="T23" fmla="*/ 21 h 273"/>
                <a:gd name="T24" fmla="*/ 111 w 210"/>
                <a:gd name="T25" fmla="*/ 6 h 273"/>
                <a:gd name="T26" fmla="*/ 55 w 210"/>
                <a:gd name="T27" fmla="*/ 52 h 273"/>
                <a:gd name="T28" fmla="*/ 11 w 210"/>
                <a:gd name="T29" fmla="*/ 81 h 273"/>
                <a:gd name="T30" fmla="*/ 0 w 210"/>
                <a:gd name="T31" fmla="*/ 101 h 273"/>
                <a:gd name="T32" fmla="*/ 32 w 210"/>
                <a:gd name="T33" fmla="*/ 136 h 273"/>
                <a:gd name="T34" fmla="*/ 32 w 210"/>
                <a:gd name="T35" fmla="*/ 13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73">
                  <a:moveTo>
                    <a:pt x="32" y="136"/>
                  </a:moveTo>
                  <a:cubicBezTo>
                    <a:pt x="32" y="143"/>
                    <a:pt x="32" y="145"/>
                    <a:pt x="32" y="149"/>
                  </a:cubicBezTo>
                  <a:cubicBezTo>
                    <a:pt x="32" y="156"/>
                    <a:pt x="43" y="157"/>
                    <a:pt x="54" y="157"/>
                  </a:cubicBezTo>
                  <a:cubicBezTo>
                    <a:pt x="54" y="154"/>
                    <a:pt x="54" y="150"/>
                    <a:pt x="54" y="148"/>
                  </a:cubicBezTo>
                  <a:cubicBezTo>
                    <a:pt x="63" y="91"/>
                    <a:pt x="62" y="164"/>
                    <a:pt x="76" y="186"/>
                  </a:cubicBezTo>
                  <a:cubicBezTo>
                    <a:pt x="86" y="234"/>
                    <a:pt x="112" y="273"/>
                    <a:pt x="153" y="273"/>
                  </a:cubicBezTo>
                  <a:cubicBezTo>
                    <a:pt x="193" y="273"/>
                    <a:pt x="210" y="241"/>
                    <a:pt x="204" y="200"/>
                  </a:cubicBezTo>
                  <a:cubicBezTo>
                    <a:pt x="202" y="178"/>
                    <a:pt x="185" y="165"/>
                    <a:pt x="188" y="112"/>
                  </a:cubicBezTo>
                  <a:cubicBezTo>
                    <a:pt x="172" y="95"/>
                    <a:pt x="181" y="92"/>
                    <a:pt x="167" y="74"/>
                  </a:cubicBezTo>
                  <a:cubicBezTo>
                    <a:pt x="100" y="66"/>
                    <a:pt x="180" y="69"/>
                    <a:pt x="153" y="54"/>
                  </a:cubicBezTo>
                  <a:cubicBezTo>
                    <a:pt x="149" y="2"/>
                    <a:pt x="165" y="61"/>
                    <a:pt x="171" y="50"/>
                  </a:cubicBezTo>
                  <a:cubicBezTo>
                    <a:pt x="164" y="37"/>
                    <a:pt x="167" y="20"/>
                    <a:pt x="149" y="21"/>
                  </a:cubicBezTo>
                  <a:cubicBezTo>
                    <a:pt x="139" y="27"/>
                    <a:pt x="121" y="9"/>
                    <a:pt x="111" y="6"/>
                  </a:cubicBezTo>
                  <a:cubicBezTo>
                    <a:pt x="69" y="0"/>
                    <a:pt x="54" y="16"/>
                    <a:pt x="55" y="52"/>
                  </a:cubicBezTo>
                  <a:cubicBezTo>
                    <a:pt x="58" y="85"/>
                    <a:pt x="28" y="71"/>
                    <a:pt x="11" y="81"/>
                  </a:cubicBezTo>
                  <a:cubicBezTo>
                    <a:pt x="6" y="86"/>
                    <a:pt x="3" y="93"/>
                    <a:pt x="0" y="101"/>
                  </a:cubicBezTo>
                  <a:cubicBezTo>
                    <a:pt x="0" y="101"/>
                    <a:pt x="32" y="120"/>
                    <a:pt x="32" y="136"/>
                  </a:cubicBezTo>
                  <a:cubicBezTo>
                    <a:pt x="32" y="136"/>
                    <a:pt x="32" y="136"/>
                    <a:pt x="32" y="13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3" name="Freeform 50"/>
            <p:cNvSpPr>
              <a:spLocks/>
            </p:cNvSpPr>
            <p:nvPr/>
          </p:nvSpPr>
          <p:spPr bwMode="auto">
            <a:xfrm>
              <a:off x="2256976" y="1637124"/>
              <a:ext cx="517487" cy="825185"/>
            </a:xfrm>
            <a:custGeom>
              <a:avLst/>
              <a:gdLst>
                <a:gd name="T0" fmla="*/ 106 w 114"/>
                <a:gd name="T1" fmla="*/ 0 h 182"/>
                <a:gd name="T2" fmla="*/ 85 w 114"/>
                <a:gd name="T3" fmla="*/ 0 h 182"/>
                <a:gd name="T4" fmla="*/ 85 w 114"/>
                <a:gd name="T5" fmla="*/ 0 h 182"/>
                <a:gd name="T6" fmla="*/ 64 w 114"/>
                <a:gd name="T7" fmla="*/ 22 h 182"/>
                <a:gd name="T8" fmla="*/ 55 w 114"/>
                <a:gd name="T9" fmla="*/ 38 h 182"/>
                <a:gd name="T10" fmla="*/ 37 w 114"/>
                <a:gd name="T11" fmla="*/ 40 h 182"/>
                <a:gd name="T12" fmla="*/ 37 w 114"/>
                <a:gd name="T13" fmla="*/ 60 h 182"/>
                <a:gd name="T14" fmla="*/ 22 w 114"/>
                <a:gd name="T15" fmla="*/ 66 h 182"/>
                <a:gd name="T16" fmla="*/ 8 w 114"/>
                <a:gd name="T17" fmla="*/ 98 h 182"/>
                <a:gd name="T18" fmla="*/ 0 w 114"/>
                <a:gd name="T19" fmla="*/ 110 h 182"/>
                <a:gd name="T20" fmla="*/ 11 w 114"/>
                <a:gd name="T21" fmla="*/ 133 h 182"/>
                <a:gd name="T22" fmla="*/ 2 w 114"/>
                <a:gd name="T23" fmla="*/ 146 h 182"/>
                <a:gd name="T24" fmla="*/ 22 w 114"/>
                <a:gd name="T25" fmla="*/ 160 h 182"/>
                <a:gd name="T26" fmla="*/ 29 w 114"/>
                <a:gd name="T27" fmla="*/ 179 h 182"/>
                <a:gd name="T28" fmla="*/ 35 w 114"/>
                <a:gd name="T29" fmla="*/ 176 h 182"/>
                <a:gd name="T30" fmla="*/ 43 w 114"/>
                <a:gd name="T31" fmla="*/ 182 h 182"/>
                <a:gd name="T32" fmla="*/ 66 w 114"/>
                <a:gd name="T33" fmla="*/ 162 h 182"/>
                <a:gd name="T34" fmla="*/ 66 w 114"/>
                <a:gd name="T35" fmla="*/ 153 h 182"/>
                <a:gd name="T36" fmla="*/ 70 w 114"/>
                <a:gd name="T37" fmla="*/ 135 h 182"/>
                <a:gd name="T38" fmla="*/ 77 w 114"/>
                <a:gd name="T39" fmla="*/ 135 h 182"/>
                <a:gd name="T40" fmla="*/ 77 w 114"/>
                <a:gd name="T41" fmla="*/ 126 h 182"/>
                <a:gd name="T42" fmla="*/ 104 w 114"/>
                <a:gd name="T43" fmla="*/ 91 h 182"/>
                <a:gd name="T44" fmla="*/ 99 w 114"/>
                <a:gd name="T45" fmla="*/ 77 h 182"/>
                <a:gd name="T46" fmla="*/ 112 w 114"/>
                <a:gd name="T47" fmla="*/ 62 h 182"/>
                <a:gd name="T48" fmla="*/ 111 w 114"/>
                <a:gd name="T49" fmla="*/ 51 h 182"/>
                <a:gd name="T50" fmla="*/ 114 w 114"/>
                <a:gd name="T51" fmla="*/ 33 h 182"/>
                <a:gd name="T52" fmla="*/ 106 w 114"/>
                <a:gd name="T53" fmla="*/ 8 h 182"/>
                <a:gd name="T54" fmla="*/ 107 w 114"/>
                <a:gd name="T55" fmla="*/ 0 h 182"/>
                <a:gd name="T56" fmla="*/ 107 w 114"/>
                <a:gd name="T57" fmla="*/ 0 h 182"/>
                <a:gd name="T58" fmla="*/ 106 w 114"/>
                <a:gd name="T5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82">
                  <a:moveTo>
                    <a:pt x="106" y="0"/>
                  </a:moveTo>
                  <a:cubicBezTo>
                    <a:pt x="85" y="0"/>
                    <a:pt x="85" y="0"/>
                    <a:pt x="85" y="0"/>
                  </a:cubicBezTo>
                  <a:cubicBezTo>
                    <a:pt x="85" y="0"/>
                    <a:pt x="85" y="0"/>
                    <a:pt x="85" y="0"/>
                  </a:cubicBezTo>
                  <a:cubicBezTo>
                    <a:pt x="79" y="12"/>
                    <a:pt x="70" y="13"/>
                    <a:pt x="64" y="22"/>
                  </a:cubicBezTo>
                  <a:cubicBezTo>
                    <a:pt x="60" y="27"/>
                    <a:pt x="60" y="33"/>
                    <a:pt x="55" y="38"/>
                  </a:cubicBezTo>
                  <a:cubicBezTo>
                    <a:pt x="51" y="40"/>
                    <a:pt x="42" y="37"/>
                    <a:pt x="37" y="40"/>
                  </a:cubicBezTo>
                  <a:cubicBezTo>
                    <a:pt x="31" y="45"/>
                    <a:pt x="38" y="53"/>
                    <a:pt x="37" y="60"/>
                  </a:cubicBezTo>
                  <a:cubicBezTo>
                    <a:pt x="35" y="61"/>
                    <a:pt x="22" y="66"/>
                    <a:pt x="22" y="66"/>
                  </a:cubicBezTo>
                  <a:cubicBezTo>
                    <a:pt x="13" y="73"/>
                    <a:pt x="13" y="89"/>
                    <a:pt x="8" y="98"/>
                  </a:cubicBezTo>
                  <a:cubicBezTo>
                    <a:pt x="6" y="103"/>
                    <a:pt x="0" y="103"/>
                    <a:pt x="0" y="110"/>
                  </a:cubicBezTo>
                  <a:cubicBezTo>
                    <a:pt x="0" y="123"/>
                    <a:pt x="11" y="124"/>
                    <a:pt x="11" y="133"/>
                  </a:cubicBezTo>
                  <a:cubicBezTo>
                    <a:pt x="11" y="139"/>
                    <a:pt x="2" y="140"/>
                    <a:pt x="2" y="146"/>
                  </a:cubicBezTo>
                  <a:cubicBezTo>
                    <a:pt x="2" y="148"/>
                    <a:pt x="21" y="155"/>
                    <a:pt x="22" y="160"/>
                  </a:cubicBezTo>
                  <a:cubicBezTo>
                    <a:pt x="24" y="167"/>
                    <a:pt x="22" y="179"/>
                    <a:pt x="29" y="179"/>
                  </a:cubicBezTo>
                  <a:cubicBezTo>
                    <a:pt x="32" y="179"/>
                    <a:pt x="33" y="176"/>
                    <a:pt x="35" y="176"/>
                  </a:cubicBezTo>
                  <a:cubicBezTo>
                    <a:pt x="38" y="176"/>
                    <a:pt x="39" y="182"/>
                    <a:pt x="43" y="182"/>
                  </a:cubicBezTo>
                  <a:cubicBezTo>
                    <a:pt x="49" y="182"/>
                    <a:pt x="66" y="168"/>
                    <a:pt x="66" y="162"/>
                  </a:cubicBezTo>
                  <a:cubicBezTo>
                    <a:pt x="66" y="158"/>
                    <a:pt x="66" y="157"/>
                    <a:pt x="66" y="153"/>
                  </a:cubicBezTo>
                  <a:cubicBezTo>
                    <a:pt x="66" y="148"/>
                    <a:pt x="69" y="142"/>
                    <a:pt x="70" y="135"/>
                  </a:cubicBezTo>
                  <a:cubicBezTo>
                    <a:pt x="72" y="135"/>
                    <a:pt x="75" y="134"/>
                    <a:pt x="77" y="135"/>
                  </a:cubicBezTo>
                  <a:cubicBezTo>
                    <a:pt x="77" y="131"/>
                    <a:pt x="77" y="126"/>
                    <a:pt x="77" y="126"/>
                  </a:cubicBezTo>
                  <a:cubicBezTo>
                    <a:pt x="77" y="115"/>
                    <a:pt x="104" y="103"/>
                    <a:pt x="104" y="91"/>
                  </a:cubicBezTo>
                  <a:cubicBezTo>
                    <a:pt x="104" y="86"/>
                    <a:pt x="99" y="83"/>
                    <a:pt x="99" y="77"/>
                  </a:cubicBezTo>
                  <a:cubicBezTo>
                    <a:pt x="99" y="66"/>
                    <a:pt x="103" y="62"/>
                    <a:pt x="112" y="62"/>
                  </a:cubicBezTo>
                  <a:cubicBezTo>
                    <a:pt x="111" y="60"/>
                    <a:pt x="111" y="55"/>
                    <a:pt x="111" y="51"/>
                  </a:cubicBezTo>
                  <a:cubicBezTo>
                    <a:pt x="111" y="44"/>
                    <a:pt x="114" y="40"/>
                    <a:pt x="114" y="33"/>
                  </a:cubicBezTo>
                  <a:cubicBezTo>
                    <a:pt x="114" y="21"/>
                    <a:pt x="106" y="22"/>
                    <a:pt x="106" y="8"/>
                  </a:cubicBezTo>
                  <a:cubicBezTo>
                    <a:pt x="106" y="3"/>
                    <a:pt x="106" y="1"/>
                    <a:pt x="107" y="0"/>
                  </a:cubicBezTo>
                  <a:cubicBezTo>
                    <a:pt x="107" y="0"/>
                    <a:pt x="107" y="0"/>
                    <a:pt x="107" y="0"/>
                  </a:cubicBezTo>
                  <a:cubicBezTo>
                    <a:pt x="106" y="0"/>
                    <a:pt x="106" y="0"/>
                    <a:pt x="106" y="0"/>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4" name="Freeform 51"/>
            <p:cNvSpPr>
              <a:spLocks/>
            </p:cNvSpPr>
            <p:nvPr/>
          </p:nvSpPr>
          <p:spPr bwMode="auto">
            <a:xfrm>
              <a:off x="2606631" y="1894470"/>
              <a:ext cx="730081" cy="567840"/>
            </a:xfrm>
            <a:custGeom>
              <a:avLst/>
              <a:gdLst>
                <a:gd name="T0" fmla="*/ 157 w 161"/>
                <a:gd name="T1" fmla="*/ 125 h 125"/>
                <a:gd name="T2" fmla="*/ 157 w 161"/>
                <a:gd name="T3" fmla="*/ 100 h 125"/>
                <a:gd name="T4" fmla="*/ 144 w 161"/>
                <a:gd name="T5" fmla="*/ 94 h 125"/>
                <a:gd name="T6" fmla="*/ 149 w 161"/>
                <a:gd name="T7" fmla="*/ 74 h 125"/>
                <a:gd name="T8" fmla="*/ 136 w 161"/>
                <a:gd name="T9" fmla="*/ 57 h 125"/>
                <a:gd name="T10" fmla="*/ 126 w 161"/>
                <a:gd name="T11" fmla="*/ 34 h 125"/>
                <a:gd name="T12" fmla="*/ 120 w 161"/>
                <a:gd name="T13" fmla="*/ 34 h 125"/>
                <a:gd name="T14" fmla="*/ 100 w 161"/>
                <a:gd name="T15" fmla="*/ 10 h 125"/>
                <a:gd name="T16" fmla="*/ 91 w 161"/>
                <a:gd name="T17" fmla="*/ 14 h 125"/>
                <a:gd name="T18" fmla="*/ 79 w 161"/>
                <a:gd name="T19" fmla="*/ 8 h 125"/>
                <a:gd name="T20" fmla="*/ 57 w 161"/>
                <a:gd name="T21" fmla="*/ 7 h 125"/>
                <a:gd name="T22" fmla="*/ 50 w 161"/>
                <a:gd name="T23" fmla="*/ 0 h 125"/>
                <a:gd name="T24" fmla="*/ 40 w 161"/>
                <a:gd name="T25" fmla="*/ 8 h 125"/>
                <a:gd name="T26" fmla="*/ 35 w 161"/>
                <a:gd name="T27" fmla="*/ 5 h 125"/>
                <a:gd name="T28" fmla="*/ 22 w 161"/>
                <a:gd name="T29" fmla="*/ 20 h 125"/>
                <a:gd name="T30" fmla="*/ 27 w 161"/>
                <a:gd name="T31" fmla="*/ 34 h 125"/>
                <a:gd name="T32" fmla="*/ 0 w 161"/>
                <a:gd name="T33" fmla="*/ 69 h 125"/>
                <a:gd name="T34" fmla="*/ 0 w 161"/>
                <a:gd name="T35" fmla="*/ 77 h 125"/>
                <a:gd name="T36" fmla="*/ 11 w 161"/>
                <a:gd name="T37" fmla="*/ 89 h 125"/>
                <a:gd name="T38" fmla="*/ 52 w 161"/>
                <a:gd name="T39" fmla="*/ 96 h 125"/>
                <a:gd name="T40" fmla="*/ 63 w 161"/>
                <a:gd name="T41" fmla="*/ 105 h 125"/>
                <a:gd name="T42" fmla="*/ 95 w 161"/>
                <a:gd name="T43" fmla="*/ 93 h 125"/>
                <a:gd name="T44" fmla="*/ 112 w 161"/>
                <a:gd name="T45" fmla="*/ 111 h 125"/>
                <a:gd name="T46" fmla="*/ 121 w 161"/>
                <a:gd name="T47" fmla="*/ 107 h 125"/>
                <a:gd name="T48" fmla="*/ 128 w 161"/>
                <a:gd name="T49" fmla="*/ 116 h 125"/>
                <a:gd name="T50" fmla="*/ 134 w 161"/>
                <a:gd name="T51" fmla="*/ 112 h 125"/>
                <a:gd name="T52" fmla="*/ 155 w 161"/>
                <a:gd name="T53" fmla="*/ 122 h 125"/>
                <a:gd name="T54" fmla="*/ 155 w 161"/>
                <a:gd name="T55" fmla="*/ 122 h 125"/>
                <a:gd name="T56" fmla="*/ 157 w 161"/>
                <a:gd name="T5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1" h="125">
                  <a:moveTo>
                    <a:pt x="157" y="125"/>
                  </a:moveTo>
                  <a:cubicBezTo>
                    <a:pt x="157" y="119"/>
                    <a:pt x="161" y="107"/>
                    <a:pt x="157" y="100"/>
                  </a:cubicBezTo>
                  <a:cubicBezTo>
                    <a:pt x="157" y="99"/>
                    <a:pt x="144" y="98"/>
                    <a:pt x="144" y="94"/>
                  </a:cubicBezTo>
                  <a:cubicBezTo>
                    <a:pt x="144" y="88"/>
                    <a:pt x="149" y="84"/>
                    <a:pt x="149" y="74"/>
                  </a:cubicBezTo>
                  <a:cubicBezTo>
                    <a:pt x="142" y="71"/>
                    <a:pt x="138" y="64"/>
                    <a:pt x="136" y="57"/>
                  </a:cubicBezTo>
                  <a:cubicBezTo>
                    <a:pt x="132" y="47"/>
                    <a:pt x="133" y="34"/>
                    <a:pt x="126" y="34"/>
                  </a:cubicBezTo>
                  <a:cubicBezTo>
                    <a:pt x="122" y="31"/>
                    <a:pt x="125" y="34"/>
                    <a:pt x="120" y="34"/>
                  </a:cubicBezTo>
                  <a:cubicBezTo>
                    <a:pt x="106" y="34"/>
                    <a:pt x="117" y="10"/>
                    <a:pt x="100" y="10"/>
                  </a:cubicBezTo>
                  <a:cubicBezTo>
                    <a:pt x="97" y="10"/>
                    <a:pt x="95" y="14"/>
                    <a:pt x="91" y="14"/>
                  </a:cubicBezTo>
                  <a:cubicBezTo>
                    <a:pt x="85" y="14"/>
                    <a:pt x="83" y="9"/>
                    <a:pt x="79" y="8"/>
                  </a:cubicBezTo>
                  <a:cubicBezTo>
                    <a:pt x="72" y="5"/>
                    <a:pt x="64" y="9"/>
                    <a:pt x="57" y="7"/>
                  </a:cubicBezTo>
                  <a:cubicBezTo>
                    <a:pt x="54" y="5"/>
                    <a:pt x="56" y="0"/>
                    <a:pt x="50" y="0"/>
                  </a:cubicBezTo>
                  <a:cubicBezTo>
                    <a:pt x="46" y="0"/>
                    <a:pt x="45" y="8"/>
                    <a:pt x="40" y="8"/>
                  </a:cubicBezTo>
                  <a:cubicBezTo>
                    <a:pt x="38" y="8"/>
                    <a:pt x="36" y="7"/>
                    <a:pt x="35" y="5"/>
                  </a:cubicBezTo>
                  <a:cubicBezTo>
                    <a:pt x="26" y="5"/>
                    <a:pt x="22" y="9"/>
                    <a:pt x="22" y="20"/>
                  </a:cubicBezTo>
                  <a:cubicBezTo>
                    <a:pt x="22" y="26"/>
                    <a:pt x="27" y="29"/>
                    <a:pt x="27" y="34"/>
                  </a:cubicBezTo>
                  <a:cubicBezTo>
                    <a:pt x="27" y="46"/>
                    <a:pt x="0" y="58"/>
                    <a:pt x="0" y="69"/>
                  </a:cubicBezTo>
                  <a:cubicBezTo>
                    <a:pt x="0" y="69"/>
                    <a:pt x="0" y="73"/>
                    <a:pt x="0" y="77"/>
                  </a:cubicBezTo>
                  <a:cubicBezTo>
                    <a:pt x="8" y="78"/>
                    <a:pt x="6" y="88"/>
                    <a:pt x="11" y="89"/>
                  </a:cubicBezTo>
                  <a:cubicBezTo>
                    <a:pt x="31" y="95"/>
                    <a:pt x="36" y="90"/>
                    <a:pt x="52" y="96"/>
                  </a:cubicBezTo>
                  <a:cubicBezTo>
                    <a:pt x="57" y="99"/>
                    <a:pt x="58" y="105"/>
                    <a:pt x="63" y="105"/>
                  </a:cubicBezTo>
                  <a:cubicBezTo>
                    <a:pt x="77" y="105"/>
                    <a:pt x="86" y="93"/>
                    <a:pt x="95" y="93"/>
                  </a:cubicBezTo>
                  <a:cubicBezTo>
                    <a:pt x="110" y="93"/>
                    <a:pt x="105" y="111"/>
                    <a:pt x="112" y="111"/>
                  </a:cubicBezTo>
                  <a:cubicBezTo>
                    <a:pt x="115" y="111"/>
                    <a:pt x="118" y="107"/>
                    <a:pt x="121" y="107"/>
                  </a:cubicBezTo>
                  <a:cubicBezTo>
                    <a:pt x="122" y="112"/>
                    <a:pt x="125" y="116"/>
                    <a:pt x="128" y="116"/>
                  </a:cubicBezTo>
                  <a:cubicBezTo>
                    <a:pt x="131" y="116"/>
                    <a:pt x="132" y="112"/>
                    <a:pt x="134" y="112"/>
                  </a:cubicBezTo>
                  <a:cubicBezTo>
                    <a:pt x="141" y="112"/>
                    <a:pt x="145" y="122"/>
                    <a:pt x="155" y="122"/>
                  </a:cubicBezTo>
                  <a:cubicBezTo>
                    <a:pt x="155" y="122"/>
                    <a:pt x="155" y="122"/>
                    <a:pt x="155" y="122"/>
                  </a:cubicBezTo>
                  <a:cubicBezTo>
                    <a:pt x="157" y="125"/>
                    <a:pt x="157" y="125"/>
                    <a:pt x="157" y="12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6" name="Freeform 53"/>
            <p:cNvSpPr>
              <a:spLocks/>
            </p:cNvSpPr>
            <p:nvPr/>
          </p:nvSpPr>
          <p:spPr bwMode="auto">
            <a:xfrm>
              <a:off x="3837414" y="4470726"/>
              <a:ext cx="1306311" cy="1309107"/>
            </a:xfrm>
            <a:custGeom>
              <a:avLst/>
              <a:gdLst>
                <a:gd name="T0" fmla="*/ 0 w 288"/>
                <a:gd name="T1" fmla="*/ 93 h 289"/>
                <a:gd name="T2" fmla="*/ 25 w 288"/>
                <a:gd name="T3" fmla="*/ 113 h 289"/>
                <a:gd name="T4" fmla="*/ 40 w 288"/>
                <a:gd name="T5" fmla="*/ 113 h 289"/>
                <a:gd name="T6" fmla="*/ 42 w 288"/>
                <a:gd name="T7" fmla="*/ 131 h 289"/>
                <a:gd name="T8" fmla="*/ 64 w 288"/>
                <a:gd name="T9" fmla="*/ 147 h 289"/>
                <a:gd name="T10" fmla="*/ 80 w 288"/>
                <a:gd name="T11" fmla="*/ 188 h 289"/>
                <a:gd name="T12" fmla="*/ 91 w 288"/>
                <a:gd name="T13" fmla="*/ 200 h 289"/>
                <a:gd name="T14" fmla="*/ 111 w 288"/>
                <a:gd name="T15" fmla="*/ 217 h 289"/>
                <a:gd name="T16" fmla="*/ 139 w 288"/>
                <a:gd name="T17" fmla="*/ 210 h 289"/>
                <a:gd name="T18" fmla="*/ 164 w 288"/>
                <a:gd name="T19" fmla="*/ 231 h 289"/>
                <a:gd name="T20" fmla="*/ 164 w 288"/>
                <a:gd name="T21" fmla="*/ 231 h 289"/>
                <a:gd name="T22" fmla="*/ 185 w 288"/>
                <a:gd name="T23" fmla="*/ 231 h 289"/>
                <a:gd name="T24" fmla="*/ 185 w 288"/>
                <a:gd name="T25" fmla="*/ 231 h 289"/>
                <a:gd name="T26" fmla="*/ 217 w 288"/>
                <a:gd name="T27" fmla="*/ 275 h 289"/>
                <a:gd name="T28" fmla="*/ 230 w 288"/>
                <a:gd name="T29" fmla="*/ 270 h 289"/>
                <a:gd name="T30" fmla="*/ 254 w 288"/>
                <a:gd name="T31" fmla="*/ 289 h 289"/>
                <a:gd name="T32" fmla="*/ 288 w 288"/>
                <a:gd name="T33" fmla="*/ 266 h 289"/>
                <a:gd name="T34" fmla="*/ 273 w 288"/>
                <a:gd name="T35" fmla="*/ 250 h 289"/>
                <a:gd name="T36" fmla="*/ 272 w 288"/>
                <a:gd name="T37" fmla="*/ 242 h 289"/>
                <a:gd name="T38" fmla="*/ 261 w 288"/>
                <a:gd name="T39" fmla="*/ 235 h 289"/>
                <a:gd name="T40" fmla="*/ 265 w 288"/>
                <a:gd name="T41" fmla="*/ 227 h 289"/>
                <a:gd name="T42" fmla="*/ 257 w 288"/>
                <a:gd name="T43" fmla="*/ 215 h 289"/>
                <a:gd name="T44" fmla="*/ 257 w 288"/>
                <a:gd name="T45" fmla="*/ 215 h 289"/>
                <a:gd name="T46" fmla="*/ 259 w 288"/>
                <a:gd name="T47" fmla="*/ 206 h 289"/>
                <a:gd name="T48" fmla="*/ 259 w 288"/>
                <a:gd name="T49" fmla="*/ 206 h 289"/>
                <a:gd name="T50" fmla="*/ 270 w 288"/>
                <a:gd name="T51" fmla="*/ 195 h 289"/>
                <a:gd name="T52" fmla="*/ 251 w 288"/>
                <a:gd name="T53" fmla="*/ 182 h 289"/>
                <a:gd name="T54" fmla="*/ 243 w 288"/>
                <a:gd name="T55" fmla="*/ 182 h 289"/>
                <a:gd name="T56" fmla="*/ 236 w 288"/>
                <a:gd name="T57" fmla="*/ 179 h 289"/>
                <a:gd name="T58" fmla="*/ 211 w 288"/>
                <a:gd name="T59" fmla="*/ 200 h 289"/>
                <a:gd name="T60" fmla="*/ 190 w 288"/>
                <a:gd name="T61" fmla="*/ 188 h 289"/>
                <a:gd name="T62" fmla="*/ 179 w 288"/>
                <a:gd name="T63" fmla="*/ 191 h 289"/>
                <a:gd name="T64" fmla="*/ 161 w 288"/>
                <a:gd name="T65" fmla="*/ 182 h 289"/>
                <a:gd name="T66" fmla="*/ 167 w 288"/>
                <a:gd name="T67" fmla="*/ 167 h 289"/>
                <a:gd name="T68" fmla="*/ 160 w 288"/>
                <a:gd name="T69" fmla="*/ 153 h 289"/>
                <a:gd name="T70" fmla="*/ 174 w 288"/>
                <a:gd name="T71" fmla="*/ 141 h 289"/>
                <a:gd name="T72" fmla="*/ 164 w 288"/>
                <a:gd name="T73" fmla="*/ 129 h 289"/>
                <a:gd name="T74" fmla="*/ 154 w 288"/>
                <a:gd name="T75" fmla="*/ 134 h 289"/>
                <a:gd name="T76" fmla="*/ 150 w 288"/>
                <a:gd name="T77" fmla="*/ 124 h 289"/>
                <a:gd name="T78" fmla="*/ 150 w 288"/>
                <a:gd name="T79" fmla="*/ 113 h 289"/>
                <a:gd name="T80" fmla="*/ 131 w 288"/>
                <a:gd name="T81" fmla="*/ 43 h 289"/>
                <a:gd name="T82" fmla="*/ 128 w 288"/>
                <a:gd name="T83" fmla="*/ 30 h 289"/>
                <a:gd name="T84" fmla="*/ 119 w 288"/>
                <a:gd name="T85" fmla="*/ 18 h 289"/>
                <a:gd name="T86" fmla="*/ 126 w 288"/>
                <a:gd name="T87" fmla="*/ 7 h 289"/>
                <a:gd name="T88" fmla="*/ 111 w 288"/>
                <a:gd name="T89" fmla="*/ 0 h 289"/>
                <a:gd name="T90" fmla="*/ 102 w 288"/>
                <a:gd name="T91" fmla="*/ 18 h 289"/>
                <a:gd name="T92" fmla="*/ 86 w 288"/>
                <a:gd name="T93" fmla="*/ 30 h 289"/>
                <a:gd name="T94" fmla="*/ 62 w 288"/>
                <a:gd name="T95" fmla="*/ 54 h 289"/>
                <a:gd name="T96" fmla="*/ 35 w 288"/>
                <a:gd name="T97" fmla="*/ 76 h 289"/>
                <a:gd name="T98" fmla="*/ 3 w 288"/>
                <a:gd name="T99" fmla="*/ 91 h 289"/>
                <a:gd name="T100" fmla="*/ 3 w 288"/>
                <a:gd name="T101" fmla="*/ 91 h 289"/>
                <a:gd name="T102" fmla="*/ 0 w 288"/>
                <a:gd name="T103" fmla="*/ 9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89">
                  <a:moveTo>
                    <a:pt x="0" y="93"/>
                  </a:moveTo>
                  <a:cubicBezTo>
                    <a:pt x="12" y="95"/>
                    <a:pt x="9" y="113"/>
                    <a:pt x="25" y="113"/>
                  </a:cubicBezTo>
                  <a:cubicBezTo>
                    <a:pt x="31" y="113"/>
                    <a:pt x="35" y="110"/>
                    <a:pt x="40" y="113"/>
                  </a:cubicBezTo>
                  <a:cubicBezTo>
                    <a:pt x="44" y="116"/>
                    <a:pt x="41" y="126"/>
                    <a:pt x="42" y="131"/>
                  </a:cubicBezTo>
                  <a:cubicBezTo>
                    <a:pt x="44" y="139"/>
                    <a:pt x="64" y="135"/>
                    <a:pt x="64" y="147"/>
                  </a:cubicBezTo>
                  <a:cubicBezTo>
                    <a:pt x="64" y="157"/>
                    <a:pt x="70" y="183"/>
                    <a:pt x="80" y="188"/>
                  </a:cubicBezTo>
                  <a:cubicBezTo>
                    <a:pt x="90" y="189"/>
                    <a:pt x="90" y="194"/>
                    <a:pt x="91" y="200"/>
                  </a:cubicBezTo>
                  <a:cubicBezTo>
                    <a:pt x="92" y="210"/>
                    <a:pt x="101" y="217"/>
                    <a:pt x="111" y="217"/>
                  </a:cubicBezTo>
                  <a:cubicBezTo>
                    <a:pt x="121" y="217"/>
                    <a:pt x="128" y="210"/>
                    <a:pt x="139" y="210"/>
                  </a:cubicBezTo>
                  <a:cubicBezTo>
                    <a:pt x="156" y="210"/>
                    <a:pt x="153" y="226"/>
                    <a:pt x="164" y="231"/>
                  </a:cubicBezTo>
                  <a:cubicBezTo>
                    <a:pt x="164" y="231"/>
                    <a:pt x="164" y="231"/>
                    <a:pt x="164" y="231"/>
                  </a:cubicBezTo>
                  <a:cubicBezTo>
                    <a:pt x="185" y="231"/>
                    <a:pt x="185" y="231"/>
                    <a:pt x="185" y="231"/>
                  </a:cubicBezTo>
                  <a:cubicBezTo>
                    <a:pt x="185" y="231"/>
                    <a:pt x="185" y="231"/>
                    <a:pt x="185" y="231"/>
                  </a:cubicBezTo>
                  <a:cubicBezTo>
                    <a:pt x="198" y="242"/>
                    <a:pt x="193" y="275"/>
                    <a:pt x="217" y="275"/>
                  </a:cubicBezTo>
                  <a:cubicBezTo>
                    <a:pt x="222" y="275"/>
                    <a:pt x="224" y="270"/>
                    <a:pt x="230" y="270"/>
                  </a:cubicBezTo>
                  <a:cubicBezTo>
                    <a:pt x="241" y="270"/>
                    <a:pt x="241" y="289"/>
                    <a:pt x="254" y="289"/>
                  </a:cubicBezTo>
                  <a:cubicBezTo>
                    <a:pt x="274" y="289"/>
                    <a:pt x="283" y="281"/>
                    <a:pt x="288" y="266"/>
                  </a:cubicBezTo>
                  <a:cubicBezTo>
                    <a:pt x="288" y="253"/>
                    <a:pt x="277" y="257"/>
                    <a:pt x="273" y="250"/>
                  </a:cubicBezTo>
                  <a:cubicBezTo>
                    <a:pt x="272" y="248"/>
                    <a:pt x="274" y="244"/>
                    <a:pt x="272" y="242"/>
                  </a:cubicBezTo>
                  <a:cubicBezTo>
                    <a:pt x="271" y="238"/>
                    <a:pt x="261" y="238"/>
                    <a:pt x="261" y="235"/>
                  </a:cubicBezTo>
                  <a:cubicBezTo>
                    <a:pt x="261" y="232"/>
                    <a:pt x="265" y="230"/>
                    <a:pt x="265" y="227"/>
                  </a:cubicBezTo>
                  <a:cubicBezTo>
                    <a:pt x="265" y="220"/>
                    <a:pt x="257" y="221"/>
                    <a:pt x="257" y="215"/>
                  </a:cubicBezTo>
                  <a:cubicBezTo>
                    <a:pt x="257" y="215"/>
                    <a:pt x="257" y="215"/>
                    <a:pt x="257" y="215"/>
                  </a:cubicBezTo>
                  <a:cubicBezTo>
                    <a:pt x="259" y="206"/>
                    <a:pt x="259" y="206"/>
                    <a:pt x="259" y="206"/>
                  </a:cubicBezTo>
                  <a:cubicBezTo>
                    <a:pt x="259" y="206"/>
                    <a:pt x="259" y="206"/>
                    <a:pt x="259" y="206"/>
                  </a:cubicBezTo>
                  <a:cubicBezTo>
                    <a:pt x="261" y="204"/>
                    <a:pt x="270" y="196"/>
                    <a:pt x="270" y="195"/>
                  </a:cubicBezTo>
                  <a:cubicBezTo>
                    <a:pt x="270" y="187"/>
                    <a:pt x="255" y="182"/>
                    <a:pt x="251" y="182"/>
                  </a:cubicBezTo>
                  <a:cubicBezTo>
                    <a:pt x="247" y="182"/>
                    <a:pt x="245" y="182"/>
                    <a:pt x="243" y="182"/>
                  </a:cubicBezTo>
                  <a:cubicBezTo>
                    <a:pt x="239" y="182"/>
                    <a:pt x="236" y="183"/>
                    <a:pt x="236" y="179"/>
                  </a:cubicBezTo>
                  <a:cubicBezTo>
                    <a:pt x="229" y="184"/>
                    <a:pt x="219" y="200"/>
                    <a:pt x="211" y="200"/>
                  </a:cubicBezTo>
                  <a:cubicBezTo>
                    <a:pt x="199" y="200"/>
                    <a:pt x="199" y="188"/>
                    <a:pt x="190" y="188"/>
                  </a:cubicBezTo>
                  <a:cubicBezTo>
                    <a:pt x="185" y="188"/>
                    <a:pt x="183" y="191"/>
                    <a:pt x="179" y="191"/>
                  </a:cubicBezTo>
                  <a:cubicBezTo>
                    <a:pt x="175" y="191"/>
                    <a:pt x="161" y="183"/>
                    <a:pt x="161" y="182"/>
                  </a:cubicBezTo>
                  <a:cubicBezTo>
                    <a:pt x="161" y="173"/>
                    <a:pt x="167" y="175"/>
                    <a:pt x="167" y="167"/>
                  </a:cubicBezTo>
                  <a:cubicBezTo>
                    <a:pt x="167" y="159"/>
                    <a:pt x="160" y="158"/>
                    <a:pt x="160" y="153"/>
                  </a:cubicBezTo>
                  <a:cubicBezTo>
                    <a:pt x="160" y="147"/>
                    <a:pt x="174" y="148"/>
                    <a:pt x="174" y="141"/>
                  </a:cubicBezTo>
                  <a:cubicBezTo>
                    <a:pt x="174" y="136"/>
                    <a:pt x="166" y="129"/>
                    <a:pt x="164" y="129"/>
                  </a:cubicBezTo>
                  <a:cubicBezTo>
                    <a:pt x="160" y="129"/>
                    <a:pt x="159" y="134"/>
                    <a:pt x="154" y="134"/>
                  </a:cubicBezTo>
                  <a:cubicBezTo>
                    <a:pt x="150" y="134"/>
                    <a:pt x="150" y="129"/>
                    <a:pt x="150" y="124"/>
                  </a:cubicBezTo>
                  <a:cubicBezTo>
                    <a:pt x="150" y="123"/>
                    <a:pt x="150" y="116"/>
                    <a:pt x="150" y="113"/>
                  </a:cubicBezTo>
                  <a:cubicBezTo>
                    <a:pt x="150" y="82"/>
                    <a:pt x="131" y="76"/>
                    <a:pt x="131" y="43"/>
                  </a:cubicBezTo>
                  <a:cubicBezTo>
                    <a:pt x="131" y="39"/>
                    <a:pt x="128" y="34"/>
                    <a:pt x="128" y="30"/>
                  </a:cubicBezTo>
                  <a:cubicBezTo>
                    <a:pt x="126" y="27"/>
                    <a:pt x="119" y="24"/>
                    <a:pt x="119" y="18"/>
                  </a:cubicBezTo>
                  <a:cubicBezTo>
                    <a:pt x="119" y="13"/>
                    <a:pt x="124" y="12"/>
                    <a:pt x="126" y="7"/>
                  </a:cubicBezTo>
                  <a:cubicBezTo>
                    <a:pt x="119" y="6"/>
                    <a:pt x="117" y="0"/>
                    <a:pt x="111" y="0"/>
                  </a:cubicBezTo>
                  <a:cubicBezTo>
                    <a:pt x="101" y="0"/>
                    <a:pt x="106" y="13"/>
                    <a:pt x="102" y="18"/>
                  </a:cubicBezTo>
                  <a:cubicBezTo>
                    <a:pt x="97" y="25"/>
                    <a:pt x="90" y="24"/>
                    <a:pt x="86" y="30"/>
                  </a:cubicBezTo>
                  <a:cubicBezTo>
                    <a:pt x="79" y="38"/>
                    <a:pt x="76" y="54"/>
                    <a:pt x="62" y="54"/>
                  </a:cubicBezTo>
                  <a:cubicBezTo>
                    <a:pt x="49" y="54"/>
                    <a:pt x="41" y="71"/>
                    <a:pt x="35" y="76"/>
                  </a:cubicBezTo>
                  <a:cubicBezTo>
                    <a:pt x="25" y="83"/>
                    <a:pt x="5" y="78"/>
                    <a:pt x="3" y="91"/>
                  </a:cubicBezTo>
                  <a:cubicBezTo>
                    <a:pt x="3" y="91"/>
                    <a:pt x="3" y="91"/>
                    <a:pt x="3" y="91"/>
                  </a:cubicBezTo>
                  <a:cubicBezTo>
                    <a:pt x="0" y="93"/>
                    <a:pt x="0" y="93"/>
                    <a:pt x="0" y="93"/>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7" name="Freeform 54"/>
            <p:cNvSpPr>
              <a:spLocks/>
            </p:cNvSpPr>
            <p:nvPr/>
          </p:nvSpPr>
          <p:spPr bwMode="auto">
            <a:xfrm>
              <a:off x="3317130" y="3217564"/>
              <a:ext cx="948264" cy="671337"/>
            </a:xfrm>
            <a:custGeom>
              <a:avLst/>
              <a:gdLst>
                <a:gd name="T0" fmla="*/ 92 w 209"/>
                <a:gd name="T1" fmla="*/ 144 h 148"/>
                <a:gd name="T2" fmla="*/ 111 w 209"/>
                <a:gd name="T3" fmla="*/ 128 h 148"/>
                <a:gd name="T4" fmla="*/ 129 w 209"/>
                <a:gd name="T5" fmla="*/ 105 h 148"/>
                <a:gd name="T6" fmla="*/ 124 w 209"/>
                <a:gd name="T7" fmla="*/ 89 h 148"/>
                <a:gd name="T8" fmla="*/ 148 w 209"/>
                <a:gd name="T9" fmla="*/ 68 h 148"/>
                <a:gd name="T10" fmla="*/ 163 w 209"/>
                <a:gd name="T11" fmla="*/ 75 h 148"/>
                <a:gd name="T12" fmla="*/ 163 w 209"/>
                <a:gd name="T13" fmla="*/ 75 h 148"/>
                <a:gd name="T14" fmla="*/ 163 w 209"/>
                <a:gd name="T15" fmla="*/ 74 h 148"/>
                <a:gd name="T16" fmla="*/ 163 w 209"/>
                <a:gd name="T17" fmla="*/ 74 h 148"/>
                <a:gd name="T18" fmla="*/ 183 w 209"/>
                <a:gd name="T19" fmla="*/ 55 h 148"/>
                <a:gd name="T20" fmla="*/ 194 w 209"/>
                <a:gd name="T21" fmla="*/ 60 h 148"/>
                <a:gd name="T22" fmla="*/ 209 w 209"/>
                <a:gd name="T23" fmla="*/ 54 h 148"/>
                <a:gd name="T24" fmla="*/ 209 w 209"/>
                <a:gd name="T25" fmla="*/ 54 h 148"/>
                <a:gd name="T26" fmla="*/ 209 w 209"/>
                <a:gd name="T27" fmla="*/ 48 h 148"/>
                <a:gd name="T28" fmla="*/ 209 w 209"/>
                <a:gd name="T29" fmla="*/ 48 h 148"/>
                <a:gd name="T30" fmla="*/ 188 w 209"/>
                <a:gd name="T31" fmla="*/ 21 h 148"/>
                <a:gd name="T32" fmla="*/ 168 w 209"/>
                <a:gd name="T33" fmla="*/ 16 h 148"/>
                <a:gd name="T34" fmla="*/ 157 w 209"/>
                <a:gd name="T35" fmla="*/ 0 h 148"/>
                <a:gd name="T36" fmla="*/ 135 w 209"/>
                <a:gd name="T37" fmla="*/ 12 h 148"/>
                <a:gd name="T38" fmla="*/ 114 w 209"/>
                <a:gd name="T39" fmla="*/ 10 h 148"/>
                <a:gd name="T40" fmla="*/ 114 w 209"/>
                <a:gd name="T41" fmla="*/ 10 h 148"/>
                <a:gd name="T42" fmla="*/ 100 w 209"/>
                <a:gd name="T43" fmla="*/ 10 h 148"/>
                <a:gd name="T44" fmla="*/ 100 w 209"/>
                <a:gd name="T45" fmla="*/ 10 h 148"/>
                <a:gd name="T46" fmla="*/ 86 w 209"/>
                <a:gd name="T47" fmla="*/ 26 h 148"/>
                <a:gd name="T48" fmla="*/ 75 w 209"/>
                <a:gd name="T49" fmla="*/ 17 h 148"/>
                <a:gd name="T50" fmla="*/ 60 w 209"/>
                <a:gd name="T51" fmla="*/ 27 h 148"/>
                <a:gd name="T52" fmla="*/ 0 w 209"/>
                <a:gd name="T53" fmla="*/ 68 h 148"/>
                <a:gd name="T54" fmla="*/ 9 w 209"/>
                <a:gd name="T55" fmla="*/ 79 h 148"/>
                <a:gd name="T56" fmla="*/ 9 w 209"/>
                <a:gd name="T57" fmla="*/ 79 h 148"/>
                <a:gd name="T58" fmla="*/ 9 w 209"/>
                <a:gd name="T59" fmla="*/ 84 h 148"/>
                <a:gd name="T60" fmla="*/ 9 w 209"/>
                <a:gd name="T61" fmla="*/ 84 h 148"/>
                <a:gd name="T62" fmla="*/ 6 w 209"/>
                <a:gd name="T63" fmla="*/ 90 h 148"/>
                <a:gd name="T64" fmla="*/ 25 w 209"/>
                <a:gd name="T65" fmla="*/ 101 h 148"/>
                <a:gd name="T66" fmla="*/ 36 w 209"/>
                <a:gd name="T67" fmla="*/ 130 h 148"/>
                <a:gd name="T68" fmla="*/ 50 w 209"/>
                <a:gd name="T69" fmla="*/ 148 h 148"/>
                <a:gd name="T70" fmla="*/ 82 w 209"/>
                <a:gd name="T71" fmla="*/ 134 h 148"/>
                <a:gd name="T72" fmla="*/ 92 w 209"/>
                <a:gd name="T73" fmla="*/ 145 h 148"/>
                <a:gd name="T74" fmla="*/ 92 w 209"/>
                <a:gd name="T75" fmla="*/ 145 h 148"/>
                <a:gd name="T76" fmla="*/ 92 w 209"/>
                <a:gd name="T77"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 h="148">
                  <a:moveTo>
                    <a:pt x="92" y="144"/>
                  </a:moveTo>
                  <a:cubicBezTo>
                    <a:pt x="92" y="137"/>
                    <a:pt x="109" y="134"/>
                    <a:pt x="111" y="128"/>
                  </a:cubicBezTo>
                  <a:cubicBezTo>
                    <a:pt x="118" y="116"/>
                    <a:pt x="109" y="105"/>
                    <a:pt x="129" y="105"/>
                  </a:cubicBezTo>
                  <a:cubicBezTo>
                    <a:pt x="129" y="103"/>
                    <a:pt x="124" y="90"/>
                    <a:pt x="124" y="89"/>
                  </a:cubicBezTo>
                  <a:cubicBezTo>
                    <a:pt x="124" y="75"/>
                    <a:pt x="136" y="68"/>
                    <a:pt x="148" y="68"/>
                  </a:cubicBezTo>
                  <a:cubicBezTo>
                    <a:pt x="155" y="68"/>
                    <a:pt x="158" y="73"/>
                    <a:pt x="163" y="75"/>
                  </a:cubicBezTo>
                  <a:cubicBezTo>
                    <a:pt x="163" y="75"/>
                    <a:pt x="163" y="75"/>
                    <a:pt x="163" y="75"/>
                  </a:cubicBezTo>
                  <a:cubicBezTo>
                    <a:pt x="163" y="74"/>
                    <a:pt x="163" y="74"/>
                    <a:pt x="163" y="74"/>
                  </a:cubicBezTo>
                  <a:cubicBezTo>
                    <a:pt x="163" y="74"/>
                    <a:pt x="163" y="74"/>
                    <a:pt x="163" y="74"/>
                  </a:cubicBezTo>
                  <a:cubicBezTo>
                    <a:pt x="163" y="68"/>
                    <a:pt x="174" y="55"/>
                    <a:pt x="183" y="55"/>
                  </a:cubicBezTo>
                  <a:cubicBezTo>
                    <a:pt x="188" y="55"/>
                    <a:pt x="189" y="60"/>
                    <a:pt x="194" y="60"/>
                  </a:cubicBezTo>
                  <a:cubicBezTo>
                    <a:pt x="199" y="60"/>
                    <a:pt x="201" y="54"/>
                    <a:pt x="209" y="54"/>
                  </a:cubicBezTo>
                  <a:cubicBezTo>
                    <a:pt x="209" y="54"/>
                    <a:pt x="209" y="54"/>
                    <a:pt x="209" y="54"/>
                  </a:cubicBezTo>
                  <a:cubicBezTo>
                    <a:pt x="209" y="48"/>
                    <a:pt x="209" y="48"/>
                    <a:pt x="209" y="48"/>
                  </a:cubicBezTo>
                  <a:cubicBezTo>
                    <a:pt x="209" y="48"/>
                    <a:pt x="209" y="48"/>
                    <a:pt x="209" y="48"/>
                  </a:cubicBezTo>
                  <a:cubicBezTo>
                    <a:pt x="205" y="44"/>
                    <a:pt x="188" y="23"/>
                    <a:pt x="188" y="21"/>
                  </a:cubicBezTo>
                  <a:cubicBezTo>
                    <a:pt x="183" y="21"/>
                    <a:pt x="172" y="18"/>
                    <a:pt x="168" y="16"/>
                  </a:cubicBezTo>
                  <a:cubicBezTo>
                    <a:pt x="163" y="14"/>
                    <a:pt x="167" y="0"/>
                    <a:pt x="157" y="0"/>
                  </a:cubicBezTo>
                  <a:cubicBezTo>
                    <a:pt x="150" y="0"/>
                    <a:pt x="146" y="12"/>
                    <a:pt x="135" y="12"/>
                  </a:cubicBezTo>
                  <a:cubicBezTo>
                    <a:pt x="129" y="12"/>
                    <a:pt x="119" y="11"/>
                    <a:pt x="114" y="10"/>
                  </a:cubicBezTo>
                  <a:cubicBezTo>
                    <a:pt x="114" y="10"/>
                    <a:pt x="114" y="10"/>
                    <a:pt x="114" y="10"/>
                  </a:cubicBezTo>
                  <a:cubicBezTo>
                    <a:pt x="100" y="10"/>
                    <a:pt x="100" y="10"/>
                    <a:pt x="100" y="10"/>
                  </a:cubicBezTo>
                  <a:cubicBezTo>
                    <a:pt x="100" y="10"/>
                    <a:pt x="100" y="10"/>
                    <a:pt x="100" y="10"/>
                  </a:cubicBezTo>
                  <a:cubicBezTo>
                    <a:pt x="100" y="21"/>
                    <a:pt x="95" y="26"/>
                    <a:pt x="86" y="26"/>
                  </a:cubicBezTo>
                  <a:cubicBezTo>
                    <a:pt x="81" y="26"/>
                    <a:pt x="79" y="17"/>
                    <a:pt x="75" y="17"/>
                  </a:cubicBezTo>
                  <a:cubicBezTo>
                    <a:pt x="70" y="17"/>
                    <a:pt x="67" y="27"/>
                    <a:pt x="60" y="27"/>
                  </a:cubicBezTo>
                  <a:cubicBezTo>
                    <a:pt x="56" y="59"/>
                    <a:pt x="0" y="41"/>
                    <a:pt x="0" y="68"/>
                  </a:cubicBezTo>
                  <a:cubicBezTo>
                    <a:pt x="0" y="76"/>
                    <a:pt x="3" y="77"/>
                    <a:pt x="9" y="79"/>
                  </a:cubicBezTo>
                  <a:cubicBezTo>
                    <a:pt x="9" y="79"/>
                    <a:pt x="9" y="79"/>
                    <a:pt x="9" y="79"/>
                  </a:cubicBezTo>
                  <a:cubicBezTo>
                    <a:pt x="9" y="84"/>
                    <a:pt x="9" y="84"/>
                    <a:pt x="9" y="84"/>
                  </a:cubicBezTo>
                  <a:cubicBezTo>
                    <a:pt x="9" y="84"/>
                    <a:pt x="9" y="84"/>
                    <a:pt x="9" y="84"/>
                  </a:cubicBezTo>
                  <a:cubicBezTo>
                    <a:pt x="8" y="86"/>
                    <a:pt x="6" y="87"/>
                    <a:pt x="6" y="90"/>
                  </a:cubicBezTo>
                  <a:cubicBezTo>
                    <a:pt x="6" y="98"/>
                    <a:pt x="20" y="101"/>
                    <a:pt x="25" y="101"/>
                  </a:cubicBezTo>
                  <a:cubicBezTo>
                    <a:pt x="36" y="101"/>
                    <a:pt x="36" y="123"/>
                    <a:pt x="36" y="130"/>
                  </a:cubicBezTo>
                  <a:cubicBezTo>
                    <a:pt x="36" y="139"/>
                    <a:pt x="43" y="148"/>
                    <a:pt x="50" y="148"/>
                  </a:cubicBezTo>
                  <a:cubicBezTo>
                    <a:pt x="59" y="148"/>
                    <a:pt x="71" y="134"/>
                    <a:pt x="82" y="134"/>
                  </a:cubicBezTo>
                  <a:cubicBezTo>
                    <a:pt x="82" y="137"/>
                    <a:pt x="92" y="145"/>
                    <a:pt x="92" y="145"/>
                  </a:cubicBezTo>
                  <a:cubicBezTo>
                    <a:pt x="92" y="145"/>
                    <a:pt x="92" y="145"/>
                    <a:pt x="92" y="145"/>
                  </a:cubicBezTo>
                  <a:cubicBezTo>
                    <a:pt x="92" y="144"/>
                    <a:pt x="92" y="144"/>
                    <a:pt x="92" y="14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8" name="Freeform 55"/>
            <p:cNvSpPr>
              <a:spLocks/>
            </p:cNvSpPr>
            <p:nvPr/>
          </p:nvSpPr>
          <p:spPr bwMode="auto">
            <a:xfrm>
              <a:off x="3213633" y="2568604"/>
              <a:ext cx="520285" cy="472732"/>
            </a:xfrm>
            <a:custGeom>
              <a:avLst/>
              <a:gdLst>
                <a:gd name="T0" fmla="*/ 63 w 115"/>
                <a:gd name="T1" fmla="*/ 96 h 104"/>
                <a:gd name="T2" fmla="*/ 84 w 115"/>
                <a:gd name="T3" fmla="*/ 75 h 104"/>
                <a:gd name="T4" fmla="*/ 115 w 115"/>
                <a:gd name="T5" fmla="*/ 56 h 104"/>
                <a:gd name="T6" fmla="*/ 83 w 115"/>
                <a:gd name="T7" fmla="*/ 9 h 104"/>
                <a:gd name="T8" fmla="*/ 78 w 115"/>
                <a:gd name="T9" fmla="*/ 14 h 104"/>
                <a:gd name="T10" fmla="*/ 57 w 115"/>
                <a:gd name="T11" fmla="*/ 0 h 104"/>
                <a:gd name="T12" fmla="*/ 48 w 115"/>
                <a:gd name="T13" fmla="*/ 0 h 104"/>
                <a:gd name="T14" fmla="*/ 42 w 115"/>
                <a:gd name="T15" fmla="*/ 4 h 104"/>
                <a:gd name="T16" fmla="*/ 32 w 115"/>
                <a:gd name="T17" fmla="*/ 4 h 104"/>
                <a:gd name="T18" fmla="*/ 20 w 115"/>
                <a:gd name="T19" fmla="*/ 30 h 104"/>
                <a:gd name="T20" fmla="*/ 29 w 115"/>
                <a:gd name="T21" fmla="*/ 38 h 104"/>
                <a:gd name="T22" fmla="*/ 29 w 115"/>
                <a:gd name="T23" fmla="*/ 45 h 104"/>
                <a:gd name="T24" fmla="*/ 0 w 115"/>
                <a:gd name="T25" fmla="*/ 84 h 104"/>
                <a:gd name="T26" fmla="*/ 14 w 115"/>
                <a:gd name="T27" fmla="*/ 104 h 104"/>
                <a:gd name="T28" fmla="*/ 35 w 115"/>
                <a:gd name="T29" fmla="*/ 93 h 104"/>
                <a:gd name="T30" fmla="*/ 62 w 115"/>
                <a:gd name="T31" fmla="*/ 96 h 104"/>
                <a:gd name="T32" fmla="*/ 62 w 115"/>
                <a:gd name="T33" fmla="*/ 96 h 104"/>
                <a:gd name="T34" fmla="*/ 63 w 115"/>
                <a:gd name="T3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104">
                  <a:moveTo>
                    <a:pt x="63" y="96"/>
                  </a:moveTo>
                  <a:cubicBezTo>
                    <a:pt x="63" y="84"/>
                    <a:pt x="83" y="93"/>
                    <a:pt x="84" y="75"/>
                  </a:cubicBezTo>
                  <a:cubicBezTo>
                    <a:pt x="99" y="75"/>
                    <a:pt x="111" y="68"/>
                    <a:pt x="115" y="56"/>
                  </a:cubicBezTo>
                  <a:cubicBezTo>
                    <a:pt x="93" y="56"/>
                    <a:pt x="104" y="9"/>
                    <a:pt x="83" y="9"/>
                  </a:cubicBezTo>
                  <a:cubicBezTo>
                    <a:pt x="80" y="9"/>
                    <a:pt x="79" y="14"/>
                    <a:pt x="78" y="14"/>
                  </a:cubicBezTo>
                  <a:cubicBezTo>
                    <a:pt x="68" y="14"/>
                    <a:pt x="67" y="0"/>
                    <a:pt x="57" y="0"/>
                  </a:cubicBezTo>
                  <a:cubicBezTo>
                    <a:pt x="53" y="0"/>
                    <a:pt x="50" y="3"/>
                    <a:pt x="48" y="0"/>
                  </a:cubicBezTo>
                  <a:cubicBezTo>
                    <a:pt x="46" y="3"/>
                    <a:pt x="43" y="4"/>
                    <a:pt x="42" y="4"/>
                  </a:cubicBezTo>
                  <a:cubicBezTo>
                    <a:pt x="39" y="4"/>
                    <a:pt x="35" y="4"/>
                    <a:pt x="32" y="4"/>
                  </a:cubicBezTo>
                  <a:cubicBezTo>
                    <a:pt x="32" y="21"/>
                    <a:pt x="20" y="18"/>
                    <a:pt x="20" y="30"/>
                  </a:cubicBezTo>
                  <a:cubicBezTo>
                    <a:pt x="20" y="36"/>
                    <a:pt x="24" y="38"/>
                    <a:pt x="29" y="38"/>
                  </a:cubicBezTo>
                  <a:cubicBezTo>
                    <a:pt x="29" y="41"/>
                    <a:pt x="29" y="45"/>
                    <a:pt x="29" y="45"/>
                  </a:cubicBezTo>
                  <a:cubicBezTo>
                    <a:pt x="29" y="62"/>
                    <a:pt x="0" y="62"/>
                    <a:pt x="0" y="84"/>
                  </a:cubicBezTo>
                  <a:cubicBezTo>
                    <a:pt x="0" y="91"/>
                    <a:pt x="7" y="104"/>
                    <a:pt x="14" y="104"/>
                  </a:cubicBezTo>
                  <a:cubicBezTo>
                    <a:pt x="24" y="104"/>
                    <a:pt x="26" y="93"/>
                    <a:pt x="35" y="93"/>
                  </a:cubicBezTo>
                  <a:cubicBezTo>
                    <a:pt x="45" y="93"/>
                    <a:pt x="52" y="96"/>
                    <a:pt x="62" y="96"/>
                  </a:cubicBezTo>
                  <a:cubicBezTo>
                    <a:pt x="62" y="96"/>
                    <a:pt x="62" y="96"/>
                    <a:pt x="62" y="96"/>
                  </a:cubicBezTo>
                  <a:cubicBezTo>
                    <a:pt x="63" y="96"/>
                    <a:pt x="63" y="96"/>
                    <a:pt x="63" y="9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39" name="Freeform 56"/>
            <p:cNvSpPr>
              <a:spLocks/>
            </p:cNvSpPr>
            <p:nvPr/>
          </p:nvSpPr>
          <p:spPr bwMode="auto">
            <a:xfrm>
              <a:off x="2452782" y="2244126"/>
              <a:ext cx="979033" cy="674136"/>
            </a:xfrm>
            <a:custGeom>
              <a:avLst/>
              <a:gdLst>
                <a:gd name="T0" fmla="*/ 0 w 216"/>
                <a:gd name="T1" fmla="*/ 48 h 149"/>
                <a:gd name="T2" fmla="*/ 23 w 216"/>
                <a:gd name="T3" fmla="*/ 28 h 149"/>
                <a:gd name="T4" fmla="*/ 23 w 216"/>
                <a:gd name="T5" fmla="*/ 19 h 149"/>
                <a:gd name="T6" fmla="*/ 27 w 216"/>
                <a:gd name="T7" fmla="*/ 1 h 149"/>
                <a:gd name="T8" fmla="*/ 34 w 216"/>
                <a:gd name="T9" fmla="*/ 1 h 149"/>
                <a:gd name="T10" fmla="*/ 45 w 216"/>
                <a:gd name="T11" fmla="*/ 12 h 149"/>
                <a:gd name="T12" fmla="*/ 86 w 216"/>
                <a:gd name="T13" fmla="*/ 19 h 149"/>
                <a:gd name="T14" fmla="*/ 97 w 216"/>
                <a:gd name="T15" fmla="*/ 28 h 149"/>
                <a:gd name="T16" fmla="*/ 129 w 216"/>
                <a:gd name="T17" fmla="*/ 16 h 149"/>
                <a:gd name="T18" fmla="*/ 146 w 216"/>
                <a:gd name="T19" fmla="*/ 34 h 149"/>
                <a:gd name="T20" fmla="*/ 155 w 216"/>
                <a:gd name="T21" fmla="*/ 30 h 149"/>
                <a:gd name="T22" fmla="*/ 162 w 216"/>
                <a:gd name="T23" fmla="*/ 39 h 149"/>
                <a:gd name="T24" fmla="*/ 168 w 216"/>
                <a:gd name="T25" fmla="*/ 35 h 149"/>
                <a:gd name="T26" fmla="*/ 189 w 216"/>
                <a:gd name="T27" fmla="*/ 45 h 149"/>
                <a:gd name="T28" fmla="*/ 189 w 216"/>
                <a:gd name="T29" fmla="*/ 45 h 149"/>
                <a:gd name="T30" fmla="*/ 191 w 216"/>
                <a:gd name="T31" fmla="*/ 48 h 149"/>
                <a:gd name="T32" fmla="*/ 191 w 216"/>
                <a:gd name="T33" fmla="*/ 48 h 149"/>
                <a:gd name="T34" fmla="*/ 194 w 216"/>
                <a:gd name="T35" fmla="*/ 54 h 149"/>
                <a:gd name="T36" fmla="*/ 208 w 216"/>
                <a:gd name="T37" fmla="*/ 48 h 149"/>
                <a:gd name="T38" fmla="*/ 214 w 216"/>
                <a:gd name="T39" fmla="*/ 67 h 149"/>
                <a:gd name="T40" fmla="*/ 216 w 216"/>
                <a:gd name="T41" fmla="*/ 72 h 149"/>
                <a:gd name="T42" fmla="*/ 210 w 216"/>
                <a:gd name="T43" fmla="*/ 76 h 149"/>
                <a:gd name="T44" fmla="*/ 200 w 216"/>
                <a:gd name="T45" fmla="*/ 76 h 149"/>
                <a:gd name="T46" fmla="*/ 188 w 216"/>
                <a:gd name="T47" fmla="*/ 102 h 149"/>
                <a:gd name="T48" fmla="*/ 197 w 216"/>
                <a:gd name="T49" fmla="*/ 110 h 149"/>
                <a:gd name="T50" fmla="*/ 197 w 216"/>
                <a:gd name="T51" fmla="*/ 117 h 149"/>
                <a:gd name="T52" fmla="*/ 170 w 216"/>
                <a:gd name="T53" fmla="*/ 149 h 149"/>
                <a:gd name="T54" fmla="*/ 150 w 216"/>
                <a:gd name="T55" fmla="*/ 131 h 149"/>
                <a:gd name="T56" fmla="*/ 138 w 216"/>
                <a:gd name="T57" fmla="*/ 136 h 149"/>
                <a:gd name="T58" fmla="*/ 129 w 216"/>
                <a:gd name="T59" fmla="*/ 129 h 149"/>
                <a:gd name="T60" fmla="*/ 106 w 216"/>
                <a:gd name="T61" fmla="*/ 110 h 149"/>
                <a:gd name="T62" fmla="*/ 96 w 216"/>
                <a:gd name="T63" fmla="*/ 118 h 149"/>
                <a:gd name="T64" fmla="*/ 85 w 216"/>
                <a:gd name="T65" fmla="*/ 118 h 149"/>
                <a:gd name="T66" fmla="*/ 53 w 216"/>
                <a:gd name="T67" fmla="*/ 92 h 149"/>
                <a:gd name="T68" fmla="*/ 43 w 216"/>
                <a:gd name="T69" fmla="*/ 92 h 149"/>
                <a:gd name="T70" fmla="*/ 0 w 216"/>
                <a:gd name="T71" fmla="*/ 48 h 149"/>
                <a:gd name="T72" fmla="*/ 0 w 216"/>
                <a:gd name="T73" fmla="*/ 4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149">
                  <a:moveTo>
                    <a:pt x="0" y="48"/>
                  </a:moveTo>
                  <a:cubicBezTo>
                    <a:pt x="6" y="48"/>
                    <a:pt x="23" y="34"/>
                    <a:pt x="23" y="28"/>
                  </a:cubicBezTo>
                  <a:cubicBezTo>
                    <a:pt x="23" y="24"/>
                    <a:pt x="23" y="23"/>
                    <a:pt x="23" y="19"/>
                  </a:cubicBezTo>
                  <a:cubicBezTo>
                    <a:pt x="23" y="14"/>
                    <a:pt x="26" y="8"/>
                    <a:pt x="27" y="1"/>
                  </a:cubicBezTo>
                  <a:cubicBezTo>
                    <a:pt x="29" y="1"/>
                    <a:pt x="32" y="0"/>
                    <a:pt x="34" y="1"/>
                  </a:cubicBezTo>
                  <a:cubicBezTo>
                    <a:pt x="42" y="3"/>
                    <a:pt x="40" y="11"/>
                    <a:pt x="45" y="12"/>
                  </a:cubicBezTo>
                  <a:cubicBezTo>
                    <a:pt x="65" y="18"/>
                    <a:pt x="70" y="13"/>
                    <a:pt x="86" y="19"/>
                  </a:cubicBezTo>
                  <a:cubicBezTo>
                    <a:pt x="91" y="22"/>
                    <a:pt x="92" y="28"/>
                    <a:pt x="97" y="28"/>
                  </a:cubicBezTo>
                  <a:cubicBezTo>
                    <a:pt x="111" y="28"/>
                    <a:pt x="120" y="16"/>
                    <a:pt x="129" y="16"/>
                  </a:cubicBezTo>
                  <a:cubicBezTo>
                    <a:pt x="144" y="16"/>
                    <a:pt x="139" y="34"/>
                    <a:pt x="146" y="34"/>
                  </a:cubicBezTo>
                  <a:cubicBezTo>
                    <a:pt x="149" y="34"/>
                    <a:pt x="152" y="30"/>
                    <a:pt x="155" y="30"/>
                  </a:cubicBezTo>
                  <a:cubicBezTo>
                    <a:pt x="156" y="35"/>
                    <a:pt x="159" y="39"/>
                    <a:pt x="162" y="39"/>
                  </a:cubicBezTo>
                  <a:cubicBezTo>
                    <a:pt x="165" y="39"/>
                    <a:pt x="166" y="35"/>
                    <a:pt x="168" y="35"/>
                  </a:cubicBezTo>
                  <a:cubicBezTo>
                    <a:pt x="175" y="35"/>
                    <a:pt x="179" y="45"/>
                    <a:pt x="189" y="45"/>
                  </a:cubicBezTo>
                  <a:cubicBezTo>
                    <a:pt x="189" y="45"/>
                    <a:pt x="189" y="45"/>
                    <a:pt x="189" y="45"/>
                  </a:cubicBezTo>
                  <a:cubicBezTo>
                    <a:pt x="191" y="48"/>
                    <a:pt x="191" y="48"/>
                    <a:pt x="191" y="48"/>
                  </a:cubicBezTo>
                  <a:cubicBezTo>
                    <a:pt x="191" y="48"/>
                    <a:pt x="191" y="48"/>
                    <a:pt x="191" y="48"/>
                  </a:cubicBezTo>
                  <a:cubicBezTo>
                    <a:pt x="191" y="51"/>
                    <a:pt x="192" y="54"/>
                    <a:pt x="194" y="54"/>
                  </a:cubicBezTo>
                  <a:cubicBezTo>
                    <a:pt x="200" y="54"/>
                    <a:pt x="203" y="48"/>
                    <a:pt x="208" y="48"/>
                  </a:cubicBezTo>
                  <a:cubicBezTo>
                    <a:pt x="216" y="48"/>
                    <a:pt x="213" y="61"/>
                    <a:pt x="214" y="67"/>
                  </a:cubicBezTo>
                  <a:cubicBezTo>
                    <a:pt x="214" y="70"/>
                    <a:pt x="215" y="72"/>
                    <a:pt x="216" y="72"/>
                  </a:cubicBezTo>
                  <a:cubicBezTo>
                    <a:pt x="214" y="75"/>
                    <a:pt x="211" y="76"/>
                    <a:pt x="210" y="76"/>
                  </a:cubicBezTo>
                  <a:cubicBezTo>
                    <a:pt x="207" y="76"/>
                    <a:pt x="203" y="76"/>
                    <a:pt x="200" y="76"/>
                  </a:cubicBezTo>
                  <a:cubicBezTo>
                    <a:pt x="200" y="93"/>
                    <a:pt x="188" y="90"/>
                    <a:pt x="188" y="102"/>
                  </a:cubicBezTo>
                  <a:cubicBezTo>
                    <a:pt x="188" y="108"/>
                    <a:pt x="192" y="110"/>
                    <a:pt x="197" y="110"/>
                  </a:cubicBezTo>
                  <a:cubicBezTo>
                    <a:pt x="197" y="113"/>
                    <a:pt x="197" y="117"/>
                    <a:pt x="197" y="117"/>
                  </a:cubicBezTo>
                  <a:cubicBezTo>
                    <a:pt x="197" y="131"/>
                    <a:pt x="175" y="133"/>
                    <a:pt x="170" y="149"/>
                  </a:cubicBezTo>
                  <a:cubicBezTo>
                    <a:pt x="166" y="140"/>
                    <a:pt x="163" y="131"/>
                    <a:pt x="150" y="131"/>
                  </a:cubicBezTo>
                  <a:cubicBezTo>
                    <a:pt x="145" y="131"/>
                    <a:pt x="141" y="136"/>
                    <a:pt x="138" y="136"/>
                  </a:cubicBezTo>
                  <a:cubicBezTo>
                    <a:pt x="133" y="136"/>
                    <a:pt x="133" y="131"/>
                    <a:pt x="129" y="129"/>
                  </a:cubicBezTo>
                  <a:cubicBezTo>
                    <a:pt x="115" y="122"/>
                    <a:pt x="111" y="131"/>
                    <a:pt x="106" y="110"/>
                  </a:cubicBezTo>
                  <a:cubicBezTo>
                    <a:pt x="101" y="112"/>
                    <a:pt x="100" y="118"/>
                    <a:pt x="96" y="118"/>
                  </a:cubicBezTo>
                  <a:cubicBezTo>
                    <a:pt x="92" y="118"/>
                    <a:pt x="88" y="118"/>
                    <a:pt x="85" y="118"/>
                  </a:cubicBezTo>
                  <a:cubicBezTo>
                    <a:pt x="66" y="118"/>
                    <a:pt x="74" y="92"/>
                    <a:pt x="53" y="92"/>
                  </a:cubicBezTo>
                  <a:cubicBezTo>
                    <a:pt x="52" y="92"/>
                    <a:pt x="48" y="92"/>
                    <a:pt x="43" y="92"/>
                  </a:cubicBezTo>
                  <a:cubicBezTo>
                    <a:pt x="22" y="92"/>
                    <a:pt x="0" y="48"/>
                    <a:pt x="0" y="48"/>
                  </a:cubicBezTo>
                  <a:cubicBezTo>
                    <a:pt x="0" y="48"/>
                    <a:pt x="0" y="48"/>
                    <a:pt x="0" y="48"/>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0" name="Freeform 57"/>
            <p:cNvSpPr>
              <a:spLocks/>
            </p:cNvSpPr>
            <p:nvPr/>
          </p:nvSpPr>
          <p:spPr bwMode="auto">
            <a:xfrm>
              <a:off x="2142289" y="2434337"/>
              <a:ext cx="671337" cy="534274"/>
            </a:xfrm>
            <a:custGeom>
              <a:avLst/>
              <a:gdLst>
                <a:gd name="T0" fmla="*/ 68 w 148"/>
                <a:gd name="T1" fmla="*/ 6 h 118"/>
                <a:gd name="T2" fmla="*/ 60 w 148"/>
                <a:gd name="T3" fmla="*/ 0 h 118"/>
                <a:gd name="T4" fmla="*/ 54 w 148"/>
                <a:gd name="T5" fmla="*/ 3 h 118"/>
                <a:gd name="T6" fmla="*/ 42 w 148"/>
                <a:gd name="T7" fmla="*/ 12 h 118"/>
                <a:gd name="T8" fmla="*/ 19 w 148"/>
                <a:gd name="T9" fmla="*/ 30 h 118"/>
                <a:gd name="T10" fmla="*/ 10 w 148"/>
                <a:gd name="T11" fmla="*/ 62 h 118"/>
                <a:gd name="T12" fmla="*/ 11 w 148"/>
                <a:gd name="T13" fmla="*/ 78 h 118"/>
                <a:gd name="T14" fmla="*/ 0 w 148"/>
                <a:gd name="T15" fmla="*/ 81 h 118"/>
                <a:gd name="T16" fmla="*/ 10 w 148"/>
                <a:gd name="T17" fmla="*/ 100 h 118"/>
                <a:gd name="T18" fmla="*/ 8 w 148"/>
                <a:gd name="T19" fmla="*/ 110 h 118"/>
                <a:gd name="T20" fmla="*/ 20 w 148"/>
                <a:gd name="T21" fmla="*/ 116 h 118"/>
                <a:gd name="T22" fmla="*/ 72 w 148"/>
                <a:gd name="T23" fmla="*/ 98 h 118"/>
                <a:gd name="T24" fmla="*/ 81 w 148"/>
                <a:gd name="T25" fmla="*/ 114 h 118"/>
                <a:gd name="T26" fmla="*/ 86 w 148"/>
                <a:gd name="T27" fmla="*/ 110 h 118"/>
                <a:gd name="T28" fmla="*/ 96 w 148"/>
                <a:gd name="T29" fmla="*/ 118 h 118"/>
                <a:gd name="T30" fmla="*/ 105 w 148"/>
                <a:gd name="T31" fmla="*/ 111 h 118"/>
                <a:gd name="T32" fmla="*/ 148 w 148"/>
                <a:gd name="T33" fmla="*/ 75 h 118"/>
                <a:gd name="T34" fmla="*/ 121 w 148"/>
                <a:gd name="T35" fmla="*/ 50 h 118"/>
                <a:gd name="T36" fmla="*/ 111 w 148"/>
                <a:gd name="T37" fmla="*/ 50 h 118"/>
                <a:gd name="T38" fmla="*/ 65 w 148"/>
                <a:gd name="T39" fmla="*/ 3 h 118"/>
                <a:gd name="T40" fmla="*/ 65 w 148"/>
                <a:gd name="T41" fmla="*/ 3 h 118"/>
                <a:gd name="T42" fmla="*/ 68 w 148"/>
                <a:gd name="T43" fmla="*/ 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118">
                  <a:moveTo>
                    <a:pt x="68" y="6"/>
                  </a:moveTo>
                  <a:cubicBezTo>
                    <a:pt x="64" y="6"/>
                    <a:pt x="63" y="0"/>
                    <a:pt x="60" y="0"/>
                  </a:cubicBezTo>
                  <a:cubicBezTo>
                    <a:pt x="58" y="0"/>
                    <a:pt x="57" y="3"/>
                    <a:pt x="54" y="3"/>
                  </a:cubicBezTo>
                  <a:cubicBezTo>
                    <a:pt x="52" y="9"/>
                    <a:pt x="48" y="9"/>
                    <a:pt x="42" y="12"/>
                  </a:cubicBezTo>
                  <a:cubicBezTo>
                    <a:pt x="33" y="17"/>
                    <a:pt x="38" y="30"/>
                    <a:pt x="19" y="30"/>
                  </a:cubicBezTo>
                  <a:cubicBezTo>
                    <a:pt x="16" y="44"/>
                    <a:pt x="13" y="51"/>
                    <a:pt x="10" y="62"/>
                  </a:cubicBezTo>
                  <a:cubicBezTo>
                    <a:pt x="9" y="70"/>
                    <a:pt x="14" y="72"/>
                    <a:pt x="11" y="78"/>
                  </a:cubicBezTo>
                  <a:cubicBezTo>
                    <a:pt x="9" y="82"/>
                    <a:pt x="3" y="81"/>
                    <a:pt x="0" y="81"/>
                  </a:cubicBezTo>
                  <a:cubicBezTo>
                    <a:pt x="0" y="89"/>
                    <a:pt x="10" y="91"/>
                    <a:pt x="10" y="100"/>
                  </a:cubicBezTo>
                  <a:cubicBezTo>
                    <a:pt x="10" y="104"/>
                    <a:pt x="8" y="107"/>
                    <a:pt x="8" y="110"/>
                  </a:cubicBezTo>
                  <a:cubicBezTo>
                    <a:pt x="8" y="118"/>
                    <a:pt x="14" y="116"/>
                    <a:pt x="20" y="116"/>
                  </a:cubicBezTo>
                  <a:cubicBezTo>
                    <a:pt x="41" y="116"/>
                    <a:pt x="59" y="102"/>
                    <a:pt x="72" y="98"/>
                  </a:cubicBezTo>
                  <a:cubicBezTo>
                    <a:pt x="75" y="104"/>
                    <a:pt x="76" y="110"/>
                    <a:pt x="81" y="114"/>
                  </a:cubicBezTo>
                  <a:cubicBezTo>
                    <a:pt x="84" y="113"/>
                    <a:pt x="85" y="111"/>
                    <a:pt x="86" y="110"/>
                  </a:cubicBezTo>
                  <a:cubicBezTo>
                    <a:pt x="91" y="113"/>
                    <a:pt x="92" y="118"/>
                    <a:pt x="96" y="118"/>
                  </a:cubicBezTo>
                  <a:cubicBezTo>
                    <a:pt x="102" y="118"/>
                    <a:pt x="100" y="113"/>
                    <a:pt x="105" y="111"/>
                  </a:cubicBezTo>
                  <a:cubicBezTo>
                    <a:pt x="132" y="107"/>
                    <a:pt x="131" y="92"/>
                    <a:pt x="148" y="75"/>
                  </a:cubicBezTo>
                  <a:cubicBezTo>
                    <a:pt x="136" y="70"/>
                    <a:pt x="139" y="50"/>
                    <a:pt x="121" y="50"/>
                  </a:cubicBezTo>
                  <a:cubicBezTo>
                    <a:pt x="120" y="50"/>
                    <a:pt x="116" y="50"/>
                    <a:pt x="111" y="50"/>
                  </a:cubicBezTo>
                  <a:cubicBezTo>
                    <a:pt x="90" y="50"/>
                    <a:pt x="79" y="14"/>
                    <a:pt x="65" y="3"/>
                  </a:cubicBezTo>
                  <a:cubicBezTo>
                    <a:pt x="65" y="3"/>
                    <a:pt x="65" y="3"/>
                    <a:pt x="65" y="3"/>
                  </a:cubicBezTo>
                  <a:cubicBezTo>
                    <a:pt x="68" y="6"/>
                    <a:pt x="68" y="6"/>
                    <a:pt x="68" y="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1" name="Freeform 58"/>
            <p:cNvSpPr>
              <a:spLocks/>
            </p:cNvSpPr>
            <p:nvPr/>
          </p:nvSpPr>
          <p:spPr bwMode="auto">
            <a:xfrm>
              <a:off x="3135309" y="2918260"/>
              <a:ext cx="453154" cy="606999"/>
            </a:xfrm>
            <a:custGeom>
              <a:avLst/>
              <a:gdLst>
                <a:gd name="T0" fmla="*/ 40 w 100"/>
                <a:gd name="T1" fmla="*/ 134 h 134"/>
                <a:gd name="T2" fmla="*/ 100 w 100"/>
                <a:gd name="T3" fmla="*/ 93 h 134"/>
                <a:gd name="T4" fmla="*/ 84 w 100"/>
                <a:gd name="T5" fmla="*/ 87 h 134"/>
                <a:gd name="T6" fmla="*/ 68 w 100"/>
                <a:gd name="T7" fmla="*/ 66 h 134"/>
                <a:gd name="T8" fmla="*/ 60 w 100"/>
                <a:gd name="T9" fmla="*/ 51 h 134"/>
                <a:gd name="T10" fmla="*/ 44 w 100"/>
                <a:gd name="T11" fmla="*/ 43 h 134"/>
                <a:gd name="T12" fmla="*/ 48 w 100"/>
                <a:gd name="T13" fmla="*/ 32 h 134"/>
                <a:gd name="T14" fmla="*/ 43 w 100"/>
                <a:gd name="T15" fmla="*/ 20 h 134"/>
                <a:gd name="T16" fmla="*/ 31 w 100"/>
                <a:gd name="T17" fmla="*/ 27 h 134"/>
                <a:gd name="T18" fmla="*/ 17 w 100"/>
                <a:gd name="T19" fmla="*/ 7 h 134"/>
                <a:gd name="T20" fmla="*/ 19 w 100"/>
                <a:gd name="T21" fmla="*/ 0 h 134"/>
                <a:gd name="T22" fmla="*/ 19 w 100"/>
                <a:gd name="T23" fmla="*/ 0 h 134"/>
                <a:gd name="T24" fmla="*/ 17 w 100"/>
                <a:gd name="T25" fmla="*/ 3 h 134"/>
                <a:gd name="T26" fmla="*/ 17 w 100"/>
                <a:gd name="T27" fmla="*/ 3 h 134"/>
                <a:gd name="T28" fmla="*/ 0 w 100"/>
                <a:gd name="T29" fmla="*/ 33 h 134"/>
                <a:gd name="T30" fmla="*/ 20 w 100"/>
                <a:gd name="T31" fmla="*/ 76 h 134"/>
                <a:gd name="T32" fmla="*/ 17 w 100"/>
                <a:gd name="T33" fmla="*/ 87 h 134"/>
                <a:gd name="T34" fmla="*/ 17 w 100"/>
                <a:gd name="T35" fmla="*/ 100 h 134"/>
                <a:gd name="T36" fmla="*/ 27 w 100"/>
                <a:gd name="T37" fmla="*/ 112 h 134"/>
                <a:gd name="T38" fmla="*/ 41 w 100"/>
                <a:gd name="T39" fmla="*/ 129 h 134"/>
                <a:gd name="T40" fmla="*/ 41 w 100"/>
                <a:gd name="T41" fmla="*/ 129 h 134"/>
                <a:gd name="T42" fmla="*/ 40 w 100"/>
                <a:gd name="T4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34">
                  <a:moveTo>
                    <a:pt x="40" y="134"/>
                  </a:moveTo>
                  <a:cubicBezTo>
                    <a:pt x="40" y="107"/>
                    <a:pt x="96" y="125"/>
                    <a:pt x="100" y="93"/>
                  </a:cubicBezTo>
                  <a:cubicBezTo>
                    <a:pt x="96" y="92"/>
                    <a:pt x="91" y="87"/>
                    <a:pt x="84" y="87"/>
                  </a:cubicBezTo>
                  <a:cubicBezTo>
                    <a:pt x="84" y="72"/>
                    <a:pt x="73" y="75"/>
                    <a:pt x="68" y="66"/>
                  </a:cubicBezTo>
                  <a:cubicBezTo>
                    <a:pt x="64" y="60"/>
                    <a:pt x="69" y="54"/>
                    <a:pt x="60" y="51"/>
                  </a:cubicBezTo>
                  <a:cubicBezTo>
                    <a:pt x="56" y="49"/>
                    <a:pt x="44" y="52"/>
                    <a:pt x="44" y="43"/>
                  </a:cubicBezTo>
                  <a:cubicBezTo>
                    <a:pt x="44" y="38"/>
                    <a:pt x="48" y="38"/>
                    <a:pt x="48" y="32"/>
                  </a:cubicBezTo>
                  <a:cubicBezTo>
                    <a:pt x="48" y="27"/>
                    <a:pt x="44" y="24"/>
                    <a:pt x="43" y="20"/>
                  </a:cubicBezTo>
                  <a:cubicBezTo>
                    <a:pt x="40" y="24"/>
                    <a:pt x="37" y="27"/>
                    <a:pt x="31" y="27"/>
                  </a:cubicBezTo>
                  <a:cubicBezTo>
                    <a:pt x="24" y="27"/>
                    <a:pt x="17" y="16"/>
                    <a:pt x="17" y="7"/>
                  </a:cubicBezTo>
                  <a:cubicBezTo>
                    <a:pt x="17" y="6"/>
                    <a:pt x="17" y="1"/>
                    <a:pt x="19" y="0"/>
                  </a:cubicBezTo>
                  <a:cubicBezTo>
                    <a:pt x="19" y="0"/>
                    <a:pt x="19" y="0"/>
                    <a:pt x="19" y="0"/>
                  </a:cubicBezTo>
                  <a:cubicBezTo>
                    <a:pt x="17" y="3"/>
                    <a:pt x="17" y="3"/>
                    <a:pt x="17" y="3"/>
                  </a:cubicBezTo>
                  <a:cubicBezTo>
                    <a:pt x="17" y="3"/>
                    <a:pt x="17" y="3"/>
                    <a:pt x="17" y="3"/>
                  </a:cubicBezTo>
                  <a:cubicBezTo>
                    <a:pt x="12" y="14"/>
                    <a:pt x="0" y="18"/>
                    <a:pt x="0" y="33"/>
                  </a:cubicBezTo>
                  <a:cubicBezTo>
                    <a:pt x="0" y="51"/>
                    <a:pt x="20" y="60"/>
                    <a:pt x="20" y="76"/>
                  </a:cubicBezTo>
                  <a:cubicBezTo>
                    <a:pt x="20" y="81"/>
                    <a:pt x="19" y="84"/>
                    <a:pt x="17" y="87"/>
                  </a:cubicBezTo>
                  <a:cubicBezTo>
                    <a:pt x="17" y="96"/>
                    <a:pt x="17" y="97"/>
                    <a:pt x="17" y="100"/>
                  </a:cubicBezTo>
                  <a:cubicBezTo>
                    <a:pt x="17" y="107"/>
                    <a:pt x="24" y="110"/>
                    <a:pt x="27" y="112"/>
                  </a:cubicBezTo>
                  <a:cubicBezTo>
                    <a:pt x="30" y="120"/>
                    <a:pt x="36" y="126"/>
                    <a:pt x="41" y="129"/>
                  </a:cubicBezTo>
                  <a:cubicBezTo>
                    <a:pt x="41" y="129"/>
                    <a:pt x="41" y="129"/>
                    <a:pt x="41" y="129"/>
                  </a:cubicBezTo>
                  <a:cubicBezTo>
                    <a:pt x="40" y="134"/>
                    <a:pt x="40" y="134"/>
                    <a:pt x="40" y="13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2" name="Freeform 59"/>
            <p:cNvSpPr>
              <a:spLocks/>
            </p:cNvSpPr>
            <p:nvPr/>
          </p:nvSpPr>
          <p:spPr bwMode="auto">
            <a:xfrm>
              <a:off x="3331116" y="2990987"/>
              <a:ext cx="525878" cy="349656"/>
            </a:xfrm>
            <a:custGeom>
              <a:avLst/>
              <a:gdLst>
                <a:gd name="T0" fmla="*/ 116 w 116"/>
                <a:gd name="T1" fmla="*/ 61 h 77"/>
                <a:gd name="T2" fmla="*/ 111 w 116"/>
                <a:gd name="T3" fmla="*/ 60 h 77"/>
                <a:gd name="T4" fmla="*/ 111 w 116"/>
                <a:gd name="T5" fmla="*/ 60 h 77"/>
                <a:gd name="T6" fmla="*/ 97 w 116"/>
                <a:gd name="T7" fmla="*/ 60 h 77"/>
                <a:gd name="T8" fmla="*/ 97 w 116"/>
                <a:gd name="T9" fmla="*/ 60 h 77"/>
                <a:gd name="T10" fmla="*/ 83 w 116"/>
                <a:gd name="T11" fmla="*/ 76 h 77"/>
                <a:gd name="T12" fmla="*/ 72 w 116"/>
                <a:gd name="T13" fmla="*/ 67 h 77"/>
                <a:gd name="T14" fmla="*/ 57 w 116"/>
                <a:gd name="T15" fmla="*/ 77 h 77"/>
                <a:gd name="T16" fmla="*/ 41 w 116"/>
                <a:gd name="T17" fmla="*/ 71 h 77"/>
                <a:gd name="T18" fmla="*/ 25 w 116"/>
                <a:gd name="T19" fmla="*/ 50 h 77"/>
                <a:gd name="T20" fmla="*/ 17 w 116"/>
                <a:gd name="T21" fmla="*/ 35 h 77"/>
                <a:gd name="T22" fmla="*/ 1 w 116"/>
                <a:gd name="T23" fmla="*/ 27 h 77"/>
                <a:gd name="T24" fmla="*/ 5 w 116"/>
                <a:gd name="T25" fmla="*/ 16 h 77"/>
                <a:gd name="T26" fmla="*/ 0 w 116"/>
                <a:gd name="T27" fmla="*/ 4 h 77"/>
                <a:gd name="T28" fmla="*/ 9 w 116"/>
                <a:gd name="T29" fmla="*/ 0 h 77"/>
                <a:gd name="T30" fmla="*/ 37 w 116"/>
                <a:gd name="T31" fmla="*/ 3 h 77"/>
                <a:gd name="T32" fmla="*/ 60 w 116"/>
                <a:gd name="T33" fmla="*/ 16 h 77"/>
                <a:gd name="T34" fmla="*/ 74 w 116"/>
                <a:gd name="T35" fmla="*/ 6 h 77"/>
                <a:gd name="T36" fmla="*/ 79 w 116"/>
                <a:gd name="T37" fmla="*/ 22 h 77"/>
                <a:gd name="T38" fmla="*/ 97 w 116"/>
                <a:gd name="T39" fmla="*/ 35 h 77"/>
                <a:gd name="T40" fmla="*/ 91 w 116"/>
                <a:gd name="T41" fmla="*/ 35 h 77"/>
                <a:gd name="T42" fmla="*/ 91 w 116"/>
                <a:gd name="T43" fmla="*/ 35 h 77"/>
                <a:gd name="T44" fmla="*/ 91 w 116"/>
                <a:gd name="T45" fmla="*/ 43 h 77"/>
                <a:gd name="T46" fmla="*/ 91 w 116"/>
                <a:gd name="T47" fmla="*/ 43 h 77"/>
                <a:gd name="T48" fmla="*/ 116 w 116"/>
                <a:gd name="T49" fmla="*/ 59 h 77"/>
                <a:gd name="T50" fmla="*/ 116 w 116"/>
                <a:gd name="T51" fmla="*/ 59 h 77"/>
                <a:gd name="T52" fmla="*/ 116 w 116"/>
                <a:gd name="T53"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6" h="77">
                  <a:moveTo>
                    <a:pt x="116" y="61"/>
                  </a:moveTo>
                  <a:cubicBezTo>
                    <a:pt x="115" y="60"/>
                    <a:pt x="112" y="60"/>
                    <a:pt x="111" y="60"/>
                  </a:cubicBezTo>
                  <a:cubicBezTo>
                    <a:pt x="111" y="60"/>
                    <a:pt x="111" y="60"/>
                    <a:pt x="111" y="60"/>
                  </a:cubicBezTo>
                  <a:cubicBezTo>
                    <a:pt x="97" y="60"/>
                    <a:pt x="97" y="60"/>
                    <a:pt x="97" y="60"/>
                  </a:cubicBezTo>
                  <a:cubicBezTo>
                    <a:pt x="97" y="60"/>
                    <a:pt x="97" y="60"/>
                    <a:pt x="97" y="60"/>
                  </a:cubicBezTo>
                  <a:cubicBezTo>
                    <a:pt x="97" y="71"/>
                    <a:pt x="92" y="76"/>
                    <a:pt x="83" y="76"/>
                  </a:cubicBezTo>
                  <a:cubicBezTo>
                    <a:pt x="78" y="76"/>
                    <a:pt x="76" y="67"/>
                    <a:pt x="72" y="67"/>
                  </a:cubicBezTo>
                  <a:cubicBezTo>
                    <a:pt x="67" y="67"/>
                    <a:pt x="64" y="77"/>
                    <a:pt x="57" y="77"/>
                  </a:cubicBezTo>
                  <a:cubicBezTo>
                    <a:pt x="53" y="76"/>
                    <a:pt x="48" y="71"/>
                    <a:pt x="41" y="71"/>
                  </a:cubicBezTo>
                  <a:cubicBezTo>
                    <a:pt x="41" y="56"/>
                    <a:pt x="30" y="59"/>
                    <a:pt x="25" y="50"/>
                  </a:cubicBezTo>
                  <a:cubicBezTo>
                    <a:pt x="21" y="44"/>
                    <a:pt x="26" y="38"/>
                    <a:pt x="17" y="35"/>
                  </a:cubicBezTo>
                  <a:cubicBezTo>
                    <a:pt x="13" y="33"/>
                    <a:pt x="1" y="36"/>
                    <a:pt x="1" y="27"/>
                  </a:cubicBezTo>
                  <a:cubicBezTo>
                    <a:pt x="1" y="22"/>
                    <a:pt x="5" y="22"/>
                    <a:pt x="5" y="16"/>
                  </a:cubicBezTo>
                  <a:cubicBezTo>
                    <a:pt x="5" y="11"/>
                    <a:pt x="1" y="8"/>
                    <a:pt x="0" y="4"/>
                  </a:cubicBezTo>
                  <a:cubicBezTo>
                    <a:pt x="3" y="2"/>
                    <a:pt x="5" y="0"/>
                    <a:pt x="9" y="0"/>
                  </a:cubicBezTo>
                  <a:cubicBezTo>
                    <a:pt x="19" y="0"/>
                    <a:pt x="27" y="3"/>
                    <a:pt x="37" y="3"/>
                  </a:cubicBezTo>
                  <a:cubicBezTo>
                    <a:pt x="37" y="8"/>
                    <a:pt x="54" y="16"/>
                    <a:pt x="60" y="16"/>
                  </a:cubicBezTo>
                  <a:cubicBezTo>
                    <a:pt x="69" y="16"/>
                    <a:pt x="70" y="9"/>
                    <a:pt x="74" y="6"/>
                  </a:cubicBezTo>
                  <a:cubicBezTo>
                    <a:pt x="76" y="11"/>
                    <a:pt x="76" y="18"/>
                    <a:pt x="79" y="22"/>
                  </a:cubicBezTo>
                  <a:cubicBezTo>
                    <a:pt x="84" y="28"/>
                    <a:pt x="94" y="28"/>
                    <a:pt x="97" y="35"/>
                  </a:cubicBezTo>
                  <a:cubicBezTo>
                    <a:pt x="95" y="36"/>
                    <a:pt x="94" y="38"/>
                    <a:pt x="91" y="35"/>
                  </a:cubicBezTo>
                  <a:cubicBezTo>
                    <a:pt x="91" y="35"/>
                    <a:pt x="91" y="35"/>
                    <a:pt x="91" y="35"/>
                  </a:cubicBezTo>
                  <a:cubicBezTo>
                    <a:pt x="91" y="43"/>
                    <a:pt x="91" y="43"/>
                    <a:pt x="91" y="43"/>
                  </a:cubicBezTo>
                  <a:cubicBezTo>
                    <a:pt x="91" y="43"/>
                    <a:pt x="91" y="43"/>
                    <a:pt x="91" y="43"/>
                  </a:cubicBezTo>
                  <a:cubicBezTo>
                    <a:pt x="100" y="52"/>
                    <a:pt x="110" y="44"/>
                    <a:pt x="116" y="59"/>
                  </a:cubicBezTo>
                  <a:cubicBezTo>
                    <a:pt x="116" y="59"/>
                    <a:pt x="116" y="59"/>
                    <a:pt x="116" y="59"/>
                  </a:cubicBezTo>
                  <a:cubicBezTo>
                    <a:pt x="116" y="61"/>
                    <a:pt x="116" y="61"/>
                    <a:pt x="116" y="6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3" name="Freeform 60"/>
            <p:cNvSpPr>
              <a:spLocks/>
            </p:cNvSpPr>
            <p:nvPr/>
          </p:nvSpPr>
          <p:spPr bwMode="auto">
            <a:xfrm>
              <a:off x="2872370" y="4107087"/>
              <a:ext cx="1007006" cy="948264"/>
            </a:xfrm>
            <a:custGeom>
              <a:avLst/>
              <a:gdLst>
                <a:gd name="T0" fmla="*/ 141 w 222"/>
                <a:gd name="T1" fmla="*/ 62 h 209"/>
                <a:gd name="T2" fmla="*/ 190 w 222"/>
                <a:gd name="T3" fmla="*/ 80 h 209"/>
                <a:gd name="T4" fmla="*/ 190 w 222"/>
                <a:gd name="T5" fmla="*/ 75 h 209"/>
                <a:gd name="T6" fmla="*/ 190 w 222"/>
                <a:gd name="T7" fmla="*/ 75 h 209"/>
                <a:gd name="T8" fmla="*/ 190 w 222"/>
                <a:gd name="T9" fmla="*/ 75 h 209"/>
                <a:gd name="T10" fmla="*/ 190 w 222"/>
                <a:gd name="T11" fmla="*/ 75 h 209"/>
                <a:gd name="T12" fmla="*/ 190 w 222"/>
                <a:gd name="T13" fmla="*/ 75 h 209"/>
                <a:gd name="T14" fmla="*/ 181 w 222"/>
                <a:gd name="T15" fmla="*/ 89 h 209"/>
                <a:gd name="T16" fmla="*/ 201 w 222"/>
                <a:gd name="T17" fmla="*/ 115 h 209"/>
                <a:gd name="T18" fmla="*/ 222 w 222"/>
                <a:gd name="T19" fmla="*/ 163 h 209"/>
                <a:gd name="T20" fmla="*/ 216 w 222"/>
                <a:gd name="T21" fmla="*/ 171 h 209"/>
                <a:gd name="T22" fmla="*/ 209 w 222"/>
                <a:gd name="T23" fmla="*/ 172 h 209"/>
                <a:gd name="T24" fmla="*/ 177 w 222"/>
                <a:gd name="T25" fmla="*/ 178 h 209"/>
                <a:gd name="T26" fmla="*/ 165 w 222"/>
                <a:gd name="T27" fmla="*/ 174 h 209"/>
                <a:gd name="T28" fmla="*/ 142 w 222"/>
                <a:gd name="T29" fmla="*/ 180 h 209"/>
                <a:gd name="T30" fmla="*/ 111 w 222"/>
                <a:gd name="T31" fmla="*/ 209 h 209"/>
                <a:gd name="T32" fmla="*/ 98 w 222"/>
                <a:gd name="T33" fmla="*/ 204 h 209"/>
                <a:gd name="T34" fmla="*/ 98 w 222"/>
                <a:gd name="T35" fmla="*/ 169 h 209"/>
                <a:gd name="T36" fmla="*/ 94 w 222"/>
                <a:gd name="T37" fmla="*/ 168 h 209"/>
                <a:gd name="T38" fmla="*/ 78 w 222"/>
                <a:gd name="T39" fmla="*/ 140 h 209"/>
                <a:gd name="T40" fmla="*/ 70 w 222"/>
                <a:gd name="T41" fmla="*/ 140 h 209"/>
                <a:gd name="T42" fmla="*/ 61 w 222"/>
                <a:gd name="T43" fmla="*/ 121 h 209"/>
                <a:gd name="T44" fmla="*/ 52 w 222"/>
                <a:gd name="T45" fmla="*/ 121 h 209"/>
                <a:gd name="T46" fmla="*/ 43 w 222"/>
                <a:gd name="T47" fmla="*/ 114 h 209"/>
                <a:gd name="T48" fmla="*/ 53 w 222"/>
                <a:gd name="T49" fmla="*/ 98 h 209"/>
                <a:gd name="T50" fmla="*/ 24 w 222"/>
                <a:gd name="T51" fmla="*/ 66 h 209"/>
                <a:gd name="T52" fmla="*/ 0 w 222"/>
                <a:gd name="T53" fmla="*/ 46 h 209"/>
                <a:gd name="T54" fmla="*/ 4 w 222"/>
                <a:gd name="T55" fmla="*/ 29 h 209"/>
                <a:gd name="T56" fmla="*/ 4 w 222"/>
                <a:gd name="T57" fmla="*/ 19 h 209"/>
                <a:gd name="T58" fmla="*/ 4 w 222"/>
                <a:gd name="T59" fmla="*/ 19 h 209"/>
                <a:gd name="T60" fmla="*/ 27 w 222"/>
                <a:gd name="T61" fmla="*/ 3 h 209"/>
                <a:gd name="T62" fmla="*/ 27 w 222"/>
                <a:gd name="T63" fmla="*/ 3 h 209"/>
                <a:gd name="T64" fmla="*/ 40 w 222"/>
                <a:gd name="T65" fmla="*/ 0 h 209"/>
                <a:gd name="T66" fmla="*/ 62 w 222"/>
                <a:gd name="T67" fmla="*/ 19 h 209"/>
                <a:gd name="T68" fmla="*/ 88 w 222"/>
                <a:gd name="T69" fmla="*/ 33 h 209"/>
                <a:gd name="T70" fmla="*/ 141 w 222"/>
                <a:gd name="T71" fmla="*/ 60 h 209"/>
                <a:gd name="T72" fmla="*/ 141 w 222"/>
                <a:gd name="T73" fmla="*/ 60 h 209"/>
                <a:gd name="T74" fmla="*/ 141 w 222"/>
                <a:gd name="T75" fmla="*/ 6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 h="209">
                  <a:moveTo>
                    <a:pt x="141" y="62"/>
                  </a:moveTo>
                  <a:cubicBezTo>
                    <a:pt x="141" y="71"/>
                    <a:pt x="180" y="80"/>
                    <a:pt x="190" y="80"/>
                  </a:cubicBezTo>
                  <a:cubicBezTo>
                    <a:pt x="192" y="78"/>
                    <a:pt x="190" y="78"/>
                    <a:pt x="190" y="75"/>
                  </a:cubicBezTo>
                  <a:cubicBezTo>
                    <a:pt x="190" y="75"/>
                    <a:pt x="190" y="75"/>
                    <a:pt x="190" y="75"/>
                  </a:cubicBezTo>
                  <a:cubicBezTo>
                    <a:pt x="190" y="75"/>
                    <a:pt x="190" y="75"/>
                    <a:pt x="190" y="75"/>
                  </a:cubicBezTo>
                  <a:cubicBezTo>
                    <a:pt x="190" y="75"/>
                    <a:pt x="190" y="75"/>
                    <a:pt x="190" y="75"/>
                  </a:cubicBezTo>
                  <a:cubicBezTo>
                    <a:pt x="190" y="75"/>
                    <a:pt x="190" y="75"/>
                    <a:pt x="190" y="75"/>
                  </a:cubicBezTo>
                  <a:cubicBezTo>
                    <a:pt x="190" y="84"/>
                    <a:pt x="181" y="82"/>
                    <a:pt x="181" y="89"/>
                  </a:cubicBezTo>
                  <a:cubicBezTo>
                    <a:pt x="181" y="102"/>
                    <a:pt x="196" y="109"/>
                    <a:pt x="201" y="115"/>
                  </a:cubicBezTo>
                  <a:cubicBezTo>
                    <a:pt x="209" y="128"/>
                    <a:pt x="212" y="151"/>
                    <a:pt x="222" y="163"/>
                  </a:cubicBezTo>
                  <a:cubicBezTo>
                    <a:pt x="218" y="164"/>
                    <a:pt x="217" y="167"/>
                    <a:pt x="216" y="171"/>
                  </a:cubicBezTo>
                  <a:cubicBezTo>
                    <a:pt x="214" y="171"/>
                    <a:pt x="211" y="172"/>
                    <a:pt x="209" y="172"/>
                  </a:cubicBezTo>
                  <a:cubicBezTo>
                    <a:pt x="196" y="172"/>
                    <a:pt x="190" y="178"/>
                    <a:pt x="177" y="178"/>
                  </a:cubicBezTo>
                  <a:cubicBezTo>
                    <a:pt x="173" y="178"/>
                    <a:pt x="169" y="174"/>
                    <a:pt x="165" y="174"/>
                  </a:cubicBezTo>
                  <a:cubicBezTo>
                    <a:pt x="157" y="174"/>
                    <a:pt x="152" y="180"/>
                    <a:pt x="142" y="180"/>
                  </a:cubicBezTo>
                  <a:cubicBezTo>
                    <a:pt x="120" y="180"/>
                    <a:pt x="130" y="209"/>
                    <a:pt x="111" y="209"/>
                  </a:cubicBezTo>
                  <a:cubicBezTo>
                    <a:pt x="106" y="209"/>
                    <a:pt x="100" y="205"/>
                    <a:pt x="98" y="204"/>
                  </a:cubicBezTo>
                  <a:cubicBezTo>
                    <a:pt x="98" y="183"/>
                    <a:pt x="94" y="177"/>
                    <a:pt x="98" y="169"/>
                  </a:cubicBezTo>
                  <a:cubicBezTo>
                    <a:pt x="94" y="169"/>
                    <a:pt x="95" y="168"/>
                    <a:pt x="94" y="168"/>
                  </a:cubicBezTo>
                  <a:cubicBezTo>
                    <a:pt x="93" y="164"/>
                    <a:pt x="78" y="140"/>
                    <a:pt x="78" y="140"/>
                  </a:cubicBezTo>
                  <a:cubicBezTo>
                    <a:pt x="78" y="140"/>
                    <a:pt x="74" y="140"/>
                    <a:pt x="70" y="140"/>
                  </a:cubicBezTo>
                  <a:cubicBezTo>
                    <a:pt x="61" y="140"/>
                    <a:pt x="66" y="121"/>
                    <a:pt x="61" y="121"/>
                  </a:cubicBezTo>
                  <a:cubicBezTo>
                    <a:pt x="59" y="121"/>
                    <a:pt x="57" y="121"/>
                    <a:pt x="52" y="121"/>
                  </a:cubicBezTo>
                  <a:cubicBezTo>
                    <a:pt x="48" y="121"/>
                    <a:pt x="43" y="119"/>
                    <a:pt x="43" y="114"/>
                  </a:cubicBezTo>
                  <a:cubicBezTo>
                    <a:pt x="43" y="107"/>
                    <a:pt x="53" y="105"/>
                    <a:pt x="53" y="98"/>
                  </a:cubicBezTo>
                  <a:cubicBezTo>
                    <a:pt x="53" y="78"/>
                    <a:pt x="31" y="78"/>
                    <a:pt x="24" y="66"/>
                  </a:cubicBezTo>
                  <a:cubicBezTo>
                    <a:pt x="19" y="56"/>
                    <a:pt x="0" y="64"/>
                    <a:pt x="0" y="46"/>
                  </a:cubicBezTo>
                  <a:cubicBezTo>
                    <a:pt x="0" y="39"/>
                    <a:pt x="4" y="34"/>
                    <a:pt x="4" y="29"/>
                  </a:cubicBezTo>
                  <a:cubicBezTo>
                    <a:pt x="4" y="29"/>
                    <a:pt x="4" y="24"/>
                    <a:pt x="4" y="19"/>
                  </a:cubicBezTo>
                  <a:cubicBezTo>
                    <a:pt x="4" y="19"/>
                    <a:pt x="4" y="19"/>
                    <a:pt x="4" y="19"/>
                  </a:cubicBezTo>
                  <a:cubicBezTo>
                    <a:pt x="27" y="3"/>
                    <a:pt x="27" y="3"/>
                    <a:pt x="27" y="3"/>
                  </a:cubicBezTo>
                  <a:cubicBezTo>
                    <a:pt x="27" y="3"/>
                    <a:pt x="27" y="3"/>
                    <a:pt x="27" y="3"/>
                  </a:cubicBezTo>
                  <a:cubicBezTo>
                    <a:pt x="32" y="2"/>
                    <a:pt x="35" y="0"/>
                    <a:pt x="40" y="0"/>
                  </a:cubicBezTo>
                  <a:cubicBezTo>
                    <a:pt x="48" y="0"/>
                    <a:pt x="58" y="13"/>
                    <a:pt x="62" y="19"/>
                  </a:cubicBezTo>
                  <a:cubicBezTo>
                    <a:pt x="68" y="27"/>
                    <a:pt x="86" y="21"/>
                    <a:pt x="88" y="33"/>
                  </a:cubicBezTo>
                  <a:cubicBezTo>
                    <a:pt x="91" y="56"/>
                    <a:pt x="131" y="40"/>
                    <a:pt x="141" y="60"/>
                  </a:cubicBezTo>
                  <a:cubicBezTo>
                    <a:pt x="141" y="60"/>
                    <a:pt x="141" y="60"/>
                    <a:pt x="141" y="60"/>
                  </a:cubicBezTo>
                  <a:cubicBezTo>
                    <a:pt x="141" y="62"/>
                    <a:pt x="141" y="62"/>
                    <a:pt x="141" y="6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4" name="Freeform 61"/>
            <p:cNvSpPr>
              <a:spLocks/>
            </p:cNvSpPr>
            <p:nvPr/>
          </p:nvSpPr>
          <p:spPr bwMode="auto">
            <a:xfrm>
              <a:off x="3054188" y="3771417"/>
              <a:ext cx="556650" cy="615394"/>
            </a:xfrm>
            <a:custGeom>
              <a:avLst/>
              <a:gdLst>
                <a:gd name="T0" fmla="*/ 101 w 123"/>
                <a:gd name="T1" fmla="*/ 136 h 136"/>
                <a:gd name="T2" fmla="*/ 123 w 123"/>
                <a:gd name="T3" fmla="*/ 107 h 136"/>
                <a:gd name="T4" fmla="*/ 117 w 123"/>
                <a:gd name="T5" fmla="*/ 96 h 136"/>
                <a:gd name="T6" fmla="*/ 123 w 123"/>
                <a:gd name="T7" fmla="*/ 77 h 136"/>
                <a:gd name="T8" fmla="*/ 117 w 123"/>
                <a:gd name="T9" fmla="*/ 64 h 136"/>
                <a:gd name="T10" fmla="*/ 117 w 123"/>
                <a:gd name="T11" fmla="*/ 64 h 136"/>
                <a:gd name="T12" fmla="*/ 117 w 123"/>
                <a:gd name="T13" fmla="*/ 56 h 136"/>
                <a:gd name="T14" fmla="*/ 117 w 123"/>
                <a:gd name="T15" fmla="*/ 56 h 136"/>
                <a:gd name="T16" fmla="*/ 90 w 123"/>
                <a:gd name="T17" fmla="*/ 42 h 136"/>
                <a:gd name="T18" fmla="*/ 77 w 123"/>
                <a:gd name="T19" fmla="*/ 50 h 136"/>
                <a:gd name="T20" fmla="*/ 56 w 123"/>
                <a:gd name="T21" fmla="*/ 13 h 136"/>
                <a:gd name="T22" fmla="*/ 45 w 123"/>
                <a:gd name="T23" fmla="*/ 17 h 136"/>
                <a:gd name="T24" fmla="*/ 27 w 123"/>
                <a:gd name="T25" fmla="*/ 0 h 136"/>
                <a:gd name="T26" fmla="*/ 17 w 123"/>
                <a:gd name="T27" fmla="*/ 13 h 136"/>
                <a:gd name="T28" fmla="*/ 17 w 123"/>
                <a:gd name="T29" fmla="*/ 53 h 136"/>
                <a:gd name="T30" fmla="*/ 0 w 123"/>
                <a:gd name="T31" fmla="*/ 74 h 136"/>
                <a:gd name="T32" fmla="*/ 0 w 123"/>
                <a:gd name="T33" fmla="*/ 74 h 136"/>
                <a:gd name="T34" fmla="*/ 0 w 123"/>
                <a:gd name="T35" fmla="*/ 74 h 136"/>
                <a:gd name="T36" fmla="*/ 0 w 123"/>
                <a:gd name="T37" fmla="*/ 74 h 136"/>
                <a:gd name="T38" fmla="*/ 22 w 123"/>
                <a:gd name="T39" fmla="*/ 93 h 136"/>
                <a:gd name="T40" fmla="*/ 48 w 123"/>
                <a:gd name="T41" fmla="*/ 107 h 136"/>
                <a:gd name="T42" fmla="*/ 101 w 123"/>
                <a:gd name="T43" fmla="*/ 134 h 136"/>
                <a:gd name="T44" fmla="*/ 101 w 123"/>
                <a:gd name="T45" fmla="*/ 134 h 136"/>
                <a:gd name="T46" fmla="*/ 101 w 123"/>
                <a:gd name="T4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36">
                  <a:moveTo>
                    <a:pt x="101" y="136"/>
                  </a:moveTo>
                  <a:cubicBezTo>
                    <a:pt x="101" y="125"/>
                    <a:pt x="123" y="120"/>
                    <a:pt x="123" y="107"/>
                  </a:cubicBezTo>
                  <a:cubicBezTo>
                    <a:pt x="123" y="101"/>
                    <a:pt x="117" y="102"/>
                    <a:pt x="117" y="96"/>
                  </a:cubicBezTo>
                  <a:cubicBezTo>
                    <a:pt x="117" y="88"/>
                    <a:pt x="123" y="87"/>
                    <a:pt x="123" y="77"/>
                  </a:cubicBezTo>
                  <a:cubicBezTo>
                    <a:pt x="123" y="70"/>
                    <a:pt x="121" y="65"/>
                    <a:pt x="117" y="64"/>
                  </a:cubicBezTo>
                  <a:cubicBezTo>
                    <a:pt x="117" y="64"/>
                    <a:pt x="117" y="64"/>
                    <a:pt x="117" y="64"/>
                  </a:cubicBezTo>
                  <a:cubicBezTo>
                    <a:pt x="117" y="56"/>
                    <a:pt x="117" y="56"/>
                    <a:pt x="117" y="56"/>
                  </a:cubicBezTo>
                  <a:cubicBezTo>
                    <a:pt x="117" y="56"/>
                    <a:pt x="117" y="56"/>
                    <a:pt x="117" y="56"/>
                  </a:cubicBezTo>
                  <a:cubicBezTo>
                    <a:pt x="106" y="55"/>
                    <a:pt x="101" y="42"/>
                    <a:pt x="90" y="42"/>
                  </a:cubicBezTo>
                  <a:cubicBezTo>
                    <a:pt x="83" y="42"/>
                    <a:pt x="82" y="50"/>
                    <a:pt x="77" y="50"/>
                  </a:cubicBezTo>
                  <a:cubicBezTo>
                    <a:pt x="61" y="50"/>
                    <a:pt x="75" y="13"/>
                    <a:pt x="56" y="13"/>
                  </a:cubicBezTo>
                  <a:cubicBezTo>
                    <a:pt x="53" y="13"/>
                    <a:pt x="50" y="17"/>
                    <a:pt x="45" y="17"/>
                  </a:cubicBezTo>
                  <a:cubicBezTo>
                    <a:pt x="39" y="17"/>
                    <a:pt x="28" y="7"/>
                    <a:pt x="27" y="0"/>
                  </a:cubicBezTo>
                  <a:cubicBezTo>
                    <a:pt x="21" y="2"/>
                    <a:pt x="17" y="7"/>
                    <a:pt x="17" y="13"/>
                  </a:cubicBezTo>
                  <a:cubicBezTo>
                    <a:pt x="17" y="28"/>
                    <a:pt x="17" y="35"/>
                    <a:pt x="17" y="53"/>
                  </a:cubicBezTo>
                  <a:cubicBezTo>
                    <a:pt x="17" y="65"/>
                    <a:pt x="3" y="67"/>
                    <a:pt x="0" y="74"/>
                  </a:cubicBezTo>
                  <a:cubicBezTo>
                    <a:pt x="0" y="74"/>
                    <a:pt x="0" y="74"/>
                    <a:pt x="0" y="74"/>
                  </a:cubicBezTo>
                  <a:cubicBezTo>
                    <a:pt x="0" y="74"/>
                    <a:pt x="0" y="74"/>
                    <a:pt x="0" y="74"/>
                  </a:cubicBezTo>
                  <a:cubicBezTo>
                    <a:pt x="0" y="74"/>
                    <a:pt x="0" y="74"/>
                    <a:pt x="0" y="74"/>
                  </a:cubicBezTo>
                  <a:cubicBezTo>
                    <a:pt x="8" y="74"/>
                    <a:pt x="18" y="87"/>
                    <a:pt x="22" y="93"/>
                  </a:cubicBezTo>
                  <a:cubicBezTo>
                    <a:pt x="28" y="101"/>
                    <a:pt x="46" y="95"/>
                    <a:pt x="48" y="107"/>
                  </a:cubicBezTo>
                  <a:cubicBezTo>
                    <a:pt x="51" y="130"/>
                    <a:pt x="91" y="114"/>
                    <a:pt x="101" y="134"/>
                  </a:cubicBezTo>
                  <a:cubicBezTo>
                    <a:pt x="101" y="134"/>
                    <a:pt x="101" y="134"/>
                    <a:pt x="101" y="134"/>
                  </a:cubicBezTo>
                  <a:cubicBezTo>
                    <a:pt x="101" y="136"/>
                    <a:pt x="101" y="136"/>
                    <a:pt x="101" y="13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5" name="Freeform 62"/>
            <p:cNvSpPr>
              <a:spLocks/>
            </p:cNvSpPr>
            <p:nvPr/>
          </p:nvSpPr>
          <p:spPr bwMode="auto">
            <a:xfrm>
              <a:off x="2343689" y="4218974"/>
              <a:ext cx="973441" cy="883930"/>
            </a:xfrm>
            <a:custGeom>
              <a:avLst/>
              <a:gdLst>
                <a:gd name="T0" fmla="*/ 208 w 215"/>
                <a:gd name="T1" fmla="*/ 144 h 195"/>
                <a:gd name="T2" fmla="*/ 197 w 215"/>
                <a:gd name="T3" fmla="*/ 152 h 195"/>
                <a:gd name="T4" fmla="*/ 163 w 215"/>
                <a:gd name="T5" fmla="*/ 170 h 195"/>
                <a:gd name="T6" fmla="*/ 137 w 215"/>
                <a:gd name="T7" fmla="*/ 195 h 195"/>
                <a:gd name="T8" fmla="*/ 124 w 215"/>
                <a:gd name="T9" fmla="*/ 176 h 195"/>
                <a:gd name="T10" fmla="*/ 111 w 215"/>
                <a:gd name="T11" fmla="*/ 179 h 195"/>
                <a:gd name="T12" fmla="*/ 92 w 215"/>
                <a:gd name="T13" fmla="*/ 176 h 195"/>
                <a:gd name="T14" fmla="*/ 74 w 215"/>
                <a:gd name="T15" fmla="*/ 184 h 195"/>
                <a:gd name="T16" fmla="*/ 64 w 215"/>
                <a:gd name="T17" fmla="*/ 168 h 195"/>
                <a:gd name="T18" fmla="*/ 56 w 215"/>
                <a:gd name="T19" fmla="*/ 182 h 195"/>
                <a:gd name="T20" fmla="*/ 39 w 215"/>
                <a:gd name="T21" fmla="*/ 178 h 195"/>
                <a:gd name="T22" fmla="*/ 24 w 215"/>
                <a:gd name="T23" fmla="*/ 181 h 195"/>
                <a:gd name="T24" fmla="*/ 7 w 215"/>
                <a:gd name="T25" fmla="*/ 162 h 195"/>
                <a:gd name="T26" fmla="*/ 10 w 215"/>
                <a:gd name="T27" fmla="*/ 143 h 195"/>
                <a:gd name="T28" fmla="*/ 0 w 215"/>
                <a:gd name="T29" fmla="*/ 127 h 195"/>
                <a:gd name="T30" fmla="*/ 18 w 215"/>
                <a:gd name="T31" fmla="*/ 114 h 195"/>
                <a:gd name="T32" fmla="*/ 34 w 215"/>
                <a:gd name="T33" fmla="*/ 117 h 195"/>
                <a:gd name="T34" fmla="*/ 41 w 215"/>
                <a:gd name="T35" fmla="*/ 100 h 195"/>
                <a:gd name="T36" fmla="*/ 41 w 215"/>
                <a:gd name="T37" fmla="*/ 85 h 195"/>
                <a:gd name="T38" fmla="*/ 56 w 215"/>
                <a:gd name="T39" fmla="*/ 57 h 195"/>
                <a:gd name="T40" fmla="*/ 48 w 215"/>
                <a:gd name="T41" fmla="*/ 36 h 195"/>
                <a:gd name="T42" fmla="*/ 68 w 215"/>
                <a:gd name="T43" fmla="*/ 0 h 195"/>
                <a:gd name="T44" fmla="*/ 94 w 215"/>
                <a:gd name="T45" fmla="*/ 0 h 195"/>
                <a:gd name="T46" fmla="*/ 116 w 215"/>
                <a:gd name="T47" fmla="*/ 15 h 195"/>
                <a:gd name="T48" fmla="*/ 117 w 215"/>
                <a:gd name="T49" fmla="*/ 21 h 195"/>
                <a:gd name="T50" fmla="*/ 141 w 215"/>
                <a:gd name="T51" fmla="*/ 41 h 195"/>
                <a:gd name="T52" fmla="*/ 170 w 215"/>
                <a:gd name="T53" fmla="*/ 73 h 195"/>
                <a:gd name="T54" fmla="*/ 160 w 215"/>
                <a:gd name="T55" fmla="*/ 89 h 195"/>
                <a:gd name="T56" fmla="*/ 169 w 215"/>
                <a:gd name="T57" fmla="*/ 96 h 195"/>
                <a:gd name="T58" fmla="*/ 178 w 215"/>
                <a:gd name="T59" fmla="*/ 96 h 195"/>
                <a:gd name="T60" fmla="*/ 187 w 215"/>
                <a:gd name="T61" fmla="*/ 115 h 195"/>
                <a:gd name="T62" fmla="*/ 195 w 215"/>
                <a:gd name="T63" fmla="*/ 115 h 195"/>
                <a:gd name="T64" fmla="*/ 211 w 215"/>
                <a:gd name="T65" fmla="*/ 143 h 195"/>
                <a:gd name="T66" fmla="*/ 215 w 215"/>
                <a:gd name="T67" fmla="*/ 144 h 195"/>
                <a:gd name="T68" fmla="*/ 215 w 215"/>
                <a:gd name="T69" fmla="*/ 144 h 195"/>
                <a:gd name="T70" fmla="*/ 215 w 215"/>
                <a:gd name="T71" fmla="*/ 144 h 195"/>
                <a:gd name="T72" fmla="*/ 208 w 215"/>
                <a:gd name="T7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5" h="195">
                  <a:moveTo>
                    <a:pt x="208" y="144"/>
                  </a:moveTo>
                  <a:cubicBezTo>
                    <a:pt x="202" y="144"/>
                    <a:pt x="202" y="150"/>
                    <a:pt x="197" y="152"/>
                  </a:cubicBezTo>
                  <a:cubicBezTo>
                    <a:pt x="186" y="155"/>
                    <a:pt x="165" y="157"/>
                    <a:pt x="163" y="170"/>
                  </a:cubicBezTo>
                  <a:cubicBezTo>
                    <a:pt x="160" y="189"/>
                    <a:pt x="147" y="190"/>
                    <a:pt x="137" y="195"/>
                  </a:cubicBezTo>
                  <a:cubicBezTo>
                    <a:pt x="133" y="190"/>
                    <a:pt x="136" y="176"/>
                    <a:pt x="124" y="176"/>
                  </a:cubicBezTo>
                  <a:cubicBezTo>
                    <a:pt x="119" y="176"/>
                    <a:pt x="117" y="179"/>
                    <a:pt x="111" y="179"/>
                  </a:cubicBezTo>
                  <a:cubicBezTo>
                    <a:pt x="103" y="179"/>
                    <a:pt x="100" y="176"/>
                    <a:pt x="92" y="176"/>
                  </a:cubicBezTo>
                  <a:cubicBezTo>
                    <a:pt x="83" y="176"/>
                    <a:pt x="80" y="184"/>
                    <a:pt x="74" y="184"/>
                  </a:cubicBezTo>
                  <a:cubicBezTo>
                    <a:pt x="68" y="184"/>
                    <a:pt x="67" y="171"/>
                    <a:pt x="64" y="168"/>
                  </a:cubicBezTo>
                  <a:cubicBezTo>
                    <a:pt x="62" y="169"/>
                    <a:pt x="61" y="182"/>
                    <a:pt x="56" y="182"/>
                  </a:cubicBezTo>
                  <a:cubicBezTo>
                    <a:pt x="50" y="182"/>
                    <a:pt x="47" y="178"/>
                    <a:pt x="39" y="178"/>
                  </a:cubicBezTo>
                  <a:cubicBezTo>
                    <a:pt x="32" y="178"/>
                    <a:pt x="30" y="181"/>
                    <a:pt x="24" y="181"/>
                  </a:cubicBezTo>
                  <a:cubicBezTo>
                    <a:pt x="18" y="181"/>
                    <a:pt x="7" y="169"/>
                    <a:pt x="7" y="162"/>
                  </a:cubicBezTo>
                  <a:cubicBezTo>
                    <a:pt x="7" y="154"/>
                    <a:pt x="10" y="150"/>
                    <a:pt x="10" y="143"/>
                  </a:cubicBezTo>
                  <a:cubicBezTo>
                    <a:pt x="10" y="135"/>
                    <a:pt x="0" y="133"/>
                    <a:pt x="0" y="127"/>
                  </a:cubicBezTo>
                  <a:cubicBezTo>
                    <a:pt x="0" y="121"/>
                    <a:pt x="12" y="114"/>
                    <a:pt x="18" y="114"/>
                  </a:cubicBezTo>
                  <a:cubicBezTo>
                    <a:pt x="24" y="114"/>
                    <a:pt x="28" y="117"/>
                    <a:pt x="34" y="117"/>
                  </a:cubicBezTo>
                  <a:cubicBezTo>
                    <a:pt x="44" y="117"/>
                    <a:pt x="41" y="109"/>
                    <a:pt x="41" y="100"/>
                  </a:cubicBezTo>
                  <a:cubicBezTo>
                    <a:pt x="41" y="98"/>
                    <a:pt x="41" y="90"/>
                    <a:pt x="41" y="85"/>
                  </a:cubicBezTo>
                  <a:cubicBezTo>
                    <a:pt x="41" y="72"/>
                    <a:pt x="56" y="73"/>
                    <a:pt x="56" y="57"/>
                  </a:cubicBezTo>
                  <a:cubicBezTo>
                    <a:pt x="56" y="48"/>
                    <a:pt x="48" y="43"/>
                    <a:pt x="48" y="36"/>
                  </a:cubicBezTo>
                  <a:cubicBezTo>
                    <a:pt x="48" y="25"/>
                    <a:pt x="66" y="14"/>
                    <a:pt x="68" y="0"/>
                  </a:cubicBezTo>
                  <a:cubicBezTo>
                    <a:pt x="80" y="0"/>
                    <a:pt x="85" y="0"/>
                    <a:pt x="94" y="0"/>
                  </a:cubicBezTo>
                  <a:cubicBezTo>
                    <a:pt x="100" y="0"/>
                    <a:pt x="108" y="14"/>
                    <a:pt x="116" y="15"/>
                  </a:cubicBezTo>
                  <a:cubicBezTo>
                    <a:pt x="116" y="18"/>
                    <a:pt x="117" y="19"/>
                    <a:pt x="117" y="21"/>
                  </a:cubicBezTo>
                  <a:cubicBezTo>
                    <a:pt x="117" y="39"/>
                    <a:pt x="136" y="31"/>
                    <a:pt x="141" y="41"/>
                  </a:cubicBezTo>
                  <a:cubicBezTo>
                    <a:pt x="148" y="53"/>
                    <a:pt x="170" y="53"/>
                    <a:pt x="170" y="73"/>
                  </a:cubicBezTo>
                  <a:cubicBezTo>
                    <a:pt x="170" y="80"/>
                    <a:pt x="160" y="82"/>
                    <a:pt x="160" y="89"/>
                  </a:cubicBezTo>
                  <a:cubicBezTo>
                    <a:pt x="160" y="94"/>
                    <a:pt x="165" y="96"/>
                    <a:pt x="169" y="96"/>
                  </a:cubicBezTo>
                  <a:cubicBezTo>
                    <a:pt x="174" y="96"/>
                    <a:pt x="176" y="96"/>
                    <a:pt x="178" y="96"/>
                  </a:cubicBezTo>
                  <a:cubicBezTo>
                    <a:pt x="183" y="96"/>
                    <a:pt x="178" y="115"/>
                    <a:pt x="187" y="115"/>
                  </a:cubicBezTo>
                  <a:cubicBezTo>
                    <a:pt x="191" y="115"/>
                    <a:pt x="195" y="115"/>
                    <a:pt x="195" y="115"/>
                  </a:cubicBezTo>
                  <a:cubicBezTo>
                    <a:pt x="195" y="115"/>
                    <a:pt x="210" y="139"/>
                    <a:pt x="211" y="143"/>
                  </a:cubicBezTo>
                  <a:cubicBezTo>
                    <a:pt x="212" y="143"/>
                    <a:pt x="211" y="144"/>
                    <a:pt x="215" y="144"/>
                  </a:cubicBezTo>
                  <a:cubicBezTo>
                    <a:pt x="215" y="144"/>
                    <a:pt x="215" y="144"/>
                    <a:pt x="215" y="144"/>
                  </a:cubicBezTo>
                  <a:cubicBezTo>
                    <a:pt x="215" y="144"/>
                    <a:pt x="215" y="144"/>
                    <a:pt x="215" y="144"/>
                  </a:cubicBezTo>
                  <a:cubicBezTo>
                    <a:pt x="208" y="144"/>
                    <a:pt x="208" y="144"/>
                    <a:pt x="208" y="14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6" name="Freeform 63"/>
            <p:cNvSpPr>
              <a:spLocks/>
            </p:cNvSpPr>
            <p:nvPr/>
          </p:nvSpPr>
          <p:spPr bwMode="auto">
            <a:xfrm>
              <a:off x="2799640" y="3318264"/>
              <a:ext cx="559449" cy="453154"/>
            </a:xfrm>
            <a:custGeom>
              <a:avLst/>
              <a:gdLst>
                <a:gd name="T0" fmla="*/ 19 w 123"/>
                <a:gd name="T1" fmla="*/ 10 h 100"/>
                <a:gd name="T2" fmla="*/ 19 w 123"/>
                <a:gd name="T3" fmla="*/ 10 h 100"/>
                <a:gd name="T4" fmla="*/ 19 w 123"/>
                <a:gd name="T5" fmla="*/ 10 h 100"/>
                <a:gd name="T6" fmla="*/ 23 w 123"/>
                <a:gd name="T7" fmla="*/ 15 h 100"/>
                <a:gd name="T8" fmla="*/ 31 w 123"/>
                <a:gd name="T9" fmla="*/ 9 h 100"/>
                <a:gd name="T10" fmla="*/ 42 w 123"/>
                <a:gd name="T11" fmla="*/ 9 h 100"/>
                <a:gd name="T12" fmla="*/ 59 w 123"/>
                <a:gd name="T13" fmla="*/ 5 h 100"/>
                <a:gd name="T14" fmla="*/ 75 w 123"/>
                <a:gd name="T15" fmla="*/ 9 h 100"/>
                <a:gd name="T16" fmla="*/ 91 w 123"/>
                <a:gd name="T17" fmla="*/ 0 h 100"/>
                <a:gd name="T18" fmla="*/ 91 w 123"/>
                <a:gd name="T19" fmla="*/ 12 h 100"/>
                <a:gd name="T20" fmla="*/ 101 w 123"/>
                <a:gd name="T21" fmla="*/ 24 h 100"/>
                <a:gd name="T22" fmla="*/ 115 w 123"/>
                <a:gd name="T23" fmla="*/ 41 h 100"/>
                <a:gd name="T24" fmla="*/ 115 w 123"/>
                <a:gd name="T25" fmla="*/ 41 h 100"/>
                <a:gd name="T26" fmla="*/ 114 w 123"/>
                <a:gd name="T27" fmla="*/ 46 h 100"/>
                <a:gd name="T28" fmla="*/ 114 w 123"/>
                <a:gd name="T29" fmla="*/ 46 h 100"/>
                <a:gd name="T30" fmla="*/ 123 w 123"/>
                <a:gd name="T31" fmla="*/ 57 h 100"/>
                <a:gd name="T32" fmla="*/ 123 w 123"/>
                <a:gd name="T33" fmla="*/ 57 h 100"/>
                <a:gd name="T34" fmla="*/ 123 w 123"/>
                <a:gd name="T35" fmla="*/ 62 h 100"/>
                <a:gd name="T36" fmla="*/ 123 w 123"/>
                <a:gd name="T37" fmla="*/ 62 h 100"/>
                <a:gd name="T38" fmla="*/ 120 w 123"/>
                <a:gd name="T39" fmla="*/ 68 h 100"/>
                <a:gd name="T40" fmla="*/ 82 w 123"/>
                <a:gd name="T41" fmla="*/ 100 h 100"/>
                <a:gd name="T42" fmla="*/ 66 w 123"/>
                <a:gd name="T43" fmla="*/ 89 h 100"/>
                <a:gd name="T44" fmla="*/ 52 w 123"/>
                <a:gd name="T45" fmla="*/ 96 h 100"/>
                <a:gd name="T46" fmla="*/ 36 w 123"/>
                <a:gd name="T47" fmla="*/ 81 h 100"/>
                <a:gd name="T48" fmla="*/ 27 w 123"/>
                <a:gd name="T49" fmla="*/ 85 h 100"/>
                <a:gd name="T50" fmla="*/ 16 w 123"/>
                <a:gd name="T51" fmla="*/ 63 h 100"/>
                <a:gd name="T52" fmla="*/ 8 w 123"/>
                <a:gd name="T53" fmla="*/ 63 h 100"/>
                <a:gd name="T54" fmla="*/ 0 w 123"/>
                <a:gd name="T55" fmla="*/ 55 h 100"/>
                <a:gd name="T56" fmla="*/ 19 w 123"/>
                <a:gd name="T57" fmla="*/ 10 h 100"/>
                <a:gd name="T58" fmla="*/ 19 w 123"/>
                <a:gd name="T59"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00">
                  <a:moveTo>
                    <a:pt x="19" y="10"/>
                  </a:moveTo>
                  <a:cubicBezTo>
                    <a:pt x="19" y="10"/>
                    <a:pt x="19" y="10"/>
                    <a:pt x="19" y="10"/>
                  </a:cubicBezTo>
                  <a:cubicBezTo>
                    <a:pt x="19" y="10"/>
                    <a:pt x="19" y="10"/>
                    <a:pt x="19" y="10"/>
                  </a:cubicBezTo>
                  <a:cubicBezTo>
                    <a:pt x="19" y="15"/>
                    <a:pt x="20" y="15"/>
                    <a:pt x="23" y="15"/>
                  </a:cubicBezTo>
                  <a:cubicBezTo>
                    <a:pt x="26" y="15"/>
                    <a:pt x="27" y="9"/>
                    <a:pt x="31" y="9"/>
                  </a:cubicBezTo>
                  <a:cubicBezTo>
                    <a:pt x="38" y="9"/>
                    <a:pt x="40" y="9"/>
                    <a:pt x="42" y="9"/>
                  </a:cubicBezTo>
                  <a:cubicBezTo>
                    <a:pt x="47" y="9"/>
                    <a:pt x="52" y="5"/>
                    <a:pt x="59" y="5"/>
                  </a:cubicBezTo>
                  <a:cubicBezTo>
                    <a:pt x="66" y="5"/>
                    <a:pt x="68" y="9"/>
                    <a:pt x="75" y="9"/>
                  </a:cubicBezTo>
                  <a:cubicBezTo>
                    <a:pt x="84" y="9"/>
                    <a:pt x="89" y="5"/>
                    <a:pt x="91" y="0"/>
                  </a:cubicBezTo>
                  <a:cubicBezTo>
                    <a:pt x="91" y="8"/>
                    <a:pt x="91" y="9"/>
                    <a:pt x="91" y="12"/>
                  </a:cubicBezTo>
                  <a:cubicBezTo>
                    <a:pt x="91" y="19"/>
                    <a:pt x="98" y="22"/>
                    <a:pt x="101" y="24"/>
                  </a:cubicBezTo>
                  <a:cubicBezTo>
                    <a:pt x="104" y="32"/>
                    <a:pt x="110" y="38"/>
                    <a:pt x="115" y="41"/>
                  </a:cubicBezTo>
                  <a:cubicBezTo>
                    <a:pt x="115" y="41"/>
                    <a:pt x="115" y="41"/>
                    <a:pt x="115" y="41"/>
                  </a:cubicBezTo>
                  <a:cubicBezTo>
                    <a:pt x="114" y="46"/>
                    <a:pt x="114" y="46"/>
                    <a:pt x="114" y="46"/>
                  </a:cubicBezTo>
                  <a:cubicBezTo>
                    <a:pt x="114" y="46"/>
                    <a:pt x="114" y="46"/>
                    <a:pt x="114" y="46"/>
                  </a:cubicBezTo>
                  <a:cubicBezTo>
                    <a:pt x="114" y="54"/>
                    <a:pt x="117" y="55"/>
                    <a:pt x="123" y="57"/>
                  </a:cubicBezTo>
                  <a:cubicBezTo>
                    <a:pt x="123" y="57"/>
                    <a:pt x="123" y="57"/>
                    <a:pt x="123" y="57"/>
                  </a:cubicBezTo>
                  <a:cubicBezTo>
                    <a:pt x="123" y="62"/>
                    <a:pt x="123" y="62"/>
                    <a:pt x="123" y="62"/>
                  </a:cubicBezTo>
                  <a:cubicBezTo>
                    <a:pt x="123" y="62"/>
                    <a:pt x="123" y="62"/>
                    <a:pt x="123" y="62"/>
                  </a:cubicBezTo>
                  <a:cubicBezTo>
                    <a:pt x="122" y="64"/>
                    <a:pt x="120" y="65"/>
                    <a:pt x="120" y="68"/>
                  </a:cubicBezTo>
                  <a:cubicBezTo>
                    <a:pt x="122" y="85"/>
                    <a:pt x="94" y="94"/>
                    <a:pt x="82" y="100"/>
                  </a:cubicBezTo>
                  <a:cubicBezTo>
                    <a:pt x="75" y="96"/>
                    <a:pt x="74" y="89"/>
                    <a:pt x="66" y="89"/>
                  </a:cubicBezTo>
                  <a:cubicBezTo>
                    <a:pt x="57" y="89"/>
                    <a:pt x="62" y="96"/>
                    <a:pt x="52" y="96"/>
                  </a:cubicBezTo>
                  <a:cubicBezTo>
                    <a:pt x="43" y="96"/>
                    <a:pt x="42" y="81"/>
                    <a:pt x="36" y="81"/>
                  </a:cubicBezTo>
                  <a:cubicBezTo>
                    <a:pt x="32" y="81"/>
                    <a:pt x="31" y="85"/>
                    <a:pt x="27" y="85"/>
                  </a:cubicBezTo>
                  <a:cubicBezTo>
                    <a:pt x="16" y="85"/>
                    <a:pt x="25" y="63"/>
                    <a:pt x="16" y="63"/>
                  </a:cubicBezTo>
                  <a:cubicBezTo>
                    <a:pt x="15" y="63"/>
                    <a:pt x="13" y="63"/>
                    <a:pt x="8" y="63"/>
                  </a:cubicBezTo>
                  <a:cubicBezTo>
                    <a:pt x="3" y="63"/>
                    <a:pt x="0" y="60"/>
                    <a:pt x="0" y="55"/>
                  </a:cubicBezTo>
                  <a:cubicBezTo>
                    <a:pt x="0" y="36"/>
                    <a:pt x="19" y="10"/>
                    <a:pt x="19" y="10"/>
                  </a:cubicBezTo>
                  <a:cubicBezTo>
                    <a:pt x="19" y="10"/>
                    <a:pt x="19" y="10"/>
                    <a:pt x="19" y="10"/>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7" name="Freeform 64"/>
            <p:cNvSpPr>
              <a:spLocks/>
            </p:cNvSpPr>
            <p:nvPr/>
          </p:nvSpPr>
          <p:spPr bwMode="auto">
            <a:xfrm>
              <a:off x="2357676" y="2879097"/>
              <a:ext cx="506301" cy="360843"/>
            </a:xfrm>
            <a:custGeom>
              <a:avLst/>
              <a:gdLst>
                <a:gd name="T0" fmla="*/ 106 w 112"/>
                <a:gd name="T1" fmla="*/ 63 h 80"/>
                <a:gd name="T2" fmla="*/ 95 w 112"/>
                <a:gd name="T3" fmla="*/ 69 h 80"/>
                <a:gd name="T4" fmla="*/ 87 w 112"/>
                <a:gd name="T5" fmla="*/ 65 h 80"/>
                <a:gd name="T6" fmla="*/ 77 w 112"/>
                <a:gd name="T7" fmla="*/ 74 h 80"/>
                <a:gd name="T8" fmla="*/ 60 w 112"/>
                <a:gd name="T9" fmla="*/ 64 h 80"/>
                <a:gd name="T10" fmla="*/ 32 w 112"/>
                <a:gd name="T11" fmla="*/ 80 h 80"/>
                <a:gd name="T12" fmla="*/ 4 w 112"/>
                <a:gd name="T13" fmla="*/ 57 h 80"/>
                <a:gd name="T14" fmla="*/ 10 w 112"/>
                <a:gd name="T15" fmla="*/ 41 h 80"/>
                <a:gd name="T16" fmla="*/ 0 w 112"/>
                <a:gd name="T17" fmla="*/ 27 h 80"/>
                <a:gd name="T18" fmla="*/ 0 w 112"/>
                <a:gd name="T19" fmla="*/ 12 h 80"/>
                <a:gd name="T20" fmla="*/ 25 w 112"/>
                <a:gd name="T21" fmla="*/ 0 h 80"/>
                <a:gd name="T22" fmla="*/ 34 w 112"/>
                <a:gd name="T23" fmla="*/ 16 h 80"/>
                <a:gd name="T24" fmla="*/ 39 w 112"/>
                <a:gd name="T25" fmla="*/ 12 h 80"/>
                <a:gd name="T26" fmla="*/ 49 w 112"/>
                <a:gd name="T27" fmla="*/ 20 h 80"/>
                <a:gd name="T28" fmla="*/ 58 w 112"/>
                <a:gd name="T29" fmla="*/ 13 h 80"/>
                <a:gd name="T30" fmla="*/ 74 w 112"/>
                <a:gd name="T31" fmla="*/ 9 h 80"/>
                <a:gd name="T32" fmla="*/ 93 w 112"/>
                <a:gd name="T33" fmla="*/ 25 h 80"/>
                <a:gd name="T34" fmla="*/ 112 w 112"/>
                <a:gd name="T35" fmla="*/ 48 h 80"/>
                <a:gd name="T36" fmla="*/ 107 w 112"/>
                <a:gd name="T37" fmla="*/ 63 h 80"/>
                <a:gd name="T38" fmla="*/ 107 w 112"/>
                <a:gd name="T39" fmla="*/ 63 h 80"/>
                <a:gd name="T40" fmla="*/ 106 w 112"/>
                <a:gd name="T41"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80">
                  <a:moveTo>
                    <a:pt x="106" y="63"/>
                  </a:moveTo>
                  <a:cubicBezTo>
                    <a:pt x="105" y="64"/>
                    <a:pt x="98" y="69"/>
                    <a:pt x="95" y="69"/>
                  </a:cubicBezTo>
                  <a:cubicBezTo>
                    <a:pt x="91" y="69"/>
                    <a:pt x="91" y="65"/>
                    <a:pt x="87" y="65"/>
                  </a:cubicBezTo>
                  <a:cubicBezTo>
                    <a:pt x="82" y="65"/>
                    <a:pt x="84" y="74"/>
                    <a:pt x="77" y="74"/>
                  </a:cubicBezTo>
                  <a:cubicBezTo>
                    <a:pt x="70" y="74"/>
                    <a:pt x="69" y="64"/>
                    <a:pt x="60" y="64"/>
                  </a:cubicBezTo>
                  <a:cubicBezTo>
                    <a:pt x="47" y="64"/>
                    <a:pt x="47" y="80"/>
                    <a:pt x="32" y="80"/>
                  </a:cubicBezTo>
                  <a:cubicBezTo>
                    <a:pt x="15" y="80"/>
                    <a:pt x="4" y="74"/>
                    <a:pt x="4" y="57"/>
                  </a:cubicBezTo>
                  <a:cubicBezTo>
                    <a:pt x="4" y="50"/>
                    <a:pt x="10" y="47"/>
                    <a:pt x="10" y="41"/>
                  </a:cubicBezTo>
                  <a:cubicBezTo>
                    <a:pt x="10" y="34"/>
                    <a:pt x="0" y="33"/>
                    <a:pt x="0" y="27"/>
                  </a:cubicBezTo>
                  <a:cubicBezTo>
                    <a:pt x="0" y="23"/>
                    <a:pt x="6" y="20"/>
                    <a:pt x="0" y="12"/>
                  </a:cubicBezTo>
                  <a:cubicBezTo>
                    <a:pt x="10" y="7"/>
                    <a:pt x="17" y="2"/>
                    <a:pt x="25" y="0"/>
                  </a:cubicBezTo>
                  <a:cubicBezTo>
                    <a:pt x="28" y="6"/>
                    <a:pt x="29" y="12"/>
                    <a:pt x="34" y="16"/>
                  </a:cubicBezTo>
                  <a:cubicBezTo>
                    <a:pt x="37" y="15"/>
                    <a:pt x="38" y="13"/>
                    <a:pt x="39" y="12"/>
                  </a:cubicBezTo>
                  <a:cubicBezTo>
                    <a:pt x="44" y="15"/>
                    <a:pt x="45" y="20"/>
                    <a:pt x="49" y="20"/>
                  </a:cubicBezTo>
                  <a:cubicBezTo>
                    <a:pt x="55" y="20"/>
                    <a:pt x="53" y="15"/>
                    <a:pt x="58" y="13"/>
                  </a:cubicBezTo>
                  <a:cubicBezTo>
                    <a:pt x="65" y="12"/>
                    <a:pt x="69" y="11"/>
                    <a:pt x="74" y="9"/>
                  </a:cubicBezTo>
                  <a:cubicBezTo>
                    <a:pt x="87" y="11"/>
                    <a:pt x="89" y="16"/>
                    <a:pt x="93" y="25"/>
                  </a:cubicBezTo>
                  <a:cubicBezTo>
                    <a:pt x="97" y="32"/>
                    <a:pt x="112" y="29"/>
                    <a:pt x="112" y="48"/>
                  </a:cubicBezTo>
                  <a:cubicBezTo>
                    <a:pt x="112" y="53"/>
                    <a:pt x="107" y="57"/>
                    <a:pt x="107" y="63"/>
                  </a:cubicBezTo>
                  <a:cubicBezTo>
                    <a:pt x="107" y="63"/>
                    <a:pt x="107" y="63"/>
                    <a:pt x="107" y="63"/>
                  </a:cubicBezTo>
                  <a:cubicBezTo>
                    <a:pt x="106" y="63"/>
                    <a:pt x="106" y="63"/>
                    <a:pt x="106" y="63"/>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8" name="Freeform 65"/>
            <p:cNvSpPr>
              <a:spLocks/>
            </p:cNvSpPr>
            <p:nvPr/>
          </p:nvSpPr>
          <p:spPr bwMode="auto">
            <a:xfrm>
              <a:off x="2738101" y="3681907"/>
              <a:ext cx="439166" cy="511895"/>
            </a:xfrm>
            <a:custGeom>
              <a:avLst/>
              <a:gdLst>
                <a:gd name="T0" fmla="*/ 97 w 97"/>
                <a:gd name="T1" fmla="*/ 20 h 113"/>
                <a:gd name="T2" fmla="*/ 87 w 97"/>
                <a:gd name="T3" fmla="*/ 33 h 113"/>
                <a:gd name="T4" fmla="*/ 87 w 97"/>
                <a:gd name="T5" fmla="*/ 73 h 113"/>
                <a:gd name="T6" fmla="*/ 70 w 97"/>
                <a:gd name="T7" fmla="*/ 94 h 113"/>
                <a:gd name="T8" fmla="*/ 57 w 97"/>
                <a:gd name="T9" fmla="*/ 97 h 113"/>
                <a:gd name="T10" fmla="*/ 57 w 97"/>
                <a:gd name="T11" fmla="*/ 97 h 113"/>
                <a:gd name="T12" fmla="*/ 34 w 97"/>
                <a:gd name="T13" fmla="*/ 113 h 113"/>
                <a:gd name="T14" fmla="*/ 34 w 97"/>
                <a:gd name="T15" fmla="*/ 113 h 113"/>
                <a:gd name="T16" fmla="*/ 21 w 97"/>
                <a:gd name="T17" fmla="*/ 101 h 113"/>
                <a:gd name="T18" fmla="*/ 0 w 97"/>
                <a:gd name="T19" fmla="*/ 58 h 113"/>
                <a:gd name="T20" fmla="*/ 11 w 97"/>
                <a:gd name="T21" fmla="*/ 42 h 113"/>
                <a:gd name="T22" fmla="*/ 11 w 97"/>
                <a:gd name="T23" fmla="*/ 25 h 113"/>
                <a:gd name="T24" fmla="*/ 35 w 97"/>
                <a:gd name="T25" fmla="*/ 0 h 113"/>
                <a:gd name="T26" fmla="*/ 41 w 97"/>
                <a:gd name="T27" fmla="*/ 5 h 113"/>
                <a:gd name="T28" fmla="*/ 50 w 97"/>
                <a:gd name="T29" fmla="*/ 1 h 113"/>
                <a:gd name="T30" fmla="*/ 66 w 97"/>
                <a:gd name="T31" fmla="*/ 16 h 113"/>
                <a:gd name="T32" fmla="*/ 80 w 97"/>
                <a:gd name="T33" fmla="*/ 9 h 113"/>
                <a:gd name="T34" fmla="*/ 96 w 97"/>
                <a:gd name="T35" fmla="*/ 20 h 113"/>
                <a:gd name="T36" fmla="*/ 96 w 97"/>
                <a:gd name="T37" fmla="*/ 20 h 113"/>
                <a:gd name="T38" fmla="*/ 97 w 97"/>
                <a:gd name="T39" fmla="*/ 2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 h="113">
                  <a:moveTo>
                    <a:pt x="97" y="20"/>
                  </a:moveTo>
                  <a:cubicBezTo>
                    <a:pt x="91" y="22"/>
                    <a:pt x="87" y="27"/>
                    <a:pt x="87" y="33"/>
                  </a:cubicBezTo>
                  <a:cubicBezTo>
                    <a:pt x="87" y="48"/>
                    <a:pt x="87" y="55"/>
                    <a:pt x="87" y="73"/>
                  </a:cubicBezTo>
                  <a:cubicBezTo>
                    <a:pt x="87" y="85"/>
                    <a:pt x="73" y="87"/>
                    <a:pt x="70" y="94"/>
                  </a:cubicBezTo>
                  <a:cubicBezTo>
                    <a:pt x="65" y="94"/>
                    <a:pt x="62" y="96"/>
                    <a:pt x="57" y="97"/>
                  </a:cubicBezTo>
                  <a:cubicBezTo>
                    <a:pt x="57" y="97"/>
                    <a:pt x="57" y="97"/>
                    <a:pt x="57" y="97"/>
                  </a:cubicBezTo>
                  <a:cubicBezTo>
                    <a:pt x="34" y="113"/>
                    <a:pt x="34" y="113"/>
                    <a:pt x="34" y="113"/>
                  </a:cubicBezTo>
                  <a:cubicBezTo>
                    <a:pt x="34" y="113"/>
                    <a:pt x="34" y="113"/>
                    <a:pt x="34" y="113"/>
                  </a:cubicBezTo>
                  <a:cubicBezTo>
                    <a:pt x="37" y="99"/>
                    <a:pt x="24" y="110"/>
                    <a:pt x="21" y="101"/>
                  </a:cubicBezTo>
                  <a:cubicBezTo>
                    <a:pt x="16" y="83"/>
                    <a:pt x="8" y="74"/>
                    <a:pt x="0" y="58"/>
                  </a:cubicBezTo>
                  <a:cubicBezTo>
                    <a:pt x="11" y="58"/>
                    <a:pt x="11" y="52"/>
                    <a:pt x="11" y="42"/>
                  </a:cubicBezTo>
                  <a:cubicBezTo>
                    <a:pt x="11" y="32"/>
                    <a:pt x="11" y="30"/>
                    <a:pt x="11" y="25"/>
                  </a:cubicBezTo>
                  <a:cubicBezTo>
                    <a:pt x="11" y="16"/>
                    <a:pt x="27" y="5"/>
                    <a:pt x="35" y="0"/>
                  </a:cubicBezTo>
                  <a:cubicBezTo>
                    <a:pt x="37" y="3"/>
                    <a:pt x="38" y="5"/>
                    <a:pt x="41" y="5"/>
                  </a:cubicBezTo>
                  <a:cubicBezTo>
                    <a:pt x="45" y="5"/>
                    <a:pt x="46" y="1"/>
                    <a:pt x="50" y="1"/>
                  </a:cubicBezTo>
                  <a:cubicBezTo>
                    <a:pt x="56" y="1"/>
                    <a:pt x="57" y="16"/>
                    <a:pt x="66" y="16"/>
                  </a:cubicBezTo>
                  <a:cubicBezTo>
                    <a:pt x="76" y="16"/>
                    <a:pt x="71" y="9"/>
                    <a:pt x="80" y="9"/>
                  </a:cubicBezTo>
                  <a:cubicBezTo>
                    <a:pt x="88" y="9"/>
                    <a:pt x="89" y="16"/>
                    <a:pt x="96" y="20"/>
                  </a:cubicBezTo>
                  <a:cubicBezTo>
                    <a:pt x="96" y="20"/>
                    <a:pt x="96" y="20"/>
                    <a:pt x="96" y="20"/>
                  </a:cubicBezTo>
                  <a:cubicBezTo>
                    <a:pt x="97" y="20"/>
                    <a:pt x="97" y="20"/>
                    <a:pt x="97" y="20"/>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49" name="Freeform 66"/>
            <p:cNvSpPr>
              <a:spLocks/>
            </p:cNvSpPr>
            <p:nvPr/>
          </p:nvSpPr>
          <p:spPr bwMode="auto">
            <a:xfrm>
              <a:off x="2279355" y="3743446"/>
              <a:ext cx="626580" cy="643364"/>
            </a:xfrm>
            <a:custGeom>
              <a:avLst/>
              <a:gdLst>
                <a:gd name="T0" fmla="*/ 135 w 138"/>
                <a:gd name="T1" fmla="*/ 109 h 142"/>
                <a:gd name="T2" fmla="*/ 135 w 138"/>
                <a:gd name="T3" fmla="*/ 99 h 142"/>
                <a:gd name="T4" fmla="*/ 122 w 138"/>
                <a:gd name="T5" fmla="*/ 87 h 142"/>
                <a:gd name="T6" fmla="*/ 101 w 138"/>
                <a:gd name="T7" fmla="*/ 44 h 142"/>
                <a:gd name="T8" fmla="*/ 77 w 138"/>
                <a:gd name="T9" fmla="*/ 28 h 142"/>
                <a:gd name="T10" fmla="*/ 72 w 138"/>
                <a:gd name="T11" fmla="*/ 13 h 142"/>
                <a:gd name="T12" fmla="*/ 58 w 138"/>
                <a:gd name="T13" fmla="*/ 1 h 142"/>
                <a:gd name="T14" fmla="*/ 43 w 138"/>
                <a:gd name="T15" fmla="*/ 0 h 142"/>
                <a:gd name="T16" fmla="*/ 27 w 138"/>
                <a:gd name="T17" fmla="*/ 27 h 142"/>
                <a:gd name="T18" fmla="*/ 28 w 138"/>
                <a:gd name="T19" fmla="*/ 33 h 142"/>
                <a:gd name="T20" fmla="*/ 23 w 138"/>
                <a:gd name="T21" fmla="*/ 39 h 142"/>
                <a:gd name="T22" fmla="*/ 32 w 138"/>
                <a:gd name="T23" fmla="*/ 46 h 142"/>
                <a:gd name="T24" fmla="*/ 23 w 138"/>
                <a:gd name="T25" fmla="*/ 56 h 142"/>
                <a:gd name="T26" fmla="*/ 26 w 138"/>
                <a:gd name="T27" fmla="*/ 64 h 142"/>
                <a:gd name="T28" fmla="*/ 0 w 138"/>
                <a:gd name="T29" fmla="*/ 107 h 142"/>
                <a:gd name="T30" fmla="*/ 8 w 138"/>
                <a:gd name="T31" fmla="*/ 134 h 142"/>
                <a:gd name="T32" fmla="*/ 12 w 138"/>
                <a:gd name="T33" fmla="*/ 130 h 142"/>
                <a:gd name="T34" fmla="*/ 39 w 138"/>
                <a:gd name="T35" fmla="*/ 142 h 142"/>
                <a:gd name="T36" fmla="*/ 56 w 138"/>
                <a:gd name="T37" fmla="*/ 139 h 142"/>
                <a:gd name="T38" fmla="*/ 62 w 138"/>
                <a:gd name="T39" fmla="*/ 141 h 142"/>
                <a:gd name="T40" fmla="*/ 82 w 138"/>
                <a:gd name="T41" fmla="*/ 105 h 142"/>
                <a:gd name="T42" fmla="*/ 108 w 138"/>
                <a:gd name="T43" fmla="*/ 105 h 142"/>
                <a:gd name="T44" fmla="*/ 131 w 138"/>
                <a:gd name="T45" fmla="*/ 123 h 142"/>
                <a:gd name="T46" fmla="*/ 135 w 138"/>
                <a:gd name="T47" fmla="*/ 109 h 142"/>
                <a:gd name="T48" fmla="*/ 135 w 138"/>
                <a:gd name="T49" fmla="*/ 10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42">
                  <a:moveTo>
                    <a:pt x="135" y="109"/>
                  </a:moveTo>
                  <a:cubicBezTo>
                    <a:pt x="135" y="109"/>
                    <a:pt x="135" y="104"/>
                    <a:pt x="135" y="99"/>
                  </a:cubicBezTo>
                  <a:cubicBezTo>
                    <a:pt x="138" y="85"/>
                    <a:pt x="125" y="96"/>
                    <a:pt x="122" y="87"/>
                  </a:cubicBezTo>
                  <a:cubicBezTo>
                    <a:pt x="117" y="69"/>
                    <a:pt x="109" y="60"/>
                    <a:pt x="101" y="44"/>
                  </a:cubicBezTo>
                  <a:cubicBezTo>
                    <a:pt x="92" y="44"/>
                    <a:pt x="80" y="35"/>
                    <a:pt x="77" y="28"/>
                  </a:cubicBezTo>
                  <a:cubicBezTo>
                    <a:pt x="75" y="21"/>
                    <a:pt x="81" y="17"/>
                    <a:pt x="72" y="13"/>
                  </a:cubicBezTo>
                  <a:cubicBezTo>
                    <a:pt x="66" y="11"/>
                    <a:pt x="64" y="2"/>
                    <a:pt x="58" y="1"/>
                  </a:cubicBezTo>
                  <a:cubicBezTo>
                    <a:pt x="50" y="0"/>
                    <a:pt x="49" y="2"/>
                    <a:pt x="43" y="0"/>
                  </a:cubicBezTo>
                  <a:cubicBezTo>
                    <a:pt x="42" y="8"/>
                    <a:pt x="27" y="24"/>
                    <a:pt x="27" y="27"/>
                  </a:cubicBezTo>
                  <a:cubicBezTo>
                    <a:pt x="27" y="29"/>
                    <a:pt x="28" y="30"/>
                    <a:pt x="28" y="33"/>
                  </a:cubicBezTo>
                  <a:cubicBezTo>
                    <a:pt x="26" y="35"/>
                    <a:pt x="23" y="35"/>
                    <a:pt x="23" y="39"/>
                  </a:cubicBezTo>
                  <a:cubicBezTo>
                    <a:pt x="23" y="39"/>
                    <a:pt x="30" y="46"/>
                    <a:pt x="32" y="46"/>
                  </a:cubicBezTo>
                  <a:cubicBezTo>
                    <a:pt x="30" y="51"/>
                    <a:pt x="23" y="54"/>
                    <a:pt x="23" y="56"/>
                  </a:cubicBezTo>
                  <a:cubicBezTo>
                    <a:pt x="23" y="59"/>
                    <a:pt x="26" y="60"/>
                    <a:pt x="26" y="64"/>
                  </a:cubicBezTo>
                  <a:cubicBezTo>
                    <a:pt x="26" y="82"/>
                    <a:pt x="0" y="86"/>
                    <a:pt x="0" y="107"/>
                  </a:cubicBezTo>
                  <a:cubicBezTo>
                    <a:pt x="0" y="110"/>
                    <a:pt x="6" y="130"/>
                    <a:pt x="8" y="134"/>
                  </a:cubicBezTo>
                  <a:cubicBezTo>
                    <a:pt x="8" y="131"/>
                    <a:pt x="8" y="130"/>
                    <a:pt x="12" y="130"/>
                  </a:cubicBezTo>
                  <a:cubicBezTo>
                    <a:pt x="24" y="130"/>
                    <a:pt x="26" y="142"/>
                    <a:pt x="39" y="142"/>
                  </a:cubicBezTo>
                  <a:cubicBezTo>
                    <a:pt x="46" y="142"/>
                    <a:pt x="50" y="139"/>
                    <a:pt x="56" y="139"/>
                  </a:cubicBezTo>
                  <a:cubicBezTo>
                    <a:pt x="59" y="139"/>
                    <a:pt x="62" y="141"/>
                    <a:pt x="62" y="141"/>
                  </a:cubicBezTo>
                  <a:cubicBezTo>
                    <a:pt x="62" y="130"/>
                    <a:pt x="80" y="119"/>
                    <a:pt x="82" y="105"/>
                  </a:cubicBezTo>
                  <a:cubicBezTo>
                    <a:pt x="94" y="105"/>
                    <a:pt x="99" y="105"/>
                    <a:pt x="108" y="105"/>
                  </a:cubicBezTo>
                  <a:cubicBezTo>
                    <a:pt x="114" y="105"/>
                    <a:pt x="122" y="120"/>
                    <a:pt x="131" y="123"/>
                  </a:cubicBezTo>
                  <a:cubicBezTo>
                    <a:pt x="131" y="123"/>
                    <a:pt x="135" y="114"/>
                    <a:pt x="135" y="109"/>
                  </a:cubicBezTo>
                  <a:cubicBezTo>
                    <a:pt x="135" y="109"/>
                    <a:pt x="135" y="109"/>
                    <a:pt x="135" y="10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0" name="Freeform 67"/>
            <p:cNvSpPr>
              <a:spLocks/>
            </p:cNvSpPr>
            <p:nvPr/>
          </p:nvSpPr>
          <p:spPr bwMode="auto">
            <a:xfrm>
              <a:off x="2215020" y="3214765"/>
              <a:ext cx="408398" cy="478328"/>
            </a:xfrm>
            <a:custGeom>
              <a:avLst/>
              <a:gdLst>
                <a:gd name="T0" fmla="*/ 69 w 90"/>
                <a:gd name="T1" fmla="*/ 6 h 106"/>
                <a:gd name="T2" fmla="*/ 74 w 90"/>
                <a:gd name="T3" fmla="*/ 33 h 106"/>
                <a:gd name="T4" fmla="*/ 89 w 90"/>
                <a:gd name="T5" fmla="*/ 54 h 106"/>
                <a:gd name="T6" fmla="*/ 89 w 90"/>
                <a:gd name="T7" fmla="*/ 59 h 106"/>
                <a:gd name="T8" fmla="*/ 90 w 90"/>
                <a:gd name="T9" fmla="*/ 66 h 106"/>
                <a:gd name="T10" fmla="*/ 74 w 90"/>
                <a:gd name="T11" fmla="*/ 91 h 106"/>
                <a:gd name="T12" fmla="*/ 53 w 90"/>
                <a:gd name="T13" fmla="*/ 106 h 106"/>
                <a:gd name="T14" fmla="*/ 53 w 90"/>
                <a:gd name="T15" fmla="*/ 106 h 106"/>
                <a:gd name="T16" fmla="*/ 51 w 90"/>
                <a:gd name="T17" fmla="*/ 104 h 106"/>
                <a:gd name="T18" fmla="*/ 51 w 90"/>
                <a:gd name="T19" fmla="*/ 104 h 106"/>
                <a:gd name="T20" fmla="*/ 35 w 90"/>
                <a:gd name="T21" fmla="*/ 60 h 106"/>
                <a:gd name="T22" fmla="*/ 20 w 90"/>
                <a:gd name="T23" fmla="*/ 53 h 106"/>
                <a:gd name="T24" fmla="*/ 0 w 90"/>
                <a:gd name="T25" fmla="*/ 29 h 106"/>
                <a:gd name="T26" fmla="*/ 20 w 90"/>
                <a:gd name="T27" fmla="*/ 8 h 106"/>
                <a:gd name="T28" fmla="*/ 31 w 90"/>
                <a:gd name="T29" fmla="*/ 11 h 106"/>
                <a:gd name="T30" fmla="*/ 41 w 90"/>
                <a:gd name="T31" fmla="*/ 0 h 106"/>
                <a:gd name="T32" fmla="*/ 63 w 90"/>
                <a:gd name="T33" fmla="*/ 6 h 106"/>
                <a:gd name="T34" fmla="*/ 69 w 90"/>
                <a:gd name="T35" fmla="*/ 5 h 106"/>
                <a:gd name="T36" fmla="*/ 69 w 90"/>
                <a:gd name="T37" fmla="*/ 5 h 106"/>
                <a:gd name="T38" fmla="*/ 69 w 90"/>
                <a:gd name="T39" fmla="*/ 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6">
                  <a:moveTo>
                    <a:pt x="69" y="6"/>
                  </a:moveTo>
                  <a:cubicBezTo>
                    <a:pt x="73" y="15"/>
                    <a:pt x="70" y="24"/>
                    <a:pt x="74" y="33"/>
                  </a:cubicBezTo>
                  <a:cubicBezTo>
                    <a:pt x="78" y="40"/>
                    <a:pt x="89" y="43"/>
                    <a:pt x="89" y="54"/>
                  </a:cubicBezTo>
                  <a:cubicBezTo>
                    <a:pt x="89" y="59"/>
                    <a:pt x="89" y="54"/>
                    <a:pt x="89" y="59"/>
                  </a:cubicBezTo>
                  <a:cubicBezTo>
                    <a:pt x="89" y="61"/>
                    <a:pt x="89" y="64"/>
                    <a:pt x="90" y="66"/>
                  </a:cubicBezTo>
                  <a:cubicBezTo>
                    <a:pt x="81" y="72"/>
                    <a:pt x="76" y="78"/>
                    <a:pt x="74" y="91"/>
                  </a:cubicBezTo>
                  <a:cubicBezTo>
                    <a:pt x="73" y="104"/>
                    <a:pt x="53" y="93"/>
                    <a:pt x="53" y="106"/>
                  </a:cubicBezTo>
                  <a:cubicBezTo>
                    <a:pt x="53" y="106"/>
                    <a:pt x="53" y="106"/>
                    <a:pt x="53" y="106"/>
                  </a:cubicBezTo>
                  <a:cubicBezTo>
                    <a:pt x="51" y="104"/>
                    <a:pt x="51" y="104"/>
                    <a:pt x="51" y="104"/>
                  </a:cubicBezTo>
                  <a:cubicBezTo>
                    <a:pt x="51" y="104"/>
                    <a:pt x="51" y="104"/>
                    <a:pt x="51" y="104"/>
                  </a:cubicBezTo>
                  <a:cubicBezTo>
                    <a:pt x="36" y="92"/>
                    <a:pt x="42" y="76"/>
                    <a:pt x="35" y="60"/>
                  </a:cubicBezTo>
                  <a:cubicBezTo>
                    <a:pt x="32" y="55"/>
                    <a:pt x="20" y="55"/>
                    <a:pt x="20" y="53"/>
                  </a:cubicBezTo>
                  <a:cubicBezTo>
                    <a:pt x="17" y="40"/>
                    <a:pt x="15" y="29"/>
                    <a:pt x="0" y="29"/>
                  </a:cubicBezTo>
                  <a:cubicBezTo>
                    <a:pt x="10" y="24"/>
                    <a:pt x="19" y="22"/>
                    <a:pt x="20" y="8"/>
                  </a:cubicBezTo>
                  <a:cubicBezTo>
                    <a:pt x="24" y="8"/>
                    <a:pt x="26" y="11"/>
                    <a:pt x="31" y="11"/>
                  </a:cubicBezTo>
                  <a:cubicBezTo>
                    <a:pt x="36" y="11"/>
                    <a:pt x="36" y="2"/>
                    <a:pt x="41" y="0"/>
                  </a:cubicBezTo>
                  <a:cubicBezTo>
                    <a:pt x="46" y="5"/>
                    <a:pt x="53" y="6"/>
                    <a:pt x="63" y="6"/>
                  </a:cubicBezTo>
                  <a:cubicBezTo>
                    <a:pt x="65" y="6"/>
                    <a:pt x="67" y="6"/>
                    <a:pt x="69" y="5"/>
                  </a:cubicBezTo>
                  <a:cubicBezTo>
                    <a:pt x="69" y="5"/>
                    <a:pt x="69" y="5"/>
                    <a:pt x="69" y="5"/>
                  </a:cubicBezTo>
                  <a:cubicBezTo>
                    <a:pt x="69" y="6"/>
                    <a:pt x="69" y="6"/>
                    <a:pt x="69" y="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1" name="Freeform 68"/>
            <p:cNvSpPr>
              <a:spLocks/>
            </p:cNvSpPr>
            <p:nvPr/>
          </p:nvSpPr>
          <p:spPr bwMode="auto">
            <a:xfrm>
              <a:off x="1870957" y="2879097"/>
              <a:ext cx="531475" cy="506301"/>
            </a:xfrm>
            <a:custGeom>
              <a:avLst/>
              <a:gdLst>
                <a:gd name="T0" fmla="*/ 66 w 117"/>
                <a:gd name="T1" fmla="*/ 16 h 112"/>
                <a:gd name="T2" fmla="*/ 60 w 117"/>
                <a:gd name="T3" fmla="*/ 22 h 112"/>
                <a:gd name="T4" fmla="*/ 28 w 117"/>
                <a:gd name="T5" fmla="*/ 0 h 112"/>
                <a:gd name="T6" fmla="*/ 25 w 117"/>
                <a:gd name="T7" fmla="*/ 12 h 112"/>
                <a:gd name="T8" fmla="*/ 0 w 117"/>
                <a:gd name="T9" fmla="*/ 43 h 112"/>
                <a:gd name="T10" fmla="*/ 10 w 117"/>
                <a:gd name="T11" fmla="*/ 54 h 112"/>
                <a:gd name="T12" fmla="*/ 18 w 117"/>
                <a:gd name="T13" fmla="*/ 49 h 112"/>
                <a:gd name="T14" fmla="*/ 31 w 117"/>
                <a:gd name="T15" fmla="*/ 69 h 112"/>
                <a:gd name="T16" fmla="*/ 54 w 117"/>
                <a:gd name="T17" fmla="*/ 85 h 112"/>
                <a:gd name="T18" fmla="*/ 48 w 117"/>
                <a:gd name="T19" fmla="*/ 101 h 112"/>
                <a:gd name="T20" fmla="*/ 48 w 117"/>
                <a:gd name="T21" fmla="*/ 101 h 112"/>
                <a:gd name="T22" fmla="*/ 49 w 117"/>
                <a:gd name="T23" fmla="*/ 112 h 112"/>
                <a:gd name="T24" fmla="*/ 49 w 117"/>
                <a:gd name="T25" fmla="*/ 112 h 112"/>
                <a:gd name="T26" fmla="*/ 57 w 117"/>
                <a:gd name="T27" fmla="*/ 105 h 112"/>
                <a:gd name="T28" fmla="*/ 61 w 117"/>
                <a:gd name="T29" fmla="*/ 107 h 112"/>
                <a:gd name="T30" fmla="*/ 77 w 117"/>
                <a:gd name="T31" fmla="*/ 105 h 112"/>
                <a:gd name="T32" fmla="*/ 96 w 117"/>
                <a:gd name="T33" fmla="*/ 82 h 112"/>
                <a:gd name="T34" fmla="*/ 107 w 117"/>
                <a:gd name="T35" fmla="*/ 85 h 112"/>
                <a:gd name="T36" fmla="*/ 117 w 117"/>
                <a:gd name="T37" fmla="*/ 74 h 112"/>
                <a:gd name="T38" fmla="*/ 111 w 117"/>
                <a:gd name="T39" fmla="*/ 57 h 112"/>
                <a:gd name="T40" fmla="*/ 117 w 117"/>
                <a:gd name="T41" fmla="*/ 41 h 112"/>
                <a:gd name="T42" fmla="*/ 107 w 117"/>
                <a:gd name="T43" fmla="*/ 27 h 112"/>
                <a:gd name="T44" fmla="*/ 108 w 117"/>
                <a:gd name="T45" fmla="*/ 11 h 112"/>
                <a:gd name="T46" fmla="*/ 80 w 117"/>
                <a:gd name="T47" fmla="*/ 18 h 112"/>
                <a:gd name="T48" fmla="*/ 68 w 117"/>
                <a:gd name="T49" fmla="*/ 12 h 112"/>
                <a:gd name="T50" fmla="*/ 68 w 117"/>
                <a:gd name="T51" fmla="*/ 12 h 112"/>
                <a:gd name="T52" fmla="*/ 68 w 117"/>
                <a:gd name="T53" fmla="*/ 12 h 112"/>
                <a:gd name="T54" fmla="*/ 66 w 117"/>
                <a:gd name="T55"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 h="112">
                  <a:moveTo>
                    <a:pt x="66" y="16"/>
                  </a:moveTo>
                  <a:cubicBezTo>
                    <a:pt x="63" y="17"/>
                    <a:pt x="64" y="22"/>
                    <a:pt x="60" y="22"/>
                  </a:cubicBezTo>
                  <a:cubicBezTo>
                    <a:pt x="44" y="22"/>
                    <a:pt x="41" y="0"/>
                    <a:pt x="28" y="0"/>
                  </a:cubicBezTo>
                  <a:cubicBezTo>
                    <a:pt x="22" y="0"/>
                    <a:pt x="25" y="10"/>
                    <a:pt x="25" y="12"/>
                  </a:cubicBezTo>
                  <a:cubicBezTo>
                    <a:pt x="25" y="25"/>
                    <a:pt x="0" y="26"/>
                    <a:pt x="0" y="43"/>
                  </a:cubicBezTo>
                  <a:cubicBezTo>
                    <a:pt x="0" y="52"/>
                    <a:pt x="4" y="54"/>
                    <a:pt x="10" y="54"/>
                  </a:cubicBezTo>
                  <a:cubicBezTo>
                    <a:pt x="15" y="54"/>
                    <a:pt x="17" y="52"/>
                    <a:pt x="18" y="49"/>
                  </a:cubicBezTo>
                  <a:cubicBezTo>
                    <a:pt x="23" y="55"/>
                    <a:pt x="27" y="64"/>
                    <a:pt x="31" y="69"/>
                  </a:cubicBezTo>
                  <a:cubicBezTo>
                    <a:pt x="38" y="75"/>
                    <a:pt x="54" y="71"/>
                    <a:pt x="54" y="85"/>
                  </a:cubicBezTo>
                  <a:cubicBezTo>
                    <a:pt x="54" y="91"/>
                    <a:pt x="49" y="97"/>
                    <a:pt x="48" y="101"/>
                  </a:cubicBezTo>
                  <a:cubicBezTo>
                    <a:pt x="48" y="101"/>
                    <a:pt x="48" y="101"/>
                    <a:pt x="48" y="101"/>
                  </a:cubicBezTo>
                  <a:cubicBezTo>
                    <a:pt x="49" y="112"/>
                    <a:pt x="49" y="112"/>
                    <a:pt x="49" y="112"/>
                  </a:cubicBezTo>
                  <a:cubicBezTo>
                    <a:pt x="49" y="112"/>
                    <a:pt x="49" y="112"/>
                    <a:pt x="49" y="112"/>
                  </a:cubicBezTo>
                  <a:cubicBezTo>
                    <a:pt x="50" y="109"/>
                    <a:pt x="53" y="107"/>
                    <a:pt x="57" y="105"/>
                  </a:cubicBezTo>
                  <a:cubicBezTo>
                    <a:pt x="57" y="106"/>
                    <a:pt x="58" y="107"/>
                    <a:pt x="61" y="107"/>
                  </a:cubicBezTo>
                  <a:cubicBezTo>
                    <a:pt x="66" y="107"/>
                    <a:pt x="71" y="105"/>
                    <a:pt x="77" y="105"/>
                  </a:cubicBezTo>
                  <a:cubicBezTo>
                    <a:pt x="85" y="98"/>
                    <a:pt x="95" y="96"/>
                    <a:pt x="96" y="82"/>
                  </a:cubicBezTo>
                  <a:cubicBezTo>
                    <a:pt x="100" y="82"/>
                    <a:pt x="102" y="85"/>
                    <a:pt x="107" y="85"/>
                  </a:cubicBezTo>
                  <a:cubicBezTo>
                    <a:pt x="112" y="85"/>
                    <a:pt x="112" y="76"/>
                    <a:pt x="117" y="74"/>
                  </a:cubicBezTo>
                  <a:cubicBezTo>
                    <a:pt x="113" y="70"/>
                    <a:pt x="111" y="64"/>
                    <a:pt x="111" y="57"/>
                  </a:cubicBezTo>
                  <a:cubicBezTo>
                    <a:pt x="111" y="50"/>
                    <a:pt x="117" y="47"/>
                    <a:pt x="117" y="41"/>
                  </a:cubicBezTo>
                  <a:cubicBezTo>
                    <a:pt x="117" y="34"/>
                    <a:pt x="107" y="33"/>
                    <a:pt x="107" y="27"/>
                  </a:cubicBezTo>
                  <a:cubicBezTo>
                    <a:pt x="107" y="23"/>
                    <a:pt x="114" y="18"/>
                    <a:pt x="108" y="11"/>
                  </a:cubicBezTo>
                  <a:cubicBezTo>
                    <a:pt x="100" y="15"/>
                    <a:pt x="91" y="18"/>
                    <a:pt x="80" y="18"/>
                  </a:cubicBezTo>
                  <a:cubicBezTo>
                    <a:pt x="74" y="18"/>
                    <a:pt x="68" y="20"/>
                    <a:pt x="68" y="12"/>
                  </a:cubicBezTo>
                  <a:cubicBezTo>
                    <a:pt x="68" y="12"/>
                    <a:pt x="68" y="12"/>
                    <a:pt x="68" y="12"/>
                  </a:cubicBezTo>
                  <a:cubicBezTo>
                    <a:pt x="68" y="12"/>
                    <a:pt x="68" y="12"/>
                    <a:pt x="68" y="12"/>
                  </a:cubicBezTo>
                  <a:cubicBezTo>
                    <a:pt x="66" y="16"/>
                    <a:pt x="66" y="16"/>
                    <a:pt x="66" y="1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2" name="Freeform 69"/>
            <p:cNvSpPr>
              <a:spLocks/>
            </p:cNvSpPr>
            <p:nvPr/>
          </p:nvSpPr>
          <p:spPr bwMode="auto">
            <a:xfrm>
              <a:off x="2455581" y="3514073"/>
              <a:ext cx="450356" cy="430774"/>
            </a:xfrm>
            <a:custGeom>
              <a:avLst/>
              <a:gdLst>
                <a:gd name="T0" fmla="*/ 38 w 99"/>
                <a:gd name="T1" fmla="*/ 1 h 95"/>
                <a:gd name="T2" fmla="*/ 49 w 99"/>
                <a:gd name="T3" fmla="*/ 15 h 95"/>
                <a:gd name="T4" fmla="*/ 49 w 99"/>
                <a:gd name="T5" fmla="*/ 15 h 95"/>
                <a:gd name="T6" fmla="*/ 58 w 99"/>
                <a:gd name="T7" fmla="*/ 15 h 95"/>
                <a:gd name="T8" fmla="*/ 58 w 99"/>
                <a:gd name="T9" fmla="*/ 15 h 95"/>
                <a:gd name="T10" fmla="*/ 79 w 99"/>
                <a:gd name="T11" fmla="*/ 3 h 95"/>
                <a:gd name="T12" fmla="*/ 76 w 99"/>
                <a:gd name="T13" fmla="*/ 12 h 95"/>
                <a:gd name="T14" fmla="*/ 84 w 99"/>
                <a:gd name="T15" fmla="*/ 20 h 95"/>
                <a:gd name="T16" fmla="*/ 92 w 99"/>
                <a:gd name="T17" fmla="*/ 20 h 95"/>
                <a:gd name="T18" fmla="*/ 97 w 99"/>
                <a:gd name="T19" fmla="*/ 37 h 95"/>
                <a:gd name="T20" fmla="*/ 73 w 99"/>
                <a:gd name="T21" fmla="*/ 62 h 95"/>
                <a:gd name="T22" fmla="*/ 73 w 99"/>
                <a:gd name="T23" fmla="*/ 79 h 95"/>
                <a:gd name="T24" fmla="*/ 62 w 99"/>
                <a:gd name="T25" fmla="*/ 95 h 95"/>
                <a:gd name="T26" fmla="*/ 38 w 99"/>
                <a:gd name="T27" fmla="*/ 79 h 95"/>
                <a:gd name="T28" fmla="*/ 33 w 99"/>
                <a:gd name="T29" fmla="*/ 64 h 95"/>
                <a:gd name="T30" fmla="*/ 19 w 99"/>
                <a:gd name="T31" fmla="*/ 52 h 95"/>
                <a:gd name="T32" fmla="*/ 3 w 99"/>
                <a:gd name="T33" fmla="*/ 48 h 95"/>
                <a:gd name="T34" fmla="*/ 0 w 99"/>
                <a:gd name="T35" fmla="*/ 40 h 95"/>
                <a:gd name="T36" fmla="*/ 21 w 99"/>
                <a:gd name="T37" fmla="*/ 25 h 95"/>
                <a:gd name="T38" fmla="*/ 36 w 99"/>
                <a:gd name="T39" fmla="*/ 0 h 95"/>
                <a:gd name="T40" fmla="*/ 36 w 99"/>
                <a:gd name="T41" fmla="*/ 0 h 95"/>
                <a:gd name="T42" fmla="*/ 38 w 99"/>
                <a:gd name="T43"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95">
                  <a:moveTo>
                    <a:pt x="38" y="1"/>
                  </a:moveTo>
                  <a:cubicBezTo>
                    <a:pt x="39" y="6"/>
                    <a:pt x="44" y="14"/>
                    <a:pt x="49" y="15"/>
                  </a:cubicBezTo>
                  <a:cubicBezTo>
                    <a:pt x="49" y="15"/>
                    <a:pt x="49" y="15"/>
                    <a:pt x="49" y="15"/>
                  </a:cubicBezTo>
                  <a:cubicBezTo>
                    <a:pt x="58" y="15"/>
                    <a:pt x="58" y="15"/>
                    <a:pt x="58" y="15"/>
                  </a:cubicBezTo>
                  <a:cubicBezTo>
                    <a:pt x="58" y="15"/>
                    <a:pt x="58" y="15"/>
                    <a:pt x="58" y="15"/>
                  </a:cubicBezTo>
                  <a:cubicBezTo>
                    <a:pt x="58" y="1"/>
                    <a:pt x="69" y="3"/>
                    <a:pt x="79" y="3"/>
                  </a:cubicBezTo>
                  <a:cubicBezTo>
                    <a:pt x="78" y="6"/>
                    <a:pt x="76" y="9"/>
                    <a:pt x="76" y="12"/>
                  </a:cubicBezTo>
                  <a:cubicBezTo>
                    <a:pt x="76" y="17"/>
                    <a:pt x="79" y="20"/>
                    <a:pt x="84" y="20"/>
                  </a:cubicBezTo>
                  <a:cubicBezTo>
                    <a:pt x="89" y="20"/>
                    <a:pt x="91" y="20"/>
                    <a:pt x="92" y="20"/>
                  </a:cubicBezTo>
                  <a:cubicBezTo>
                    <a:pt x="99" y="20"/>
                    <a:pt x="96" y="30"/>
                    <a:pt x="97" y="37"/>
                  </a:cubicBezTo>
                  <a:cubicBezTo>
                    <a:pt x="89" y="42"/>
                    <a:pt x="73" y="53"/>
                    <a:pt x="73" y="62"/>
                  </a:cubicBezTo>
                  <a:cubicBezTo>
                    <a:pt x="73" y="67"/>
                    <a:pt x="73" y="69"/>
                    <a:pt x="73" y="79"/>
                  </a:cubicBezTo>
                  <a:cubicBezTo>
                    <a:pt x="73" y="89"/>
                    <a:pt x="73" y="95"/>
                    <a:pt x="62" y="95"/>
                  </a:cubicBezTo>
                  <a:cubicBezTo>
                    <a:pt x="53" y="95"/>
                    <a:pt x="41" y="86"/>
                    <a:pt x="38" y="79"/>
                  </a:cubicBezTo>
                  <a:cubicBezTo>
                    <a:pt x="36" y="72"/>
                    <a:pt x="42" y="68"/>
                    <a:pt x="33" y="64"/>
                  </a:cubicBezTo>
                  <a:cubicBezTo>
                    <a:pt x="27" y="62"/>
                    <a:pt x="25" y="53"/>
                    <a:pt x="19" y="52"/>
                  </a:cubicBezTo>
                  <a:cubicBezTo>
                    <a:pt x="11" y="51"/>
                    <a:pt x="6" y="53"/>
                    <a:pt x="3" y="48"/>
                  </a:cubicBezTo>
                  <a:cubicBezTo>
                    <a:pt x="0" y="44"/>
                    <a:pt x="0" y="44"/>
                    <a:pt x="0" y="40"/>
                  </a:cubicBezTo>
                  <a:cubicBezTo>
                    <a:pt x="0" y="27"/>
                    <a:pt x="20" y="38"/>
                    <a:pt x="21" y="25"/>
                  </a:cubicBezTo>
                  <a:cubicBezTo>
                    <a:pt x="23" y="12"/>
                    <a:pt x="28" y="6"/>
                    <a:pt x="36" y="0"/>
                  </a:cubicBezTo>
                  <a:cubicBezTo>
                    <a:pt x="36" y="0"/>
                    <a:pt x="36" y="0"/>
                    <a:pt x="36" y="0"/>
                  </a:cubicBezTo>
                  <a:cubicBezTo>
                    <a:pt x="38" y="1"/>
                    <a:pt x="38" y="1"/>
                    <a:pt x="38" y="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3" name="Freeform 70"/>
            <p:cNvSpPr>
              <a:spLocks/>
            </p:cNvSpPr>
            <p:nvPr/>
          </p:nvSpPr>
          <p:spPr bwMode="auto">
            <a:xfrm>
              <a:off x="3694760" y="4288908"/>
              <a:ext cx="646161" cy="562246"/>
            </a:xfrm>
            <a:custGeom>
              <a:avLst/>
              <a:gdLst>
                <a:gd name="T0" fmla="*/ 38 w 143"/>
                <a:gd name="T1" fmla="*/ 124 h 124"/>
                <a:gd name="T2" fmla="*/ 67 w 143"/>
                <a:gd name="T3" fmla="*/ 116 h 124"/>
                <a:gd name="T4" fmla="*/ 94 w 143"/>
                <a:gd name="T5" fmla="*/ 94 h 124"/>
                <a:gd name="T6" fmla="*/ 118 w 143"/>
                <a:gd name="T7" fmla="*/ 70 h 124"/>
                <a:gd name="T8" fmla="*/ 134 w 143"/>
                <a:gd name="T9" fmla="*/ 58 h 124"/>
                <a:gd name="T10" fmla="*/ 143 w 143"/>
                <a:gd name="T11" fmla="*/ 40 h 124"/>
                <a:gd name="T12" fmla="*/ 124 w 143"/>
                <a:gd name="T13" fmla="*/ 5 h 124"/>
                <a:gd name="T14" fmla="*/ 118 w 143"/>
                <a:gd name="T15" fmla="*/ 14 h 124"/>
                <a:gd name="T16" fmla="*/ 110 w 143"/>
                <a:gd name="T17" fmla="*/ 14 h 124"/>
                <a:gd name="T18" fmla="*/ 91 w 143"/>
                <a:gd name="T19" fmla="*/ 0 h 124"/>
                <a:gd name="T20" fmla="*/ 72 w 143"/>
                <a:gd name="T21" fmla="*/ 21 h 124"/>
                <a:gd name="T22" fmla="*/ 28 w 143"/>
                <a:gd name="T23" fmla="*/ 3 h 124"/>
                <a:gd name="T24" fmla="*/ 22 w 143"/>
                <a:gd name="T25" fmla="*/ 11 h 124"/>
                <a:gd name="T26" fmla="*/ 11 w 143"/>
                <a:gd name="T27" fmla="*/ 9 h 124"/>
                <a:gd name="T28" fmla="*/ 6 w 143"/>
                <a:gd name="T29" fmla="*/ 21 h 124"/>
                <a:gd name="T30" fmla="*/ 9 w 143"/>
                <a:gd name="T31" fmla="*/ 35 h 124"/>
                <a:gd name="T32" fmla="*/ 0 w 143"/>
                <a:gd name="T33" fmla="*/ 49 h 124"/>
                <a:gd name="T34" fmla="*/ 20 w 143"/>
                <a:gd name="T35" fmla="*/ 75 h 124"/>
                <a:gd name="T36" fmla="*/ 40 w 143"/>
                <a:gd name="T37" fmla="*/ 122 h 124"/>
                <a:gd name="T38" fmla="*/ 40 w 143"/>
                <a:gd name="T39" fmla="*/ 122 h 124"/>
                <a:gd name="T40" fmla="*/ 38 w 143"/>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24">
                  <a:moveTo>
                    <a:pt x="38" y="124"/>
                  </a:moveTo>
                  <a:cubicBezTo>
                    <a:pt x="46" y="120"/>
                    <a:pt x="59" y="121"/>
                    <a:pt x="67" y="116"/>
                  </a:cubicBezTo>
                  <a:cubicBezTo>
                    <a:pt x="73" y="111"/>
                    <a:pt x="81" y="94"/>
                    <a:pt x="94" y="94"/>
                  </a:cubicBezTo>
                  <a:cubicBezTo>
                    <a:pt x="108" y="94"/>
                    <a:pt x="111" y="78"/>
                    <a:pt x="118" y="70"/>
                  </a:cubicBezTo>
                  <a:cubicBezTo>
                    <a:pt x="122" y="64"/>
                    <a:pt x="129" y="65"/>
                    <a:pt x="134" y="58"/>
                  </a:cubicBezTo>
                  <a:cubicBezTo>
                    <a:pt x="138" y="53"/>
                    <a:pt x="133" y="40"/>
                    <a:pt x="143" y="40"/>
                  </a:cubicBezTo>
                  <a:cubicBezTo>
                    <a:pt x="137" y="31"/>
                    <a:pt x="131" y="17"/>
                    <a:pt x="124" y="5"/>
                  </a:cubicBezTo>
                  <a:cubicBezTo>
                    <a:pt x="120" y="6"/>
                    <a:pt x="118" y="9"/>
                    <a:pt x="118" y="14"/>
                  </a:cubicBezTo>
                  <a:cubicBezTo>
                    <a:pt x="116" y="14"/>
                    <a:pt x="113" y="14"/>
                    <a:pt x="110" y="14"/>
                  </a:cubicBezTo>
                  <a:cubicBezTo>
                    <a:pt x="104" y="14"/>
                    <a:pt x="96" y="9"/>
                    <a:pt x="91" y="0"/>
                  </a:cubicBezTo>
                  <a:cubicBezTo>
                    <a:pt x="90" y="11"/>
                    <a:pt x="83" y="21"/>
                    <a:pt x="72" y="21"/>
                  </a:cubicBezTo>
                  <a:cubicBezTo>
                    <a:pt x="63" y="21"/>
                    <a:pt x="42" y="3"/>
                    <a:pt x="28" y="3"/>
                  </a:cubicBezTo>
                  <a:cubicBezTo>
                    <a:pt x="25" y="3"/>
                    <a:pt x="22" y="8"/>
                    <a:pt x="22" y="11"/>
                  </a:cubicBezTo>
                  <a:cubicBezTo>
                    <a:pt x="17" y="11"/>
                    <a:pt x="14" y="10"/>
                    <a:pt x="11" y="9"/>
                  </a:cubicBezTo>
                  <a:cubicBezTo>
                    <a:pt x="9" y="11"/>
                    <a:pt x="6" y="15"/>
                    <a:pt x="6" y="21"/>
                  </a:cubicBezTo>
                  <a:cubicBezTo>
                    <a:pt x="6" y="27"/>
                    <a:pt x="9" y="30"/>
                    <a:pt x="9" y="35"/>
                  </a:cubicBezTo>
                  <a:cubicBezTo>
                    <a:pt x="9" y="44"/>
                    <a:pt x="0" y="42"/>
                    <a:pt x="0" y="49"/>
                  </a:cubicBezTo>
                  <a:cubicBezTo>
                    <a:pt x="0" y="62"/>
                    <a:pt x="15" y="69"/>
                    <a:pt x="20" y="75"/>
                  </a:cubicBezTo>
                  <a:cubicBezTo>
                    <a:pt x="28" y="88"/>
                    <a:pt x="31" y="110"/>
                    <a:pt x="40" y="122"/>
                  </a:cubicBezTo>
                  <a:cubicBezTo>
                    <a:pt x="40" y="122"/>
                    <a:pt x="40" y="122"/>
                    <a:pt x="40" y="122"/>
                  </a:cubicBezTo>
                  <a:cubicBezTo>
                    <a:pt x="38" y="124"/>
                    <a:pt x="38" y="124"/>
                    <a:pt x="38" y="12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4" name="Freeform 71"/>
            <p:cNvSpPr>
              <a:spLocks/>
            </p:cNvSpPr>
            <p:nvPr/>
          </p:nvSpPr>
          <p:spPr bwMode="auto">
            <a:xfrm>
              <a:off x="3512937" y="3961631"/>
              <a:ext cx="593015" cy="509098"/>
            </a:xfrm>
            <a:custGeom>
              <a:avLst/>
              <a:gdLst>
                <a:gd name="T0" fmla="*/ 49 w 131"/>
                <a:gd name="T1" fmla="*/ 112 h 112"/>
                <a:gd name="T2" fmla="*/ 0 w 131"/>
                <a:gd name="T3" fmla="*/ 94 h 112"/>
                <a:gd name="T4" fmla="*/ 22 w 131"/>
                <a:gd name="T5" fmla="*/ 65 h 112"/>
                <a:gd name="T6" fmla="*/ 16 w 131"/>
                <a:gd name="T7" fmla="*/ 54 h 112"/>
                <a:gd name="T8" fmla="*/ 22 w 131"/>
                <a:gd name="T9" fmla="*/ 35 h 112"/>
                <a:gd name="T10" fmla="*/ 16 w 131"/>
                <a:gd name="T11" fmla="*/ 22 h 112"/>
                <a:gd name="T12" fmla="*/ 16 w 131"/>
                <a:gd name="T13" fmla="*/ 22 h 112"/>
                <a:gd name="T14" fmla="*/ 16 w 131"/>
                <a:gd name="T15" fmla="*/ 14 h 112"/>
                <a:gd name="T16" fmla="*/ 16 w 131"/>
                <a:gd name="T17" fmla="*/ 14 h 112"/>
                <a:gd name="T18" fmla="*/ 22 w 131"/>
                <a:gd name="T19" fmla="*/ 14 h 112"/>
                <a:gd name="T20" fmla="*/ 40 w 131"/>
                <a:gd name="T21" fmla="*/ 21 h 112"/>
                <a:gd name="T22" fmla="*/ 49 w 131"/>
                <a:gd name="T23" fmla="*/ 0 h 112"/>
                <a:gd name="T24" fmla="*/ 62 w 131"/>
                <a:gd name="T25" fmla="*/ 17 h 112"/>
                <a:gd name="T26" fmla="*/ 70 w 131"/>
                <a:gd name="T27" fmla="*/ 23 h 112"/>
                <a:gd name="T28" fmla="*/ 91 w 131"/>
                <a:gd name="T29" fmla="*/ 25 h 112"/>
                <a:gd name="T30" fmla="*/ 103 w 131"/>
                <a:gd name="T31" fmla="*/ 41 h 112"/>
                <a:gd name="T32" fmla="*/ 118 w 131"/>
                <a:gd name="T33" fmla="*/ 40 h 112"/>
                <a:gd name="T34" fmla="*/ 123 w 131"/>
                <a:gd name="T35" fmla="*/ 53 h 112"/>
                <a:gd name="T36" fmla="*/ 131 w 131"/>
                <a:gd name="T37" fmla="*/ 72 h 112"/>
                <a:gd name="T38" fmla="*/ 112 w 131"/>
                <a:gd name="T39" fmla="*/ 93 h 112"/>
                <a:gd name="T40" fmla="*/ 68 w 131"/>
                <a:gd name="T41" fmla="*/ 75 h 112"/>
                <a:gd name="T42" fmla="*/ 62 w 131"/>
                <a:gd name="T43" fmla="*/ 83 h 112"/>
                <a:gd name="T44" fmla="*/ 51 w 131"/>
                <a:gd name="T45" fmla="*/ 81 h 112"/>
                <a:gd name="T46" fmla="*/ 46 w 131"/>
                <a:gd name="T47" fmla="*/ 93 h 112"/>
                <a:gd name="T48" fmla="*/ 49 w 131"/>
                <a:gd name="T49" fmla="*/ 107 h 112"/>
                <a:gd name="T50" fmla="*/ 49 w 131"/>
                <a:gd name="T51" fmla="*/ 112 h 112"/>
                <a:gd name="T52" fmla="*/ 49 w 131"/>
                <a:gd name="T5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12">
                  <a:moveTo>
                    <a:pt x="49" y="112"/>
                  </a:moveTo>
                  <a:cubicBezTo>
                    <a:pt x="39" y="112"/>
                    <a:pt x="0" y="103"/>
                    <a:pt x="0" y="94"/>
                  </a:cubicBezTo>
                  <a:cubicBezTo>
                    <a:pt x="0" y="83"/>
                    <a:pt x="22" y="78"/>
                    <a:pt x="22" y="65"/>
                  </a:cubicBezTo>
                  <a:cubicBezTo>
                    <a:pt x="22" y="59"/>
                    <a:pt x="16" y="60"/>
                    <a:pt x="16" y="54"/>
                  </a:cubicBezTo>
                  <a:cubicBezTo>
                    <a:pt x="16" y="46"/>
                    <a:pt x="22" y="45"/>
                    <a:pt x="22" y="35"/>
                  </a:cubicBezTo>
                  <a:cubicBezTo>
                    <a:pt x="22" y="28"/>
                    <a:pt x="20" y="23"/>
                    <a:pt x="16" y="22"/>
                  </a:cubicBezTo>
                  <a:cubicBezTo>
                    <a:pt x="16" y="22"/>
                    <a:pt x="16" y="22"/>
                    <a:pt x="16" y="22"/>
                  </a:cubicBezTo>
                  <a:cubicBezTo>
                    <a:pt x="16" y="14"/>
                    <a:pt x="16" y="14"/>
                    <a:pt x="16" y="14"/>
                  </a:cubicBezTo>
                  <a:cubicBezTo>
                    <a:pt x="16" y="14"/>
                    <a:pt x="16" y="14"/>
                    <a:pt x="16" y="14"/>
                  </a:cubicBezTo>
                  <a:cubicBezTo>
                    <a:pt x="18" y="14"/>
                    <a:pt x="18" y="14"/>
                    <a:pt x="22" y="14"/>
                  </a:cubicBezTo>
                  <a:cubicBezTo>
                    <a:pt x="29" y="14"/>
                    <a:pt x="32" y="21"/>
                    <a:pt x="40" y="21"/>
                  </a:cubicBezTo>
                  <a:cubicBezTo>
                    <a:pt x="49" y="21"/>
                    <a:pt x="49" y="8"/>
                    <a:pt x="49" y="0"/>
                  </a:cubicBezTo>
                  <a:cubicBezTo>
                    <a:pt x="49" y="2"/>
                    <a:pt x="56" y="11"/>
                    <a:pt x="62" y="17"/>
                  </a:cubicBezTo>
                  <a:cubicBezTo>
                    <a:pt x="66" y="21"/>
                    <a:pt x="68" y="23"/>
                    <a:pt x="70" y="23"/>
                  </a:cubicBezTo>
                  <a:cubicBezTo>
                    <a:pt x="78" y="27"/>
                    <a:pt x="84" y="23"/>
                    <a:pt x="91" y="25"/>
                  </a:cubicBezTo>
                  <a:cubicBezTo>
                    <a:pt x="96" y="29"/>
                    <a:pt x="93" y="40"/>
                    <a:pt x="103" y="41"/>
                  </a:cubicBezTo>
                  <a:cubicBezTo>
                    <a:pt x="108" y="41"/>
                    <a:pt x="115" y="40"/>
                    <a:pt x="118" y="40"/>
                  </a:cubicBezTo>
                  <a:cubicBezTo>
                    <a:pt x="125" y="40"/>
                    <a:pt x="121" y="46"/>
                    <a:pt x="123" y="53"/>
                  </a:cubicBezTo>
                  <a:cubicBezTo>
                    <a:pt x="123" y="57"/>
                    <a:pt x="126" y="66"/>
                    <a:pt x="131" y="72"/>
                  </a:cubicBezTo>
                  <a:cubicBezTo>
                    <a:pt x="130" y="83"/>
                    <a:pt x="123" y="93"/>
                    <a:pt x="112" y="93"/>
                  </a:cubicBezTo>
                  <a:cubicBezTo>
                    <a:pt x="103" y="93"/>
                    <a:pt x="82" y="75"/>
                    <a:pt x="68" y="75"/>
                  </a:cubicBezTo>
                  <a:cubicBezTo>
                    <a:pt x="65" y="75"/>
                    <a:pt x="62" y="80"/>
                    <a:pt x="62" y="83"/>
                  </a:cubicBezTo>
                  <a:cubicBezTo>
                    <a:pt x="57" y="83"/>
                    <a:pt x="54" y="82"/>
                    <a:pt x="51" y="81"/>
                  </a:cubicBezTo>
                  <a:cubicBezTo>
                    <a:pt x="49" y="83"/>
                    <a:pt x="46" y="87"/>
                    <a:pt x="46" y="93"/>
                  </a:cubicBezTo>
                  <a:cubicBezTo>
                    <a:pt x="46" y="99"/>
                    <a:pt x="49" y="102"/>
                    <a:pt x="49" y="107"/>
                  </a:cubicBezTo>
                  <a:cubicBezTo>
                    <a:pt x="49" y="110"/>
                    <a:pt x="51" y="110"/>
                    <a:pt x="49" y="112"/>
                  </a:cubicBezTo>
                  <a:cubicBezTo>
                    <a:pt x="49" y="112"/>
                    <a:pt x="49" y="112"/>
                    <a:pt x="49" y="11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5" name="Freeform 72"/>
            <p:cNvSpPr>
              <a:spLocks/>
            </p:cNvSpPr>
            <p:nvPr/>
          </p:nvSpPr>
          <p:spPr bwMode="auto">
            <a:xfrm>
              <a:off x="2528307" y="3164416"/>
              <a:ext cx="386018" cy="416788"/>
            </a:xfrm>
            <a:custGeom>
              <a:avLst/>
              <a:gdLst>
                <a:gd name="T0" fmla="*/ 0 w 85"/>
                <a:gd name="T1" fmla="*/ 17 h 92"/>
                <a:gd name="T2" fmla="*/ 5 w 85"/>
                <a:gd name="T3" fmla="*/ 44 h 92"/>
                <a:gd name="T4" fmla="*/ 20 w 85"/>
                <a:gd name="T5" fmla="*/ 65 h 92"/>
                <a:gd name="T6" fmla="*/ 20 w 85"/>
                <a:gd name="T7" fmla="*/ 70 h 92"/>
                <a:gd name="T8" fmla="*/ 33 w 85"/>
                <a:gd name="T9" fmla="*/ 92 h 92"/>
                <a:gd name="T10" fmla="*/ 33 w 85"/>
                <a:gd name="T11" fmla="*/ 92 h 92"/>
                <a:gd name="T12" fmla="*/ 42 w 85"/>
                <a:gd name="T13" fmla="*/ 92 h 92"/>
                <a:gd name="T14" fmla="*/ 42 w 85"/>
                <a:gd name="T15" fmla="*/ 92 h 92"/>
                <a:gd name="T16" fmla="*/ 63 w 85"/>
                <a:gd name="T17" fmla="*/ 80 h 92"/>
                <a:gd name="T18" fmla="*/ 71 w 85"/>
                <a:gd name="T19" fmla="*/ 56 h 92"/>
                <a:gd name="T20" fmla="*/ 71 w 85"/>
                <a:gd name="T21" fmla="*/ 56 h 92"/>
                <a:gd name="T22" fmla="*/ 79 w 85"/>
                <a:gd name="T23" fmla="*/ 44 h 92"/>
                <a:gd name="T24" fmla="*/ 79 w 85"/>
                <a:gd name="T25" fmla="*/ 44 h 92"/>
                <a:gd name="T26" fmla="*/ 79 w 85"/>
                <a:gd name="T27" fmla="*/ 44 h 92"/>
                <a:gd name="T28" fmla="*/ 85 w 85"/>
                <a:gd name="T29" fmla="*/ 32 h 92"/>
                <a:gd name="T30" fmla="*/ 69 w 85"/>
                <a:gd name="T31" fmla="*/ 0 h 92"/>
                <a:gd name="T32" fmla="*/ 69 w 85"/>
                <a:gd name="T33" fmla="*/ 0 h 92"/>
                <a:gd name="T34" fmla="*/ 68 w 85"/>
                <a:gd name="T35" fmla="*/ 0 h 92"/>
                <a:gd name="T36" fmla="*/ 68 w 85"/>
                <a:gd name="T37" fmla="*/ 0 h 92"/>
                <a:gd name="T38" fmla="*/ 57 w 85"/>
                <a:gd name="T39" fmla="*/ 6 h 92"/>
                <a:gd name="T40" fmla="*/ 49 w 85"/>
                <a:gd name="T41" fmla="*/ 2 h 92"/>
                <a:gd name="T42" fmla="*/ 39 w 85"/>
                <a:gd name="T43" fmla="*/ 11 h 92"/>
                <a:gd name="T44" fmla="*/ 22 w 85"/>
                <a:gd name="T45" fmla="*/ 1 h 92"/>
                <a:gd name="T46" fmla="*/ 0 w 85"/>
                <a:gd name="T47" fmla="*/ 16 h 92"/>
                <a:gd name="T48" fmla="*/ 0 w 85"/>
                <a:gd name="T49" fmla="*/ 16 h 92"/>
                <a:gd name="T50" fmla="*/ 0 w 85"/>
                <a:gd name="T51"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 h="92">
                  <a:moveTo>
                    <a:pt x="0" y="17"/>
                  </a:moveTo>
                  <a:cubicBezTo>
                    <a:pt x="4" y="26"/>
                    <a:pt x="1" y="35"/>
                    <a:pt x="5" y="44"/>
                  </a:cubicBezTo>
                  <a:cubicBezTo>
                    <a:pt x="9" y="51"/>
                    <a:pt x="20" y="54"/>
                    <a:pt x="20" y="65"/>
                  </a:cubicBezTo>
                  <a:cubicBezTo>
                    <a:pt x="20" y="70"/>
                    <a:pt x="20" y="65"/>
                    <a:pt x="20" y="70"/>
                  </a:cubicBezTo>
                  <a:cubicBezTo>
                    <a:pt x="20" y="77"/>
                    <a:pt x="26" y="88"/>
                    <a:pt x="33" y="92"/>
                  </a:cubicBezTo>
                  <a:cubicBezTo>
                    <a:pt x="33" y="92"/>
                    <a:pt x="33" y="92"/>
                    <a:pt x="33" y="92"/>
                  </a:cubicBezTo>
                  <a:cubicBezTo>
                    <a:pt x="42" y="92"/>
                    <a:pt x="42" y="92"/>
                    <a:pt x="42" y="92"/>
                  </a:cubicBezTo>
                  <a:cubicBezTo>
                    <a:pt x="42" y="92"/>
                    <a:pt x="42" y="92"/>
                    <a:pt x="42" y="92"/>
                  </a:cubicBezTo>
                  <a:cubicBezTo>
                    <a:pt x="42" y="78"/>
                    <a:pt x="53" y="80"/>
                    <a:pt x="63" y="80"/>
                  </a:cubicBezTo>
                  <a:cubicBezTo>
                    <a:pt x="67" y="64"/>
                    <a:pt x="71" y="56"/>
                    <a:pt x="71" y="56"/>
                  </a:cubicBezTo>
                  <a:cubicBezTo>
                    <a:pt x="71" y="56"/>
                    <a:pt x="71" y="56"/>
                    <a:pt x="71" y="56"/>
                  </a:cubicBezTo>
                  <a:cubicBezTo>
                    <a:pt x="79" y="44"/>
                    <a:pt x="79" y="44"/>
                    <a:pt x="79" y="44"/>
                  </a:cubicBezTo>
                  <a:cubicBezTo>
                    <a:pt x="79" y="44"/>
                    <a:pt x="79" y="44"/>
                    <a:pt x="79" y="44"/>
                  </a:cubicBezTo>
                  <a:cubicBezTo>
                    <a:pt x="79" y="49"/>
                    <a:pt x="79" y="49"/>
                    <a:pt x="79" y="44"/>
                  </a:cubicBezTo>
                  <a:cubicBezTo>
                    <a:pt x="79" y="39"/>
                    <a:pt x="85" y="37"/>
                    <a:pt x="85" y="32"/>
                  </a:cubicBezTo>
                  <a:cubicBezTo>
                    <a:pt x="85" y="14"/>
                    <a:pt x="69" y="17"/>
                    <a:pt x="69" y="0"/>
                  </a:cubicBezTo>
                  <a:cubicBezTo>
                    <a:pt x="69" y="0"/>
                    <a:pt x="69" y="0"/>
                    <a:pt x="69" y="0"/>
                  </a:cubicBezTo>
                  <a:cubicBezTo>
                    <a:pt x="68" y="0"/>
                    <a:pt x="68" y="0"/>
                    <a:pt x="68" y="0"/>
                  </a:cubicBezTo>
                  <a:cubicBezTo>
                    <a:pt x="68" y="0"/>
                    <a:pt x="68" y="0"/>
                    <a:pt x="68" y="0"/>
                  </a:cubicBezTo>
                  <a:cubicBezTo>
                    <a:pt x="67" y="1"/>
                    <a:pt x="60" y="6"/>
                    <a:pt x="57" y="6"/>
                  </a:cubicBezTo>
                  <a:cubicBezTo>
                    <a:pt x="53" y="6"/>
                    <a:pt x="53" y="2"/>
                    <a:pt x="49" y="2"/>
                  </a:cubicBezTo>
                  <a:cubicBezTo>
                    <a:pt x="44" y="2"/>
                    <a:pt x="46" y="11"/>
                    <a:pt x="39" y="11"/>
                  </a:cubicBezTo>
                  <a:cubicBezTo>
                    <a:pt x="32" y="11"/>
                    <a:pt x="31" y="1"/>
                    <a:pt x="22" y="1"/>
                  </a:cubicBezTo>
                  <a:cubicBezTo>
                    <a:pt x="11" y="1"/>
                    <a:pt x="9" y="12"/>
                    <a:pt x="0" y="16"/>
                  </a:cubicBezTo>
                  <a:cubicBezTo>
                    <a:pt x="0" y="16"/>
                    <a:pt x="0" y="16"/>
                    <a:pt x="0" y="16"/>
                  </a:cubicBezTo>
                  <a:cubicBezTo>
                    <a:pt x="0" y="17"/>
                    <a:pt x="0" y="17"/>
                    <a:pt x="0" y="1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6" name="Freeform 73"/>
            <p:cNvSpPr>
              <a:spLocks/>
            </p:cNvSpPr>
            <p:nvPr/>
          </p:nvSpPr>
          <p:spPr bwMode="auto">
            <a:xfrm>
              <a:off x="2620617" y="5018985"/>
              <a:ext cx="433573" cy="769240"/>
            </a:xfrm>
            <a:custGeom>
              <a:avLst/>
              <a:gdLst>
                <a:gd name="T0" fmla="*/ 75 w 96"/>
                <a:gd name="T1" fmla="*/ 46 h 170"/>
                <a:gd name="T2" fmla="*/ 66 w 96"/>
                <a:gd name="T3" fmla="*/ 34 h 170"/>
                <a:gd name="T4" fmla="*/ 76 w 96"/>
                <a:gd name="T5" fmla="*/ 19 h 170"/>
                <a:gd name="T6" fmla="*/ 63 w 96"/>
                <a:gd name="T7" fmla="*/ 0 h 170"/>
                <a:gd name="T8" fmla="*/ 50 w 96"/>
                <a:gd name="T9" fmla="*/ 3 h 170"/>
                <a:gd name="T10" fmla="*/ 31 w 96"/>
                <a:gd name="T11" fmla="*/ 0 h 170"/>
                <a:gd name="T12" fmla="*/ 22 w 96"/>
                <a:gd name="T13" fmla="*/ 4 h 170"/>
                <a:gd name="T14" fmla="*/ 32 w 96"/>
                <a:gd name="T15" fmla="*/ 48 h 170"/>
                <a:gd name="T16" fmla="*/ 44 w 96"/>
                <a:gd name="T17" fmla="*/ 67 h 170"/>
                <a:gd name="T18" fmla="*/ 44 w 96"/>
                <a:gd name="T19" fmla="*/ 67 h 170"/>
                <a:gd name="T20" fmla="*/ 44 w 96"/>
                <a:gd name="T21" fmla="*/ 74 h 170"/>
                <a:gd name="T22" fmla="*/ 44 w 96"/>
                <a:gd name="T23" fmla="*/ 74 h 170"/>
                <a:gd name="T24" fmla="*/ 37 w 96"/>
                <a:gd name="T25" fmla="*/ 85 h 170"/>
                <a:gd name="T26" fmla="*/ 40 w 96"/>
                <a:gd name="T27" fmla="*/ 107 h 170"/>
                <a:gd name="T28" fmla="*/ 24 w 96"/>
                <a:gd name="T29" fmla="*/ 117 h 170"/>
                <a:gd name="T30" fmla="*/ 17 w 96"/>
                <a:gd name="T31" fmla="*/ 114 h 170"/>
                <a:gd name="T32" fmla="*/ 12 w 96"/>
                <a:gd name="T33" fmla="*/ 121 h 170"/>
                <a:gd name="T34" fmla="*/ 17 w 96"/>
                <a:gd name="T35" fmla="*/ 134 h 170"/>
                <a:gd name="T36" fmla="*/ 0 w 96"/>
                <a:gd name="T37" fmla="*/ 154 h 170"/>
                <a:gd name="T38" fmla="*/ 12 w 96"/>
                <a:gd name="T39" fmla="*/ 164 h 170"/>
                <a:gd name="T40" fmla="*/ 12 w 96"/>
                <a:gd name="T41" fmla="*/ 164 h 170"/>
                <a:gd name="T42" fmla="*/ 17 w 96"/>
                <a:gd name="T43" fmla="*/ 165 h 170"/>
                <a:gd name="T44" fmla="*/ 17 w 96"/>
                <a:gd name="T45" fmla="*/ 165 h 170"/>
                <a:gd name="T46" fmla="*/ 42 w 96"/>
                <a:gd name="T47" fmla="*/ 170 h 170"/>
                <a:gd name="T48" fmla="*/ 81 w 96"/>
                <a:gd name="T49" fmla="*/ 169 h 170"/>
                <a:gd name="T50" fmla="*/ 75 w 96"/>
                <a:gd name="T51" fmla="*/ 161 h 170"/>
                <a:gd name="T52" fmla="*/ 75 w 96"/>
                <a:gd name="T53" fmla="*/ 161 h 170"/>
                <a:gd name="T54" fmla="*/ 75 w 96"/>
                <a:gd name="T55" fmla="*/ 138 h 170"/>
                <a:gd name="T56" fmla="*/ 75 w 96"/>
                <a:gd name="T57" fmla="*/ 138 h 170"/>
                <a:gd name="T58" fmla="*/ 91 w 96"/>
                <a:gd name="T59" fmla="*/ 148 h 170"/>
                <a:gd name="T60" fmla="*/ 93 w 96"/>
                <a:gd name="T61" fmla="*/ 118 h 170"/>
                <a:gd name="T62" fmla="*/ 86 w 96"/>
                <a:gd name="T63" fmla="*/ 83 h 170"/>
                <a:gd name="T64" fmla="*/ 66 w 96"/>
                <a:gd name="T65" fmla="*/ 69 h 170"/>
                <a:gd name="T66" fmla="*/ 78 w 96"/>
                <a:gd name="T67" fmla="*/ 50 h 170"/>
                <a:gd name="T68" fmla="*/ 78 w 96"/>
                <a:gd name="T69" fmla="*/ 50 h 170"/>
                <a:gd name="T70" fmla="*/ 75 w 96"/>
                <a:gd name="T71" fmla="*/ 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70">
                  <a:moveTo>
                    <a:pt x="75" y="46"/>
                  </a:moveTo>
                  <a:cubicBezTo>
                    <a:pt x="72" y="43"/>
                    <a:pt x="66" y="41"/>
                    <a:pt x="66" y="34"/>
                  </a:cubicBezTo>
                  <a:cubicBezTo>
                    <a:pt x="66" y="26"/>
                    <a:pt x="71" y="22"/>
                    <a:pt x="76" y="19"/>
                  </a:cubicBezTo>
                  <a:cubicBezTo>
                    <a:pt x="72" y="14"/>
                    <a:pt x="75" y="0"/>
                    <a:pt x="63" y="0"/>
                  </a:cubicBezTo>
                  <a:cubicBezTo>
                    <a:pt x="58" y="0"/>
                    <a:pt x="56" y="3"/>
                    <a:pt x="50" y="3"/>
                  </a:cubicBezTo>
                  <a:cubicBezTo>
                    <a:pt x="42" y="3"/>
                    <a:pt x="39" y="0"/>
                    <a:pt x="31" y="0"/>
                  </a:cubicBezTo>
                  <a:cubicBezTo>
                    <a:pt x="26" y="0"/>
                    <a:pt x="24" y="2"/>
                    <a:pt x="22" y="4"/>
                  </a:cubicBezTo>
                  <a:cubicBezTo>
                    <a:pt x="24" y="21"/>
                    <a:pt x="32" y="26"/>
                    <a:pt x="32" y="48"/>
                  </a:cubicBezTo>
                  <a:cubicBezTo>
                    <a:pt x="32" y="61"/>
                    <a:pt x="33" y="66"/>
                    <a:pt x="44" y="67"/>
                  </a:cubicBezTo>
                  <a:cubicBezTo>
                    <a:pt x="44" y="67"/>
                    <a:pt x="44" y="67"/>
                    <a:pt x="44" y="67"/>
                  </a:cubicBezTo>
                  <a:cubicBezTo>
                    <a:pt x="44" y="74"/>
                    <a:pt x="44" y="74"/>
                    <a:pt x="44" y="74"/>
                  </a:cubicBezTo>
                  <a:cubicBezTo>
                    <a:pt x="44" y="74"/>
                    <a:pt x="44" y="74"/>
                    <a:pt x="44" y="74"/>
                  </a:cubicBezTo>
                  <a:cubicBezTo>
                    <a:pt x="40" y="79"/>
                    <a:pt x="37" y="82"/>
                    <a:pt x="37" y="85"/>
                  </a:cubicBezTo>
                  <a:cubicBezTo>
                    <a:pt x="37" y="94"/>
                    <a:pt x="40" y="99"/>
                    <a:pt x="40" y="107"/>
                  </a:cubicBezTo>
                  <a:cubicBezTo>
                    <a:pt x="40" y="111"/>
                    <a:pt x="27" y="117"/>
                    <a:pt x="24" y="117"/>
                  </a:cubicBezTo>
                  <a:cubicBezTo>
                    <a:pt x="21" y="117"/>
                    <a:pt x="21" y="114"/>
                    <a:pt x="17" y="114"/>
                  </a:cubicBezTo>
                  <a:cubicBezTo>
                    <a:pt x="13" y="114"/>
                    <a:pt x="12" y="117"/>
                    <a:pt x="12" y="121"/>
                  </a:cubicBezTo>
                  <a:cubicBezTo>
                    <a:pt x="12" y="126"/>
                    <a:pt x="17" y="129"/>
                    <a:pt x="17" y="134"/>
                  </a:cubicBezTo>
                  <a:cubicBezTo>
                    <a:pt x="17" y="145"/>
                    <a:pt x="0" y="143"/>
                    <a:pt x="0" y="154"/>
                  </a:cubicBezTo>
                  <a:cubicBezTo>
                    <a:pt x="0" y="160"/>
                    <a:pt x="11" y="161"/>
                    <a:pt x="12" y="164"/>
                  </a:cubicBezTo>
                  <a:cubicBezTo>
                    <a:pt x="12" y="164"/>
                    <a:pt x="12" y="164"/>
                    <a:pt x="12" y="164"/>
                  </a:cubicBezTo>
                  <a:cubicBezTo>
                    <a:pt x="17" y="165"/>
                    <a:pt x="17" y="165"/>
                    <a:pt x="17" y="165"/>
                  </a:cubicBezTo>
                  <a:cubicBezTo>
                    <a:pt x="17" y="165"/>
                    <a:pt x="17" y="165"/>
                    <a:pt x="17" y="165"/>
                  </a:cubicBezTo>
                  <a:cubicBezTo>
                    <a:pt x="26" y="165"/>
                    <a:pt x="33" y="170"/>
                    <a:pt x="42" y="170"/>
                  </a:cubicBezTo>
                  <a:cubicBezTo>
                    <a:pt x="55" y="168"/>
                    <a:pt x="69" y="168"/>
                    <a:pt x="81" y="169"/>
                  </a:cubicBezTo>
                  <a:cubicBezTo>
                    <a:pt x="77" y="165"/>
                    <a:pt x="78" y="165"/>
                    <a:pt x="75" y="161"/>
                  </a:cubicBezTo>
                  <a:cubicBezTo>
                    <a:pt x="75" y="161"/>
                    <a:pt x="75" y="161"/>
                    <a:pt x="75" y="161"/>
                  </a:cubicBezTo>
                  <a:cubicBezTo>
                    <a:pt x="75" y="138"/>
                    <a:pt x="75" y="138"/>
                    <a:pt x="75" y="138"/>
                  </a:cubicBezTo>
                  <a:cubicBezTo>
                    <a:pt x="75" y="138"/>
                    <a:pt x="75" y="138"/>
                    <a:pt x="75" y="138"/>
                  </a:cubicBezTo>
                  <a:cubicBezTo>
                    <a:pt x="83" y="141"/>
                    <a:pt x="83" y="145"/>
                    <a:pt x="91" y="148"/>
                  </a:cubicBezTo>
                  <a:cubicBezTo>
                    <a:pt x="94" y="137"/>
                    <a:pt x="93" y="132"/>
                    <a:pt x="93" y="118"/>
                  </a:cubicBezTo>
                  <a:cubicBezTo>
                    <a:pt x="93" y="105"/>
                    <a:pt x="96" y="91"/>
                    <a:pt x="86" y="83"/>
                  </a:cubicBezTo>
                  <a:cubicBezTo>
                    <a:pt x="80" y="78"/>
                    <a:pt x="66" y="82"/>
                    <a:pt x="66" y="69"/>
                  </a:cubicBezTo>
                  <a:cubicBezTo>
                    <a:pt x="66" y="59"/>
                    <a:pt x="75" y="58"/>
                    <a:pt x="78" y="50"/>
                  </a:cubicBezTo>
                  <a:cubicBezTo>
                    <a:pt x="78" y="50"/>
                    <a:pt x="78" y="50"/>
                    <a:pt x="78" y="50"/>
                  </a:cubicBezTo>
                  <a:cubicBezTo>
                    <a:pt x="75" y="46"/>
                    <a:pt x="75" y="46"/>
                    <a:pt x="75" y="4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7" name="Freeform 74"/>
            <p:cNvSpPr>
              <a:spLocks/>
            </p:cNvSpPr>
            <p:nvPr/>
          </p:nvSpPr>
          <p:spPr bwMode="auto">
            <a:xfrm>
              <a:off x="1750674" y="4333664"/>
              <a:ext cx="847565" cy="962250"/>
            </a:xfrm>
            <a:custGeom>
              <a:avLst/>
              <a:gdLst>
                <a:gd name="T0" fmla="*/ 173 w 187"/>
                <a:gd name="T1" fmla="*/ 9 h 212"/>
                <a:gd name="T2" fmla="*/ 156 w 187"/>
                <a:gd name="T3" fmla="*/ 12 h 212"/>
                <a:gd name="T4" fmla="*/ 129 w 187"/>
                <a:gd name="T5" fmla="*/ 0 h 212"/>
                <a:gd name="T6" fmla="*/ 125 w 187"/>
                <a:gd name="T7" fmla="*/ 11 h 212"/>
                <a:gd name="T8" fmla="*/ 101 w 187"/>
                <a:gd name="T9" fmla="*/ 17 h 212"/>
                <a:gd name="T10" fmla="*/ 104 w 187"/>
                <a:gd name="T11" fmla="*/ 30 h 212"/>
                <a:gd name="T12" fmla="*/ 87 w 187"/>
                <a:gd name="T13" fmla="*/ 30 h 212"/>
                <a:gd name="T14" fmla="*/ 87 w 187"/>
                <a:gd name="T15" fmla="*/ 37 h 212"/>
                <a:gd name="T16" fmla="*/ 66 w 187"/>
                <a:gd name="T17" fmla="*/ 60 h 212"/>
                <a:gd name="T18" fmla="*/ 39 w 187"/>
                <a:gd name="T19" fmla="*/ 41 h 212"/>
                <a:gd name="T20" fmla="*/ 34 w 187"/>
                <a:gd name="T21" fmla="*/ 44 h 212"/>
                <a:gd name="T22" fmla="*/ 20 w 187"/>
                <a:gd name="T23" fmla="*/ 37 h 212"/>
                <a:gd name="T24" fmla="*/ 0 w 187"/>
                <a:gd name="T25" fmla="*/ 52 h 212"/>
                <a:gd name="T26" fmla="*/ 24 w 187"/>
                <a:gd name="T27" fmla="*/ 63 h 212"/>
                <a:gd name="T28" fmla="*/ 8 w 187"/>
                <a:gd name="T29" fmla="*/ 74 h 212"/>
                <a:gd name="T30" fmla="*/ 8 w 187"/>
                <a:gd name="T31" fmla="*/ 91 h 212"/>
                <a:gd name="T32" fmla="*/ 40 w 187"/>
                <a:gd name="T33" fmla="*/ 107 h 212"/>
                <a:gd name="T34" fmla="*/ 32 w 187"/>
                <a:gd name="T35" fmla="*/ 128 h 212"/>
                <a:gd name="T36" fmla="*/ 45 w 187"/>
                <a:gd name="T37" fmla="*/ 150 h 212"/>
                <a:gd name="T38" fmla="*/ 43 w 187"/>
                <a:gd name="T39" fmla="*/ 167 h 212"/>
                <a:gd name="T40" fmla="*/ 47 w 187"/>
                <a:gd name="T41" fmla="*/ 167 h 212"/>
                <a:gd name="T42" fmla="*/ 58 w 187"/>
                <a:gd name="T43" fmla="*/ 175 h 212"/>
                <a:gd name="T44" fmla="*/ 66 w 187"/>
                <a:gd name="T45" fmla="*/ 167 h 212"/>
                <a:gd name="T46" fmla="*/ 79 w 187"/>
                <a:gd name="T47" fmla="*/ 172 h 212"/>
                <a:gd name="T48" fmla="*/ 86 w 187"/>
                <a:gd name="T49" fmla="*/ 162 h 212"/>
                <a:gd name="T50" fmla="*/ 86 w 187"/>
                <a:gd name="T51" fmla="*/ 162 h 212"/>
                <a:gd name="T52" fmla="*/ 91 w 187"/>
                <a:gd name="T53" fmla="*/ 162 h 212"/>
                <a:gd name="T54" fmla="*/ 91 w 187"/>
                <a:gd name="T55" fmla="*/ 162 h 212"/>
                <a:gd name="T56" fmla="*/ 109 w 187"/>
                <a:gd name="T57" fmla="*/ 193 h 212"/>
                <a:gd name="T58" fmla="*/ 118 w 187"/>
                <a:gd name="T59" fmla="*/ 208 h 212"/>
                <a:gd name="T60" fmla="*/ 129 w 187"/>
                <a:gd name="T61" fmla="*/ 212 h 212"/>
                <a:gd name="T62" fmla="*/ 135 w 187"/>
                <a:gd name="T63" fmla="*/ 204 h 212"/>
                <a:gd name="T64" fmla="*/ 140 w 187"/>
                <a:gd name="T65" fmla="*/ 196 h 212"/>
                <a:gd name="T66" fmla="*/ 173 w 187"/>
                <a:gd name="T67" fmla="*/ 170 h 212"/>
                <a:gd name="T68" fmla="*/ 173 w 187"/>
                <a:gd name="T69" fmla="*/ 165 h 212"/>
                <a:gd name="T70" fmla="*/ 173 w 187"/>
                <a:gd name="T71" fmla="*/ 165 h 212"/>
                <a:gd name="T72" fmla="*/ 167 w 187"/>
                <a:gd name="T73" fmla="*/ 165 h 212"/>
                <a:gd name="T74" fmla="*/ 167 w 187"/>
                <a:gd name="T75" fmla="*/ 165 h 212"/>
                <a:gd name="T76" fmla="*/ 161 w 187"/>
                <a:gd name="T77" fmla="*/ 169 h 212"/>
                <a:gd name="T78" fmla="*/ 157 w 187"/>
                <a:gd name="T79" fmla="*/ 164 h 212"/>
                <a:gd name="T80" fmla="*/ 156 w 187"/>
                <a:gd name="T81" fmla="*/ 161 h 212"/>
                <a:gd name="T82" fmla="*/ 156 w 187"/>
                <a:gd name="T83" fmla="*/ 161 h 212"/>
                <a:gd name="T84" fmla="*/ 155 w 187"/>
                <a:gd name="T85" fmla="*/ 156 h 212"/>
                <a:gd name="T86" fmla="*/ 155 w 187"/>
                <a:gd name="T87" fmla="*/ 156 h 212"/>
                <a:gd name="T88" fmla="*/ 138 w 187"/>
                <a:gd name="T89" fmla="*/ 137 h 212"/>
                <a:gd name="T90" fmla="*/ 141 w 187"/>
                <a:gd name="T91" fmla="*/ 118 h 212"/>
                <a:gd name="T92" fmla="*/ 131 w 187"/>
                <a:gd name="T93" fmla="*/ 102 h 212"/>
                <a:gd name="T94" fmla="*/ 149 w 187"/>
                <a:gd name="T95" fmla="*/ 89 h 212"/>
                <a:gd name="T96" fmla="*/ 165 w 187"/>
                <a:gd name="T97" fmla="*/ 92 h 212"/>
                <a:gd name="T98" fmla="*/ 172 w 187"/>
                <a:gd name="T99" fmla="*/ 75 h 212"/>
                <a:gd name="T100" fmla="*/ 172 w 187"/>
                <a:gd name="T101" fmla="*/ 60 h 212"/>
                <a:gd name="T102" fmla="*/ 187 w 187"/>
                <a:gd name="T103" fmla="*/ 32 h 212"/>
                <a:gd name="T104" fmla="*/ 179 w 187"/>
                <a:gd name="T105" fmla="*/ 11 h 212"/>
                <a:gd name="T106" fmla="*/ 173 w 187"/>
                <a:gd name="T107" fmla="*/ 9 h 212"/>
                <a:gd name="T108" fmla="*/ 173 w 187"/>
                <a:gd name="T109" fmla="*/ 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12">
                  <a:moveTo>
                    <a:pt x="173" y="9"/>
                  </a:moveTo>
                  <a:cubicBezTo>
                    <a:pt x="167" y="9"/>
                    <a:pt x="163" y="12"/>
                    <a:pt x="156" y="12"/>
                  </a:cubicBezTo>
                  <a:cubicBezTo>
                    <a:pt x="143" y="12"/>
                    <a:pt x="141" y="0"/>
                    <a:pt x="129" y="0"/>
                  </a:cubicBezTo>
                  <a:cubicBezTo>
                    <a:pt x="122" y="0"/>
                    <a:pt x="127" y="5"/>
                    <a:pt x="125" y="11"/>
                  </a:cubicBezTo>
                  <a:cubicBezTo>
                    <a:pt x="120" y="18"/>
                    <a:pt x="111" y="17"/>
                    <a:pt x="101" y="17"/>
                  </a:cubicBezTo>
                  <a:cubicBezTo>
                    <a:pt x="101" y="23"/>
                    <a:pt x="104" y="25"/>
                    <a:pt x="104" y="30"/>
                  </a:cubicBezTo>
                  <a:cubicBezTo>
                    <a:pt x="95" y="31"/>
                    <a:pt x="93" y="26"/>
                    <a:pt x="87" y="30"/>
                  </a:cubicBezTo>
                  <a:cubicBezTo>
                    <a:pt x="87" y="34"/>
                    <a:pt x="87" y="34"/>
                    <a:pt x="87" y="37"/>
                  </a:cubicBezTo>
                  <a:cubicBezTo>
                    <a:pt x="87" y="46"/>
                    <a:pt x="79" y="60"/>
                    <a:pt x="66" y="60"/>
                  </a:cubicBezTo>
                  <a:cubicBezTo>
                    <a:pt x="56" y="60"/>
                    <a:pt x="52" y="41"/>
                    <a:pt x="39" y="41"/>
                  </a:cubicBezTo>
                  <a:cubicBezTo>
                    <a:pt x="38" y="41"/>
                    <a:pt x="37" y="44"/>
                    <a:pt x="34" y="44"/>
                  </a:cubicBezTo>
                  <a:cubicBezTo>
                    <a:pt x="28" y="44"/>
                    <a:pt x="26" y="37"/>
                    <a:pt x="20" y="37"/>
                  </a:cubicBezTo>
                  <a:cubicBezTo>
                    <a:pt x="12" y="37"/>
                    <a:pt x="4" y="47"/>
                    <a:pt x="0" y="52"/>
                  </a:cubicBezTo>
                  <a:cubicBezTo>
                    <a:pt x="10" y="60"/>
                    <a:pt x="21" y="60"/>
                    <a:pt x="24" y="63"/>
                  </a:cubicBezTo>
                  <a:cubicBezTo>
                    <a:pt x="37" y="73"/>
                    <a:pt x="31" y="78"/>
                    <a:pt x="8" y="74"/>
                  </a:cubicBezTo>
                  <a:cubicBezTo>
                    <a:pt x="8" y="78"/>
                    <a:pt x="7" y="85"/>
                    <a:pt x="8" y="91"/>
                  </a:cubicBezTo>
                  <a:cubicBezTo>
                    <a:pt x="20" y="90"/>
                    <a:pt x="40" y="97"/>
                    <a:pt x="40" y="107"/>
                  </a:cubicBezTo>
                  <a:cubicBezTo>
                    <a:pt x="40" y="114"/>
                    <a:pt x="32" y="117"/>
                    <a:pt x="32" y="128"/>
                  </a:cubicBezTo>
                  <a:cubicBezTo>
                    <a:pt x="32" y="139"/>
                    <a:pt x="45" y="141"/>
                    <a:pt x="45" y="150"/>
                  </a:cubicBezTo>
                  <a:cubicBezTo>
                    <a:pt x="45" y="156"/>
                    <a:pt x="43" y="161"/>
                    <a:pt x="43" y="167"/>
                  </a:cubicBezTo>
                  <a:cubicBezTo>
                    <a:pt x="43" y="166"/>
                    <a:pt x="44" y="167"/>
                    <a:pt x="47" y="167"/>
                  </a:cubicBezTo>
                  <a:cubicBezTo>
                    <a:pt x="52" y="167"/>
                    <a:pt x="54" y="170"/>
                    <a:pt x="58" y="175"/>
                  </a:cubicBezTo>
                  <a:cubicBezTo>
                    <a:pt x="58" y="170"/>
                    <a:pt x="63" y="167"/>
                    <a:pt x="66" y="167"/>
                  </a:cubicBezTo>
                  <a:cubicBezTo>
                    <a:pt x="71" y="167"/>
                    <a:pt x="74" y="172"/>
                    <a:pt x="79" y="172"/>
                  </a:cubicBezTo>
                  <a:cubicBezTo>
                    <a:pt x="84" y="172"/>
                    <a:pt x="84" y="166"/>
                    <a:pt x="86" y="162"/>
                  </a:cubicBezTo>
                  <a:cubicBezTo>
                    <a:pt x="86" y="162"/>
                    <a:pt x="86" y="162"/>
                    <a:pt x="86" y="162"/>
                  </a:cubicBezTo>
                  <a:cubicBezTo>
                    <a:pt x="91" y="162"/>
                    <a:pt x="91" y="162"/>
                    <a:pt x="91" y="162"/>
                  </a:cubicBezTo>
                  <a:cubicBezTo>
                    <a:pt x="91" y="162"/>
                    <a:pt x="91" y="162"/>
                    <a:pt x="91" y="162"/>
                  </a:cubicBezTo>
                  <a:cubicBezTo>
                    <a:pt x="91" y="177"/>
                    <a:pt x="106" y="183"/>
                    <a:pt x="109" y="193"/>
                  </a:cubicBezTo>
                  <a:cubicBezTo>
                    <a:pt x="112" y="201"/>
                    <a:pt x="109" y="208"/>
                    <a:pt x="118" y="208"/>
                  </a:cubicBezTo>
                  <a:cubicBezTo>
                    <a:pt x="123" y="208"/>
                    <a:pt x="125" y="212"/>
                    <a:pt x="129" y="212"/>
                  </a:cubicBezTo>
                  <a:cubicBezTo>
                    <a:pt x="134" y="212"/>
                    <a:pt x="135" y="209"/>
                    <a:pt x="135" y="204"/>
                  </a:cubicBezTo>
                  <a:cubicBezTo>
                    <a:pt x="138" y="202"/>
                    <a:pt x="135" y="197"/>
                    <a:pt x="140" y="196"/>
                  </a:cubicBezTo>
                  <a:cubicBezTo>
                    <a:pt x="156" y="189"/>
                    <a:pt x="173" y="189"/>
                    <a:pt x="173" y="170"/>
                  </a:cubicBezTo>
                  <a:cubicBezTo>
                    <a:pt x="173" y="169"/>
                    <a:pt x="173" y="167"/>
                    <a:pt x="173" y="165"/>
                  </a:cubicBezTo>
                  <a:cubicBezTo>
                    <a:pt x="173" y="165"/>
                    <a:pt x="173" y="165"/>
                    <a:pt x="173" y="165"/>
                  </a:cubicBezTo>
                  <a:cubicBezTo>
                    <a:pt x="167" y="165"/>
                    <a:pt x="167" y="165"/>
                    <a:pt x="167" y="165"/>
                  </a:cubicBezTo>
                  <a:cubicBezTo>
                    <a:pt x="167" y="165"/>
                    <a:pt x="167" y="165"/>
                    <a:pt x="167" y="165"/>
                  </a:cubicBezTo>
                  <a:cubicBezTo>
                    <a:pt x="165" y="167"/>
                    <a:pt x="166" y="169"/>
                    <a:pt x="161" y="169"/>
                  </a:cubicBezTo>
                  <a:cubicBezTo>
                    <a:pt x="157" y="169"/>
                    <a:pt x="157" y="165"/>
                    <a:pt x="157" y="164"/>
                  </a:cubicBezTo>
                  <a:cubicBezTo>
                    <a:pt x="157" y="164"/>
                    <a:pt x="156" y="165"/>
                    <a:pt x="156" y="161"/>
                  </a:cubicBezTo>
                  <a:cubicBezTo>
                    <a:pt x="156" y="161"/>
                    <a:pt x="156" y="161"/>
                    <a:pt x="156" y="161"/>
                  </a:cubicBezTo>
                  <a:cubicBezTo>
                    <a:pt x="155" y="156"/>
                    <a:pt x="155" y="156"/>
                    <a:pt x="155" y="156"/>
                  </a:cubicBezTo>
                  <a:cubicBezTo>
                    <a:pt x="155" y="156"/>
                    <a:pt x="155" y="156"/>
                    <a:pt x="155" y="156"/>
                  </a:cubicBezTo>
                  <a:cubicBezTo>
                    <a:pt x="149" y="156"/>
                    <a:pt x="138" y="144"/>
                    <a:pt x="138" y="137"/>
                  </a:cubicBezTo>
                  <a:cubicBezTo>
                    <a:pt x="138" y="129"/>
                    <a:pt x="141" y="125"/>
                    <a:pt x="141" y="118"/>
                  </a:cubicBezTo>
                  <a:cubicBezTo>
                    <a:pt x="141" y="110"/>
                    <a:pt x="131" y="108"/>
                    <a:pt x="131" y="102"/>
                  </a:cubicBezTo>
                  <a:cubicBezTo>
                    <a:pt x="131" y="96"/>
                    <a:pt x="143" y="89"/>
                    <a:pt x="149" y="89"/>
                  </a:cubicBezTo>
                  <a:cubicBezTo>
                    <a:pt x="155" y="89"/>
                    <a:pt x="159" y="92"/>
                    <a:pt x="165" y="92"/>
                  </a:cubicBezTo>
                  <a:cubicBezTo>
                    <a:pt x="175" y="92"/>
                    <a:pt x="172" y="84"/>
                    <a:pt x="172" y="75"/>
                  </a:cubicBezTo>
                  <a:cubicBezTo>
                    <a:pt x="172" y="73"/>
                    <a:pt x="172" y="65"/>
                    <a:pt x="172" y="60"/>
                  </a:cubicBezTo>
                  <a:cubicBezTo>
                    <a:pt x="172" y="47"/>
                    <a:pt x="187" y="48"/>
                    <a:pt x="187" y="32"/>
                  </a:cubicBezTo>
                  <a:cubicBezTo>
                    <a:pt x="187" y="23"/>
                    <a:pt x="179" y="18"/>
                    <a:pt x="179" y="11"/>
                  </a:cubicBezTo>
                  <a:cubicBezTo>
                    <a:pt x="179" y="11"/>
                    <a:pt x="176" y="9"/>
                    <a:pt x="173" y="9"/>
                  </a:cubicBezTo>
                  <a:cubicBezTo>
                    <a:pt x="173" y="9"/>
                    <a:pt x="173" y="9"/>
                    <a:pt x="173" y="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8" name="Freeform 75"/>
            <p:cNvSpPr>
              <a:spLocks/>
            </p:cNvSpPr>
            <p:nvPr/>
          </p:nvSpPr>
          <p:spPr bwMode="auto">
            <a:xfrm>
              <a:off x="1971657" y="3611976"/>
              <a:ext cx="461547" cy="618190"/>
            </a:xfrm>
            <a:custGeom>
              <a:avLst/>
              <a:gdLst>
                <a:gd name="T0" fmla="*/ 68 w 102"/>
                <a:gd name="T1" fmla="*/ 136 h 136"/>
                <a:gd name="T2" fmla="*/ 94 w 102"/>
                <a:gd name="T3" fmla="*/ 93 h 136"/>
                <a:gd name="T4" fmla="*/ 91 w 102"/>
                <a:gd name="T5" fmla="*/ 85 h 136"/>
                <a:gd name="T6" fmla="*/ 100 w 102"/>
                <a:gd name="T7" fmla="*/ 75 h 136"/>
                <a:gd name="T8" fmla="*/ 91 w 102"/>
                <a:gd name="T9" fmla="*/ 68 h 136"/>
                <a:gd name="T10" fmla="*/ 96 w 102"/>
                <a:gd name="T11" fmla="*/ 62 h 136"/>
                <a:gd name="T12" fmla="*/ 95 w 102"/>
                <a:gd name="T13" fmla="*/ 56 h 136"/>
                <a:gd name="T14" fmla="*/ 102 w 102"/>
                <a:gd name="T15" fmla="*/ 42 h 136"/>
                <a:gd name="T16" fmla="*/ 55 w 102"/>
                <a:gd name="T17" fmla="*/ 27 h 136"/>
                <a:gd name="T18" fmla="*/ 37 w 102"/>
                <a:gd name="T19" fmla="*/ 9 h 136"/>
                <a:gd name="T20" fmla="*/ 28 w 102"/>
                <a:gd name="T21" fmla="*/ 9 h 136"/>
                <a:gd name="T22" fmla="*/ 19 w 102"/>
                <a:gd name="T23" fmla="*/ 0 h 136"/>
                <a:gd name="T24" fmla="*/ 11 w 102"/>
                <a:gd name="T25" fmla="*/ 14 h 136"/>
                <a:gd name="T26" fmla="*/ 0 w 102"/>
                <a:gd name="T27" fmla="*/ 26 h 136"/>
                <a:gd name="T28" fmla="*/ 14 w 102"/>
                <a:gd name="T29" fmla="*/ 40 h 136"/>
                <a:gd name="T30" fmla="*/ 20 w 102"/>
                <a:gd name="T31" fmla="*/ 61 h 136"/>
                <a:gd name="T32" fmla="*/ 41 w 102"/>
                <a:gd name="T33" fmla="*/ 70 h 136"/>
                <a:gd name="T34" fmla="*/ 41 w 102"/>
                <a:gd name="T35" fmla="*/ 84 h 136"/>
                <a:gd name="T36" fmla="*/ 42 w 102"/>
                <a:gd name="T37" fmla="*/ 100 h 136"/>
                <a:gd name="T38" fmla="*/ 54 w 102"/>
                <a:gd name="T39" fmla="*/ 109 h 136"/>
                <a:gd name="T40" fmla="*/ 68 w 102"/>
                <a:gd name="T41" fmla="*/ 136 h 136"/>
                <a:gd name="T42" fmla="*/ 68 w 102"/>
                <a:gd name="T4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36">
                  <a:moveTo>
                    <a:pt x="68" y="136"/>
                  </a:moveTo>
                  <a:cubicBezTo>
                    <a:pt x="68" y="115"/>
                    <a:pt x="94" y="111"/>
                    <a:pt x="94" y="93"/>
                  </a:cubicBezTo>
                  <a:cubicBezTo>
                    <a:pt x="94" y="89"/>
                    <a:pt x="91" y="88"/>
                    <a:pt x="91" y="85"/>
                  </a:cubicBezTo>
                  <a:cubicBezTo>
                    <a:pt x="91" y="83"/>
                    <a:pt x="98" y="80"/>
                    <a:pt x="100" y="75"/>
                  </a:cubicBezTo>
                  <a:cubicBezTo>
                    <a:pt x="98" y="75"/>
                    <a:pt x="91" y="68"/>
                    <a:pt x="91" y="68"/>
                  </a:cubicBezTo>
                  <a:cubicBezTo>
                    <a:pt x="91" y="64"/>
                    <a:pt x="94" y="64"/>
                    <a:pt x="96" y="62"/>
                  </a:cubicBezTo>
                  <a:cubicBezTo>
                    <a:pt x="96" y="59"/>
                    <a:pt x="95" y="58"/>
                    <a:pt x="95" y="56"/>
                  </a:cubicBezTo>
                  <a:cubicBezTo>
                    <a:pt x="95" y="54"/>
                    <a:pt x="98" y="50"/>
                    <a:pt x="102" y="42"/>
                  </a:cubicBezTo>
                  <a:cubicBezTo>
                    <a:pt x="87" y="35"/>
                    <a:pt x="73" y="35"/>
                    <a:pt x="55" y="27"/>
                  </a:cubicBezTo>
                  <a:cubicBezTo>
                    <a:pt x="47" y="25"/>
                    <a:pt x="47" y="9"/>
                    <a:pt x="37" y="9"/>
                  </a:cubicBezTo>
                  <a:cubicBezTo>
                    <a:pt x="32" y="9"/>
                    <a:pt x="30" y="9"/>
                    <a:pt x="28" y="9"/>
                  </a:cubicBezTo>
                  <a:cubicBezTo>
                    <a:pt x="22" y="9"/>
                    <a:pt x="22" y="4"/>
                    <a:pt x="19" y="0"/>
                  </a:cubicBezTo>
                  <a:cubicBezTo>
                    <a:pt x="14" y="4"/>
                    <a:pt x="14" y="10"/>
                    <a:pt x="11" y="14"/>
                  </a:cubicBezTo>
                  <a:cubicBezTo>
                    <a:pt x="9" y="19"/>
                    <a:pt x="0" y="20"/>
                    <a:pt x="0" y="26"/>
                  </a:cubicBezTo>
                  <a:cubicBezTo>
                    <a:pt x="0" y="38"/>
                    <a:pt x="10" y="35"/>
                    <a:pt x="14" y="40"/>
                  </a:cubicBezTo>
                  <a:cubicBezTo>
                    <a:pt x="19" y="48"/>
                    <a:pt x="14" y="56"/>
                    <a:pt x="20" y="61"/>
                  </a:cubicBezTo>
                  <a:cubicBezTo>
                    <a:pt x="25" y="64"/>
                    <a:pt x="41" y="64"/>
                    <a:pt x="41" y="70"/>
                  </a:cubicBezTo>
                  <a:cubicBezTo>
                    <a:pt x="41" y="74"/>
                    <a:pt x="41" y="82"/>
                    <a:pt x="41" y="84"/>
                  </a:cubicBezTo>
                  <a:cubicBezTo>
                    <a:pt x="41" y="90"/>
                    <a:pt x="38" y="94"/>
                    <a:pt x="42" y="100"/>
                  </a:cubicBezTo>
                  <a:cubicBezTo>
                    <a:pt x="44" y="106"/>
                    <a:pt x="52" y="102"/>
                    <a:pt x="54" y="109"/>
                  </a:cubicBezTo>
                  <a:cubicBezTo>
                    <a:pt x="59" y="118"/>
                    <a:pt x="68" y="136"/>
                    <a:pt x="68" y="136"/>
                  </a:cubicBezTo>
                  <a:cubicBezTo>
                    <a:pt x="68" y="136"/>
                    <a:pt x="68" y="136"/>
                    <a:pt x="68" y="136"/>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59" name="Freeform 76"/>
            <p:cNvSpPr>
              <a:spLocks/>
            </p:cNvSpPr>
            <p:nvPr/>
          </p:nvSpPr>
          <p:spPr bwMode="auto">
            <a:xfrm>
              <a:off x="5719957" y="1259497"/>
              <a:ext cx="190214" cy="162241"/>
            </a:xfrm>
            <a:custGeom>
              <a:avLst/>
              <a:gdLst>
                <a:gd name="T0" fmla="*/ 35 w 42"/>
                <a:gd name="T1" fmla="*/ 19 h 36"/>
                <a:gd name="T2" fmla="*/ 26 w 42"/>
                <a:gd name="T3" fmla="*/ 0 h 36"/>
                <a:gd name="T4" fmla="*/ 0 w 42"/>
                <a:gd name="T5" fmla="*/ 25 h 36"/>
                <a:gd name="T6" fmla="*/ 6 w 42"/>
                <a:gd name="T7" fmla="*/ 36 h 36"/>
                <a:gd name="T8" fmla="*/ 22 w 42"/>
                <a:gd name="T9" fmla="*/ 32 h 36"/>
                <a:gd name="T10" fmla="*/ 35 w 42"/>
                <a:gd name="T11" fmla="*/ 32 h 36"/>
                <a:gd name="T12" fmla="*/ 42 w 42"/>
                <a:gd name="T13" fmla="*/ 27 h 36"/>
                <a:gd name="T14" fmla="*/ 35 w 42"/>
                <a:gd name="T15" fmla="*/ 19 h 36"/>
                <a:gd name="T16" fmla="*/ 35 w 42"/>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35" y="19"/>
                  </a:moveTo>
                  <a:cubicBezTo>
                    <a:pt x="33" y="19"/>
                    <a:pt x="27" y="3"/>
                    <a:pt x="26" y="0"/>
                  </a:cubicBezTo>
                  <a:cubicBezTo>
                    <a:pt x="14" y="1"/>
                    <a:pt x="0" y="9"/>
                    <a:pt x="0" y="25"/>
                  </a:cubicBezTo>
                  <a:cubicBezTo>
                    <a:pt x="0" y="32"/>
                    <a:pt x="0" y="36"/>
                    <a:pt x="6" y="36"/>
                  </a:cubicBezTo>
                  <a:cubicBezTo>
                    <a:pt x="13" y="36"/>
                    <a:pt x="17" y="32"/>
                    <a:pt x="22" y="32"/>
                  </a:cubicBezTo>
                  <a:cubicBezTo>
                    <a:pt x="29" y="32"/>
                    <a:pt x="32" y="32"/>
                    <a:pt x="35" y="32"/>
                  </a:cubicBezTo>
                  <a:cubicBezTo>
                    <a:pt x="37" y="32"/>
                    <a:pt x="42" y="32"/>
                    <a:pt x="42" y="27"/>
                  </a:cubicBezTo>
                  <a:cubicBezTo>
                    <a:pt x="42" y="24"/>
                    <a:pt x="38" y="19"/>
                    <a:pt x="35" y="19"/>
                  </a:cubicBezTo>
                  <a:cubicBezTo>
                    <a:pt x="35" y="19"/>
                    <a:pt x="35" y="19"/>
                    <a:pt x="35" y="1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60" name="Freeform 77"/>
            <p:cNvSpPr>
              <a:spLocks/>
            </p:cNvSpPr>
            <p:nvPr/>
          </p:nvSpPr>
          <p:spPr bwMode="auto">
            <a:xfrm>
              <a:off x="4055602" y="2809167"/>
              <a:ext cx="1060155" cy="1255959"/>
            </a:xfrm>
            <a:custGeom>
              <a:avLst/>
              <a:gdLst>
                <a:gd name="T0" fmla="*/ 209 w 234"/>
                <a:gd name="T1" fmla="*/ 102 h 277"/>
                <a:gd name="T2" fmla="*/ 234 w 234"/>
                <a:gd name="T3" fmla="*/ 132 h 277"/>
                <a:gd name="T4" fmla="*/ 208 w 234"/>
                <a:gd name="T5" fmla="*/ 165 h 277"/>
                <a:gd name="T6" fmla="*/ 208 w 234"/>
                <a:gd name="T7" fmla="*/ 190 h 277"/>
                <a:gd name="T8" fmla="*/ 208 w 234"/>
                <a:gd name="T9" fmla="*/ 190 h 277"/>
                <a:gd name="T10" fmla="*/ 207 w 234"/>
                <a:gd name="T11" fmla="*/ 192 h 277"/>
                <a:gd name="T12" fmla="*/ 207 w 234"/>
                <a:gd name="T13" fmla="*/ 192 h 277"/>
                <a:gd name="T14" fmla="*/ 195 w 234"/>
                <a:gd name="T15" fmla="*/ 206 h 277"/>
                <a:gd name="T16" fmla="*/ 154 w 234"/>
                <a:gd name="T17" fmla="*/ 181 h 277"/>
                <a:gd name="T18" fmla="*/ 124 w 234"/>
                <a:gd name="T19" fmla="*/ 217 h 277"/>
                <a:gd name="T20" fmla="*/ 116 w 234"/>
                <a:gd name="T21" fmla="*/ 212 h 277"/>
                <a:gd name="T22" fmla="*/ 106 w 234"/>
                <a:gd name="T23" fmla="*/ 217 h 277"/>
                <a:gd name="T24" fmla="*/ 102 w 234"/>
                <a:gd name="T25" fmla="*/ 239 h 277"/>
                <a:gd name="T26" fmla="*/ 86 w 234"/>
                <a:gd name="T27" fmla="*/ 262 h 277"/>
                <a:gd name="T28" fmla="*/ 86 w 234"/>
                <a:gd name="T29" fmla="*/ 277 h 277"/>
                <a:gd name="T30" fmla="*/ 65 w 234"/>
                <a:gd name="T31" fmla="*/ 238 h 277"/>
                <a:gd name="T32" fmla="*/ 71 w 234"/>
                <a:gd name="T33" fmla="*/ 225 h 277"/>
                <a:gd name="T34" fmla="*/ 67 w 234"/>
                <a:gd name="T35" fmla="*/ 214 h 277"/>
                <a:gd name="T36" fmla="*/ 67 w 234"/>
                <a:gd name="T37" fmla="*/ 206 h 277"/>
                <a:gd name="T38" fmla="*/ 59 w 234"/>
                <a:gd name="T39" fmla="*/ 193 h 277"/>
                <a:gd name="T40" fmla="*/ 54 w 234"/>
                <a:gd name="T41" fmla="*/ 193 h 277"/>
                <a:gd name="T42" fmla="*/ 47 w 234"/>
                <a:gd name="T43" fmla="*/ 186 h 277"/>
                <a:gd name="T44" fmla="*/ 25 w 234"/>
                <a:gd name="T45" fmla="*/ 181 h 277"/>
                <a:gd name="T46" fmla="*/ 9 w 234"/>
                <a:gd name="T47" fmla="*/ 172 h 277"/>
                <a:gd name="T48" fmla="*/ 0 w 234"/>
                <a:gd name="T49" fmla="*/ 164 h 277"/>
                <a:gd name="T50" fmla="*/ 20 w 234"/>
                <a:gd name="T51" fmla="*/ 145 h 277"/>
                <a:gd name="T52" fmla="*/ 31 w 234"/>
                <a:gd name="T53" fmla="*/ 150 h 277"/>
                <a:gd name="T54" fmla="*/ 46 w 234"/>
                <a:gd name="T55" fmla="*/ 144 h 277"/>
                <a:gd name="T56" fmla="*/ 46 w 234"/>
                <a:gd name="T57" fmla="*/ 144 h 277"/>
                <a:gd name="T58" fmla="*/ 46 w 234"/>
                <a:gd name="T59" fmla="*/ 138 h 277"/>
                <a:gd name="T60" fmla="*/ 46 w 234"/>
                <a:gd name="T61" fmla="*/ 138 h 277"/>
                <a:gd name="T62" fmla="*/ 25 w 234"/>
                <a:gd name="T63" fmla="*/ 111 h 277"/>
                <a:gd name="T64" fmla="*/ 31 w 234"/>
                <a:gd name="T65" fmla="*/ 106 h 277"/>
                <a:gd name="T66" fmla="*/ 40 w 234"/>
                <a:gd name="T67" fmla="*/ 96 h 277"/>
                <a:gd name="T68" fmla="*/ 78 w 234"/>
                <a:gd name="T69" fmla="*/ 89 h 277"/>
                <a:gd name="T70" fmla="*/ 89 w 234"/>
                <a:gd name="T71" fmla="*/ 35 h 277"/>
                <a:gd name="T72" fmla="*/ 117 w 234"/>
                <a:gd name="T73" fmla="*/ 3 h 277"/>
                <a:gd name="T74" fmla="*/ 135 w 234"/>
                <a:gd name="T75" fmla="*/ 6 h 277"/>
                <a:gd name="T76" fmla="*/ 140 w 234"/>
                <a:gd name="T77" fmla="*/ 27 h 277"/>
                <a:gd name="T78" fmla="*/ 126 w 234"/>
                <a:gd name="T79" fmla="*/ 63 h 277"/>
                <a:gd name="T80" fmla="*/ 117 w 234"/>
                <a:gd name="T81" fmla="*/ 75 h 277"/>
                <a:gd name="T82" fmla="*/ 126 w 234"/>
                <a:gd name="T83" fmla="*/ 83 h 277"/>
                <a:gd name="T84" fmla="*/ 126 w 234"/>
                <a:gd name="T85" fmla="*/ 83 h 277"/>
                <a:gd name="T86" fmla="*/ 119 w 234"/>
                <a:gd name="T87" fmla="*/ 97 h 277"/>
                <a:gd name="T88" fmla="*/ 119 w 234"/>
                <a:gd name="T89" fmla="*/ 97 h 277"/>
                <a:gd name="T90" fmla="*/ 132 w 234"/>
                <a:gd name="T91" fmla="*/ 115 h 277"/>
                <a:gd name="T92" fmla="*/ 154 w 234"/>
                <a:gd name="T93" fmla="*/ 100 h 277"/>
                <a:gd name="T94" fmla="*/ 169 w 234"/>
                <a:gd name="T95" fmla="*/ 102 h 277"/>
                <a:gd name="T96" fmla="*/ 181 w 234"/>
                <a:gd name="T97" fmla="*/ 99 h 277"/>
                <a:gd name="T98" fmla="*/ 187 w 234"/>
                <a:gd name="T99" fmla="*/ 110 h 277"/>
                <a:gd name="T100" fmla="*/ 203 w 234"/>
                <a:gd name="T101" fmla="*/ 102 h 277"/>
                <a:gd name="T102" fmla="*/ 203 w 234"/>
                <a:gd name="T103" fmla="*/ 102 h 277"/>
                <a:gd name="T104" fmla="*/ 209 w 234"/>
                <a:gd name="T105" fmla="*/ 1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277">
                  <a:moveTo>
                    <a:pt x="209" y="102"/>
                  </a:moveTo>
                  <a:cubicBezTo>
                    <a:pt x="211" y="120"/>
                    <a:pt x="234" y="116"/>
                    <a:pt x="234" y="132"/>
                  </a:cubicBezTo>
                  <a:cubicBezTo>
                    <a:pt x="234" y="149"/>
                    <a:pt x="208" y="148"/>
                    <a:pt x="208" y="165"/>
                  </a:cubicBezTo>
                  <a:cubicBezTo>
                    <a:pt x="208" y="174"/>
                    <a:pt x="208" y="180"/>
                    <a:pt x="208" y="190"/>
                  </a:cubicBezTo>
                  <a:cubicBezTo>
                    <a:pt x="208" y="190"/>
                    <a:pt x="208" y="190"/>
                    <a:pt x="208" y="190"/>
                  </a:cubicBezTo>
                  <a:cubicBezTo>
                    <a:pt x="207" y="192"/>
                    <a:pt x="207" y="192"/>
                    <a:pt x="207" y="192"/>
                  </a:cubicBezTo>
                  <a:cubicBezTo>
                    <a:pt x="207" y="192"/>
                    <a:pt x="207" y="192"/>
                    <a:pt x="207" y="192"/>
                  </a:cubicBezTo>
                  <a:cubicBezTo>
                    <a:pt x="202" y="193"/>
                    <a:pt x="197" y="198"/>
                    <a:pt x="195" y="206"/>
                  </a:cubicBezTo>
                  <a:cubicBezTo>
                    <a:pt x="185" y="201"/>
                    <a:pt x="164" y="181"/>
                    <a:pt x="154" y="181"/>
                  </a:cubicBezTo>
                  <a:cubicBezTo>
                    <a:pt x="138" y="181"/>
                    <a:pt x="142" y="217"/>
                    <a:pt x="124" y="217"/>
                  </a:cubicBezTo>
                  <a:cubicBezTo>
                    <a:pt x="119" y="217"/>
                    <a:pt x="121" y="212"/>
                    <a:pt x="116" y="212"/>
                  </a:cubicBezTo>
                  <a:cubicBezTo>
                    <a:pt x="115" y="212"/>
                    <a:pt x="106" y="215"/>
                    <a:pt x="106" y="217"/>
                  </a:cubicBezTo>
                  <a:cubicBezTo>
                    <a:pt x="103" y="222"/>
                    <a:pt x="105" y="231"/>
                    <a:pt x="102" y="239"/>
                  </a:cubicBezTo>
                  <a:cubicBezTo>
                    <a:pt x="100" y="249"/>
                    <a:pt x="86" y="247"/>
                    <a:pt x="86" y="262"/>
                  </a:cubicBezTo>
                  <a:cubicBezTo>
                    <a:pt x="86" y="267"/>
                    <a:pt x="87" y="271"/>
                    <a:pt x="86" y="277"/>
                  </a:cubicBezTo>
                  <a:cubicBezTo>
                    <a:pt x="78" y="275"/>
                    <a:pt x="65" y="245"/>
                    <a:pt x="65" y="238"/>
                  </a:cubicBezTo>
                  <a:cubicBezTo>
                    <a:pt x="65" y="231"/>
                    <a:pt x="71" y="229"/>
                    <a:pt x="71" y="225"/>
                  </a:cubicBezTo>
                  <a:cubicBezTo>
                    <a:pt x="71" y="222"/>
                    <a:pt x="67" y="217"/>
                    <a:pt x="67" y="214"/>
                  </a:cubicBezTo>
                  <a:cubicBezTo>
                    <a:pt x="67" y="212"/>
                    <a:pt x="67" y="211"/>
                    <a:pt x="67" y="206"/>
                  </a:cubicBezTo>
                  <a:cubicBezTo>
                    <a:pt x="58" y="206"/>
                    <a:pt x="63" y="196"/>
                    <a:pt x="59" y="193"/>
                  </a:cubicBezTo>
                  <a:cubicBezTo>
                    <a:pt x="58" y="193"/>
                    <a:pt x="56" y="193"/>
                    <a:pt x="54" y="193"/>
                  </a:cubicBezTo>
                  <a:cubicBezTo>
                    <a:pt x="51" y="193"/>
                    <a:pt x="51" y="188"/>
                    <a:pt x="47" y="186"/>
                  </a:cubicBezTo>
                  <a:cubicBezTo>
                    <a:pt x="42" y="181"/>
                    <a:pt x="33" y="185"/>
                    <a:pt x="25" y="181"/>
                  </a:cubicBezTo>
                  <a:cubicBezTo>
                    <a:pt x="17" y="180"/>
                    <a:pt x="17" y="176"/>
                    <a:pt x="9" y="172"/>
                  </a:cubicBezTo>
                  <a:cubicBezTo>
                    <a:pt x="6" y="172"/>
                    <a:pt x="0" y="166"/>
                    <a:pt x="0" y="164"/>
                  </a:cubicBezTo>
                  <a:cubicBezTo>
                    <a:pt x="0" y="158"/>
                    <a:pt x="11" y="145"/>
                    <a:pt x="20" y="145"/>
                  </a:cubicBezTo>
                  <a:cubicBezTo>
                    <a:pt x="25" y="145"/>
                    <a:pt x="26" y="150"/>
                    <a:pt x="31" y="150"/>
                  </a:cubicBezTo>
                  <a:cubicBezTo>
                    <a:pt x="36" y="150"/>
                    <a:pt x="38" y="144"/>
                    <a:pt x="46" y="144"/>
                  </a:cubicBezTo>
                  <a:cubicBezTo>
                    <a:pt x="46" y="144"/>
                    <a:pt x="46" y="144"/>
                    <a:pt x="46" y="144"/>
                  </a:cubicBezTo>
                  <a:cubicBezTo>
                    <a:pt x="46" y="138"/>
                    <a:pt x="46" y="138"/>
                    <a:pt x="46" y="138"/>
                  </a:cubicBezTo>
                  <a:cubicBezTo>
                    <a:pt x="46" y="138"/>
                    <a:pt x="46" y="138"/>
                    <a:pt x="46" y="138"/>
                  </a:cubicBezTo>
                  <a:cubicBezTo>
                    <a:pt x="42" y="134"/>
                    <a:pt x="25" y="113"/>
                    <a:pt x="25" y="111"/>
                  </a:cubicBezTo>
                  <a:cubicBezTo>
                    <a:pt x="25" y="110"/>
                    <a:pt x="28" y="107"/>
                    <a:pt x="31" y="106"/>
                  </a:cubicBezTo>
                  <a:cubicBezTo>
                    <a:pt x="35" y="104"/>
                    <a:pt x="35" y="97"/>
                    <a:pt x="40" y="96"/>
                  </a:cubicBezTo>
                  <a:cubicBezTo>
                    <a:pt x="47" y="95"/>
                    <a:pt x="78" y="104"/>
                    <a:pt x="78" y="89"/>
                  </a:cubicBezTo>
                  <a:cubicBezTo>
                    <a:pt x="78" y="67"/>
                    <a:pt x="86" y="57"/>
                    <a:pt x="89" y="35"/>
                  </a:cubicBezTo>
                  <a:cubicBezTo>
                    <a:pt x="99" y="22"/>
                    <a:pt x="107" y="10"/>
                    <a:pt x="117" y="3"/>
                  </a:cubicBezTo>
                  <a:cubicBezTo>
                    <a:pt x="119" y="10"/>
                    <a:pt x="132" y="0"/>
                    <a:pt x="135" y="6"/>
                  </a:cubicBezTo>
                  <a:cubicBezTo>
                    <a:pt x="142" y="14"/>
                    <a:pt x="137" y="22"/>
                    <a:pt x="140" y="27"/>
                  </a:cubicBezTo>
                  <a:cubicBezTo>
                    <a:pt x="132" y="37"/>
                    <a:pt x="131" y="54"/>
                    <a:pt x="126" y="63"/>
                  </a:cubicBezTo>
                  <a:cubicBezTo>
                    <a:pt x="123" y="68"/>
                    <a:pt x="117" y="68"/>
                    <a:pt x="117" y="75"/>
                  </a:cubicBezTo>
                  <a:cubicBezTo>
                    <a:pt x="117" y="80"/>
                    <a:pt x="123" y="81"/>
                    <a:pt x="126" y="83"/>
                  </a:cubicBezTo>
                  <a:cubicBezTo>
                    <a:pt x="126" y="83"/>
                    <a:pt x="126" y="83"/>
                    <a:pt x="126" y="83"/>
                  </a:cubicBezTo>
                  <a:cubicBezTo>
                    <a:pt x="119" y="97"/>
                    <a:pt x="119" y="97"/>
                    <a:pt x="119" y="97"/>
                  </a:cubicBezTo>
                  <a:cubicBezTo>
                    <a:pt x="119" y="97"/>
                    <a:pt x="119" y="97"/>
                    <a:pt x="119" y="97"/>
                  </a:cubicBezTo>
                  <a:cubicBezTo>
                    <a:pt x="126" y="101"/>
                    <a:pt x="123" y="115"/>
                    <a:pt x="132" y="115"/>
                  </a:cubicBezTo>
                  <a:cubicBezTo>
                    <a:pt x="139" y="115"/>
                    <a:pt x="142" y="100"/>
                    <a:pt x="154" y="100"/>
                  </a:cubicBezTo>
                  <a:cubicBezTo>
                    <a:pt x="159" y="100"/>
                    <a:pt x="163" y="102"/>
                    <a:pt x="169" y="102"/>
                  </a:cubicBezTo>
                  <a:cubicBezTo>
                    <a:pt x="175" y="102"/>
                    <a:pt x="176" y="100"/>
                    <a:pt x="181" y="99"/>
                  </a:cubicBezTo>
                  <a:cubicBezTo>
                    <a:pt x="181" y="104"/>
                    <a:pt x="182" y="110"/>
                    <a:pt x="187" y="110"/>
                  </a:cubicBezTo>
                  <a:cubicBezTo>
                    <a:pt x="193" y="110"/>
                    <a:pt x="196" y="102"/>
                    <a:pt x="203" y="102"/>
                  </a:cubicBezTo>
                  <a:cubicBezTo>
                    <a:pt x="203" y="102"/>
                    <a:pt x="203" y="102"/>
                    <a:pt x="203" y="102"/>
                  </a:cubicBezTo>
                  <a:cubicBezTo>
                    <a:pt x="209" y="102"/>
                    <a:pt x="209" y="102"/>
                    <a:pt x="209" y="10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61" name="Freeform 78"/>
            <p:cNvSpPr>
              <a:spLocks/>
            </p:cNvSpPr>
            <p:nvPr/>
          </p:nvSpPr>
          <p:spPr bwMode="auto">
            <a:xfrm>
              <a:off x="1985644" y="3354630"/>
              <a:ext cx="489518" cy="453154"/>
            </a:xfrm>
            <a:custGeom>
              <a:avLst/>
              <a:gdLst>
                <a:gd name="T0" fmla="*/ 104 w 108"/>
                <a:gd name="T1" fmla="*/ 75 h 100"/>
                <a:gd name="T2" fmla="*/ 107 w 108"/>
                <a:gd name="T3" fmla="*/ 83 h 100"/>
                <a:gd name="T4" fmla="*/ 108 w 108"/>
                <a:gd name="T5" fmla="*/ 86 h 100"/>
                <a:gd name="T6" fmla="*/ 100 w 108"/>
                <a:gd name="T7" fmla="*/ 100 h 100"/>
                <a:gd name="T8" fmla="*/ 52 w 108"/>
                <a:gd name="T9" fmla="*/ 84 h 100"/>
                <a:gd name="T10" fmla="*/ 34 w 108"/>
                <a:gd name="T11" fmla="*/ 66 h 100"/>
                <a:gd name="T12" fmla="*/ 25 w 108"/>
                <a:gd name="T13" fmla="*/ 66 h 100"/>
                <a:gd name="T14" fmla="*/ 14 w 108"/>
                <a:gd name="T15" fmla="*/ 59 h 100"/>
                <a:gd name="T16" fmla="*/ 12 w 108"/>
                <a:gd name="T17" fmla="*/ 43 h 100"/>
                <a:gd name="T18" fmla="*/ 0 w 108"/>
                <a:gd name="T19" fmla="*/ 25 h 100"/>
                <a:gd name="T20" fmla="*/ 16 w 108"/>
                <a:gd name="T21" fmla="*/ 8 h 100"/>
                <a:gd name="T22" fmla="*/ 19 w 108"/>
                <a:gd name="T23" fmla="*/ 12 h 100"/>
                <a:gd name="T24" fmla="*/ 32 w 108"/>
                <a:gd name="T25" fmla="*/ 0 h 100"/>
                <a:gd name="T26" fmla="*/ 36 w 108"/>
                <a:gd name="T27" fmla="*/ 2 h 100"/>
                <a:gd name="T28" fmla="*/ 51 w 108"/>
                <a:gd name="T29" fmla="*/ 0 h 100"/>
                <a:gd name="T30" fmla="*/ 71 w 108"/>
                <a:gd name="T31" fmla="*/ 22 h 100"/>
                <a:gd name="T32" fmla="*/ 86 w 108"/>
                <a:gd name="T33" fmla="*/ 29 h 100"/>
                <a:gd name="T34" fmla="*/ 102 w 108"/>
                <a:gd name="T35" fmla="*/ 73 h 100"/>
                <a:gd name="T36" fmla="*/ 102 w 108"/>
                <a:gd name="T37" fmla="*/ 73 h 100"/>
                <a:gd name="T38" fmla="*/ 104 w 108"/>
                <a:gd name="T39"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00">
                  <a:moveTo>
                    <a:pt x="104" y="75"/>
                  </a:moveTo>
                  <a:cubicBezTo>
                    <a:pt x="104" y="79"/>
                    <a:pt x="104" y="79"/>
                    <a:pt x="107" y="83"/>
                  </a:cubicBezTo>
                  <a:cubicBezTo>
                    <a:pt x="107" y="84"/>
                    <a:pt x="108" y="84"/>
                    <a:pt x="108" y="86"/>
                  </a:cubicBezTo>
                  <a:cubicBezTo>
                    <a:pt x="108" y="89"/>
                    <a:pt x="104" y="95"/>
                    <a:pt x="100" y="100"/>
                  </a:cubicBezTo>
                  <a:cubicBezTo>
                    <a:pt x="84" y="93"/>
                    <a:pt x="70" y="92"/>
                    <a:pt x="52" y="84"/>
                  </a:cubicBezTo>
                  <a:cubicBezTo>
                    <a:pt x="44" y="82"/>
                    <a:pt x="44" y="66"/>
                    <a:pt x="34" y="66"/>
                  </a:cubicBezTo>
                  <a:cubicBezTo>
                    <a:pt x="29" y="66"/>
                    <a:pt x="27" y="66"/>
                    <a:pt x="25" y="66"/>
                  </a:cubicBezTo>
                  <a:cubicBezTo>
                    <a:pt x="19" y="66"/>
                    <a:pt x="18" y="62"/>
                    <a:pt x="14" y="59"/>
                  </a:cubicBezTo>
                  <a:cubicBezTo>
                    <a:pt x="13" y="55"/>
                    <a:pt x="17" y="47"/>
                    <a:pt x="12" y="43"/>
                  </a:cubicBezTo>
                  <a:cubicBezTo>
                    <a:pt x="8" y="38"/>
                    <a:pt x="0" y="35"/>
                    <a:pt x="0" y="25"/>
                  </a:cubicBezTo>
                  <a:cubicBezTo>
                    <a:pt x="0" y="19"/>
                    <a:pt x="9" y="11"/>
                    <a:pt x="16" y="8"/>
                  </a:cubicBezTo>
                  <a:cubicBezTo>
                    <a:pt x="16" y="8"/>
                    <a:pt x="18" y="12"/>
                    <a:pt x="19" y="12"/>
                  </a:cubicBezTo>
                  <a:cubicBezTo>
                    <a:pt x="23" y="12"/>
                    <a:pt x="27" y="3"/>
                    <a:pt x="32" y="0"/>
                  </a:cubicBezTo>
                  <a:cubicBezTo>
                    <a:pt x="32" y="1"/>
                    <a:pt x="33" y="2"/>
                    <a:pt x="36" y="2"/>
                  </a:cubicBezTo>
                  <a:cubicBezTo>
                    <a:pt x="41" y="2"/>
                    <a:pt x="46" y="0"/>
                    <a:pt x="51" y="0"/>
                  </a:cubicBezTo>
                  <a:cubicBezTo>
                    <a:pt x="67" y="0"/>
                    <a:pt x="68" y="8"/>
                    <a:pt x="71" y="22"/>
                  </a:cubicBezTo>
                  <a:cubicBezTo>
                    <a:pt x="71" y="24"/>
                    <a:pt x="83" y="24"/>
                    <a:pt x="86" y="29"/>
                  </a:cubicBezTo>
                  <a:cubicBezTo>
                    <a:pt x="93" y="45"/>
                    <a:pt x="87" y="61"/>
                    <a:pt x="102" y="73"/>
                  </a:cubicBezTo>
                  <a:cubicBezTo>
                    <a:pt x="102" y="73"/>
                    <a:pt x="102" y="73"/>
                    <a:pt x="102" y="73"/>
                  </a:cubicBezTo>
                  <a:cubicBezTo>
                    <a:pt x="104" y="75"/>
                    <a:pt x="104" y="75"/>
                    <a:pt x="104" y="7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68" name="Freeform 87"/>
            <p:cNvSpPr>
              <a:spLocks/>
            </p:cNvSpPr>
            <p:nvPr/>
          </p:nvSpPr>
          <p:spPr bwMode="auto">
            <a:xfrm>
              <a:off x="4419240" y="4171425"/>
              <a:ext cx="892321" cy="1205610"/>
            </a:xfrm>
            <a:custGeom>
              <a:avLst/>
              <a:gdLst>
                <a:gd name="T0" fmla="*/ 107 w 197"/>
                <a:gd name="T1" fmla="*/ 240 h 266"/>
                <a:gd name="T2" fmla="*/ 122 w 197"/>
                <a:gd name="T3" fmla="*/ 217 h 266"/>
                <a:gd name="T4" fmla="*/ 133 w 197"/>
                <a:gd name="T5" fmla="*/ 187 h 266"/>
                <a:gd name="T6" fmla="*/ 156 w 197"/>
                <a:gd name="T7" fmla="*/ 173 h 266"/>
                <a:gd name="T8" fmla="*/ 166 w 197"/>
                <a:gd name="T9" fmla="*/ 176 h 266"/>
                <a:gd name="T10" fmla="*/ 183 w 197"/>
                <a:gd name="T11" fmla="*/ 142 h 266"/>
                <a:gd name="T12" fmla="*/ 183 w 197"/>
                <a:gd name="T13" fmla="*/ 142 h 266"/>
                <a:gd name="T14" fmla="*/ 177 w 197"/>
                <a:gd name="T15" fmla="*/ 142 h 266"/>
                <a:gd name="T16" fmla="*/ 177 w 197"/>
                <a:gd name="T17" fmla="*/ 142 h 266"/>
                <a:gd name="T18" fmla="*/ 155 w 197"/>
                <a:gd name="T19" fmla="*/ 147 h 266"/>
                <a:gd name="T20" fmla="*/ 137 w 197"/>
                <a:gd name="T21" fmla="*/ 142 h 266"/>
                <a:gd name="T22" fmla="*/ 117 w 197"/>
                <a:gd name="T23" fmla="*/ 112 h 266"/>
                <a:gd name="T24" fmla="*/ 133 w 197"/>
                <a:gd name="T25" fmla="*/ 96 h 266"/>
                <a:gd name="T26" fmla="*/ 145 w 197"/>
                <a:gd name="T27" fmla="*/ 102 h 266"/>
                <a:gd name="T28" fmla="*/ 138 w 197"/>
                <a:gd name="T29" fmla="*/ 115 h 266"/>
                <a:gd name="T30" fmla="*/ 149 w 197"/>
                <a:gd name="T31" fmla="*/ 115 h 266"/>
                <a:gd name="T32" fmla="*/ 158 w 197"/>
                <a:gd name="T33" fmla="*/ 125 h 266"/>
                <a:gd name="T34" fmla="*/ 165 w 197"/>
                <a:gd name="T35" fmla="*/ 115 h 266"/>
                <a:gd name="T36" fmla="*/ 192 w 197"/>
                <a:gd name="T37" fmla="*/ 111 h 266"/>
                <a:gd name="T38" fmla="*/ 188 w 197"/>
                <a:gd name="T39" fmla="*/ 98 h 266"/>
                <a:gd name="T40" fmla="*/ 194 w 197"/>
                <a:gd name="T41" fmla="*/ 73 h 266"/>
                <a:gd name="T42" fmla="*/ 197 w 197"/>
                <a:gd name="T43" fmla="*/ 72 h 266"/>
                <a:gd name="T44" fmla="*/ 187 w 197"/>
                <a:gd name="T45" fmla="*/ 75 h 266"/>
                <a:gd name="T46" fmla="*/ 151 w 197"/>
                <a:gd name="T47" fmla="*/ 48 h 266"/>
                <a:gd name="T48" fmla="*/ 142 w 197"/>
                <a:gd name="T49" fmla="*/ 48 h 266"/>
                <a:gd name="T50" fmla="*/ 133 w 197"/>
                <a:gd name="T51" fmla="*/ 32 h 266"/>
                <a:gd name="T52" fmla="*/ 121 w 197"/>
                <a:gd name="T53" fmla="*/ 24 h 266"/>
                <a:gd name="T54" fmla="*/ 106 w 197"/>
                <a:gd name="T55" fmla="*/ 20 h 266"/>
                <a:gd name="T56" fmla="*/ 92 w 197"/>
                <a:gd name="T57" fmla="*/ 0 h 266"/>
                <a:gd name="T58" fmla="*/ 89 w 197"/>
                <a:gd name="T59" fmla="*/ 0 h 266"/>
                <a:gd name="T60" fmla="*/ 55 w 197"/>
                <a:gd name="T61" fmla="*/ 13 h 266"/>
                <a:gd name="T62" fmla="*/ 62 w 197"/>
                <a:gd name="T63" fmla="*/ 31 h 266"/>
                <a:gd name="T64" fmla="*/ 22 w 197"/>
                <a:gd name="T65" fmla="*/ 43 h 266"/>
                <a:gd name="T66" fmla="*/ 27 w 197"/>
                <a:gd name="T67" fmla="*/ 57 h 266"/>
                <a:gd name="T68" fmla="*/ 5 w 197"/>
                <a:gd name="T69" fmla="*/ 84 h 266"/>
                <a:gd name="T70" fmla="*/ 3 w 197"/>
                <a:gd name="T71" fmla="*/ 109 h 266"/>
                <a:gd name="T72" fmla="*/ 22 w 197"/>
                <a:gd name="T73" fmla="*/ 179 h 266"/>
                <a:gd name="T74" fmla="*/ 22 w 197"/>
                <a:gd name="T75" fmla="*/ 190 h 266"/>
                <a:gd name="T76" fmla="*/ 26 w 197"/>
                <a:gd name="T77" fmla="*/ 200 h 266"/>
                <a:gd name="T78" fmla="*/ 36 w 197"/>
                <a:gd name="T79" fmla="*/ 195 h 266"/>
                <a:gd name="T80" fmla="*/ 46 w 197"/>
                <a:gd name="T81" fmla="*/ 207 h 266"/>
                <a:gd name="T82" fmla="*/ 32 w 197"/>
                <a:gd name="T83" fmla="*/ 219 h 266"/>
                <a:gd name="T84" fmla="*/ 39 w 197"/>
                <a:gd name="T85" fmla="*/ 233 h 266"/>
                <a:gd name="T86" fmla="*/ 33 w 197"/>
                <a:gd name="T87" fmla="*/ 248 h 266"/>
                <a:gd name="T88" fmla="*/ 51 w 197"/>
                <a:gd name="T89" fmla="*/ 257 h 266"/>
                <a:gd name="T90" fmla="*/ 62 w 197"/>
                <a:gd name="T91" fmla="*/ 254 h 266"/>
                <a:gd name="T92" fmla="*/ 83 w 197"/>
                <a:gd name="T93" fmla="*/ 266 h 266"/>
                <a:gd name="T94" fmla="*/ 108 w 197"/>
                <a:gd name="T95" fmla="*/ 245 h 266"/>
                <a:gd name="T96" fmla="*/ 108 w 197"/>
                <a:gd name="T97" fmla="*/ 245 h 266"/>
                <a:gd name="T98" fmla="*/ 107 w 197"/>
                <a:gd name="T99" fmla="*/ 2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266">
                  <a:moveTo>
                    <a:pt x="107" y="240"/>
                  </a:moveTo>
                  <a:cubicBezTo>
                    <a:pt x="107" y="229"/>
                    <a:pt x="116" y="225"/>
                    <a:pt x="122" y="217"/>
                  </a:cubicBezTo>
                  <a:cubicBezTo>
                    <a:pt x="132" y="203"/>
                    <a:pt x="124" y="200"/>
                    <a:pt x="133" y="187"/>
                  </a:cubicBezTo>
                  <a:cubicBezTo>
                    <a:pt x="135" y="185"/>
                    <a:pt x="151" y="173"/>
                    <a:pt x="156" y="173"/>
                  </a:cubicBezTo>
                  <a:cubicBezTo>
                    <a:pt x="160" y="173"/>
                    <a:pt x="162" y="176"/>
                    <a:pt x="166" y="176"/>
                  </a:cubicBezTo>
                  <a:cubicBezTo>
                    <a:pt x="170" y="176"/>
                    <a:pt x="183" y="146"/>
                    <a:pt x="183" y="142"/>
                  </a:cubicBezTo>
                  <a:cubicBezTo>
                    <a:pt x="183" y="142"/>
                    <a:pt x="183" y="142"/>
                    <a:pt x="183" y="142"/>
                  </a:cubicBezTo>
                  <a:cubicBezTo>
                    <a:pt x="177" y="142"/>
                    <a:pt x="177" y="142"/>
                    <a:pt x="177" y="142"/>
                  </a:cubicBezTo>
                  <a:cubicBezTo>
                    <a:pt x="177" y="142"/>
                    <a:pt x="177" y="142"/>
                    <a:pt x="177" y="142"/>
                  </a:cubicBezTo>
                  <a:cubicBezTo>
                    <a:pt x="174" y="144"/>
                    <a:pt x="165" y="147"/>
                    <a:pt x="155" y="147"/>
                  </a:cubicBezTo>
                  <a:cubicBezTo>
                    <a:pt x="146" y="147"/>
                    <a:pt x="144" y="142"/>
                    <a:pt x="137" y="142"/>
                  </a:cubicBezTo>
                  <a:cubicBezTo>
                    <a:pt x="122" y="142"/>
                    <a:pt x="117" y="132"/>
                    <a:pt x="117" y="112"/>
                  </a:cubicBezTo>
                  <a:cubicBezTo>
                    <a:pt x="117" y="101"/>
                    <a:pt x="122" y="96"/>
                    <a:pt x="133" y="96"/>
                  </a:cubicBezTo>
                  <a:cubicBezTo>
                    <a:pt x="138" y="96"/>
                    <a:pt x="145" y="96"/>
                    <a:pt x="145" y="102"/>
                  </a:cubicBezTo>
                  <a:cubicBezTo>
                    <a:pt x="145" y="109"/>
                    <a:pt x="140" y="109"/>
                    <a:pt x="138" y="115"/>
                  </a:cubicBezTo>
                  <a:cubicBezTo>
                    <a:pt x="143" y="117"/>
                    <a:pt x="144" y="115"/>
                    <a:pt x="149" y="115"/>
                  </a:cubicBezTo>
                  <a:cubicBezTo>
                    <a:pt x="150" y="117"/>
                    <a:pt x="151" y="125"/>
                    <a:pt x="158" y="125"/>
                  </a:cubicBezTo>
                  <a:cubicBezTo>
                    <a:pt x="162" y="125"/>
                    <a:pt x="164" y="121"/>
                    <a:pt x="165" y="115"/>
                  </a:cubicBezTo>
                  <a:cubicBezTo>
                    <a:pt x="171" y="115"/>
                    <a:pt x="187" y="117"/>
                    <a:pt x="192" y="111"/>
                  </a:cubicBezTo>
                  <a:cubicBezTo>
                    <a:pt x="190" y="107"/>
                    <a:pt x="188" y="105"/>
                    <a:pt x="188" y="98"/>
                  </a:cubicBezTo>
                  <a:cubicBezTo>
                    <a:pt x="188" y="86"/>
                    <a:pt x="194" y="84"/>
                    <a:pt x="194" y="73"/>
                  </a:cubicBezTo>
                  <a:cubicBezTo>
                    <a:pt x="196" y="72"/>
                    <a:pt x="196" y="72"/>
                    <a:pt x="197" y="72"/>
                  </a:cubicBezTo>
                  <a:cubicBezTo>
                    <a:pt x="192" y="72"/>
                    <a:pt x="190" y="75"/>
                    <a:pt x="187" y="75"/>
                  </a:cubicBezTo>
                  <a:cubicBezTo>
                    <a:pt x="176" y="75"/>
                    <a:pt x="151" y="58"/>
                    <a:pt x="151" y="48"/>
                  </a:cubicBezTo>
                  <a:cubicBezTo>
                    <a:pt x="149" y="52"/>
                    <a:pt x="146" y="48"/>
                    <a:pt x="142" y="48"/>
                  </a:cubicBezTo>
                  <a:cubicBezTo>
                    <a:pt x="128" y="48"/>
                    <a:pt x="139" y="36"/>
                    <a:pt x="133" y="32"/>
                  </a:cubicBezTo>
                  <a:cubicBezTo>
                    <a:pt x="123" y="26"/>
                    <a:pt x="124" y="34"/>
                    <a:pt x="121" y="24"/>
                  </a:cubicBezTo>
                  <a:cubicBezTo>
                    <a:pt x="119" y="20"/>
                    <a:pt x="111" y="21"/>
                    <a:pt x="106" y="20"/>
                  </a:cubicBezTo>
                  <a:cubicBezTo>
                    <a:pt x="97" y="19"/>
                    <a:pt x="94" y="10"/>
                    <a:pt x="92" y="0"/>
                  </a:cubicBezTo>
                  <a:cubicBezTo>
                    <a:pt x="91" y="0"/>
                    <a:pt x="91" y="0"/>
                    <a:pt x="89" y="0"/>
                  </a:cubicBezTo>
                  <a:cubicBezTo>
                    <a:pt x="80" y="7"/>
                    <a:pt x="69" y="16"/>
                    <a:pt x="55" y="13"/>
                  </a:cubicBezTo>
                  <a:cubicBezTo>
                    <a:pt x="54" y="23"/>
                    <a:pt x="62" y="24"/>
                    <a:pt x="62" y="31"/>
                  </a:cubicBezTo>
                  <a:cubicBezTo>
                    <a:pt x="62" y="41"/>
                    <a:pt x="33" y="43"/>
                    <a:pt x="22" y="43"/>
                  </a:cubicBezTo>
                  <a:cubicBezTo>
                    <a:pt x="22" y="48"/>
                    <a:pt x="27" y="51"/>
                    <a:pt x="27" y="57"/>
                  </a:cubicBezTo>
                  <a:cubicBezTo>
                    <a:pt x="27" y="70"/>
                    <a:pt x="9" y="75"/>
                    <a:pt x="5" y="84"/>
                  </a:cubicBezTo>
                  <a:cubicBezTo>
                    <a:pt x="0" y="91"/>
                    <a:pt x="3" y="99"/>
                    <a:pt x="3" y="109"/>
                  </a:cubicBezTo>
                  <a:cubicBezTo>
                    <a:pt x="3" y="142"/>
                    <a:pt x="22" y="148"/>
                    <a:pt x="22" y="179"/>
                  </a:cubicBezTo>
                  <a:cubicBezTo>
                    <a:pt x="22" y="182"/>
                    <a:pt x="22" y="189"/>
                    <a:pt x="22" y="190"/>
                  </a:cubicBezTo>
                  <a:cubicBezTo>
                    <a:pt x="22" y="195"/>
                    <a:pt x="22" y="200"/>
                    <a:pt x="26" y="200"/>
                  </a:cubicBezTo>
                  <a:cubicBezTo>
                    <a:pt x="31" y="200"/>
                    <a:pt x="32" y="195"/>
                    <a:pt x="36" y="195"/>
                  </a:cubicBezTo>
                  <a:cubicBezTo>
                    <a:pt x="38" y="195"/>
                    <a:pt x="46" y="202"/>
                    <a:pt x="46" y="207"/>
                  </a:cubicBezTo>
                  <a:cubicBezTo>
                    <a:pt x="46" y="214"/>
                    <a:pt x="32" y="213"/>
                    <a:pt x="32" y="219"/>
                  </a:cubicBezTo>
                  <a:cubicBezTo>
                    <a:pt x="32" y="224"/>
                    <a:pt x="39" y="225"/>
                    <a:pt x="39" y="233"/>
                  </a:cubicBezTo>
                  <a:cubicBezTo>
                    <a:pt x="39" y="241"/>
                    <a:pt x="33" y="239"/>
                    <a:pt x="33" y="248"/>
                  </a:cubicBezTo>
                  <a:cubicBezTo>
                    <a:pt x="33" y="249"/>
                    <a:pt x="47" y="257"/>
                    <a:pt x="51" y="257"/>
                  </a:cubicBezTo>
                  <a:cubicBezTo>
                    <a:pt x="55" y="257"/>
                    <a:pt x="57" y="254"/>
                    <a:pt x="62" y="254"/>
                  </a:cubicBezTo>
                  <a:cubicBezTo>
                    <a:pt x="71" y="254"/>
                    <a:pt x="71" y="266"/>
                    <a:pt x="83" y="266"/>
                  </a:cubicBezTo>
                  <a:cubicBezTo>
                    <a:pt x="91" y="266"/>
                    <a:pt x="101" y="250"/>
                    <a:pt x="108" y="245"/>
                  </a:cubicBezTo>
                  <a:cubicBezTo>
                    <a:pt x="108" y="245"/>
                    <a:pt x="108" y="245"/>
                    <a:pt x="108" y="245"/>
                  </a:cubicBezTo>
                  <a:cubicBezTo>
                    <a:pt x="107" y="240"/>
                    <a:pt x="107" y="240"/>
                    <a:pt x="107" y="240"/>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69" name="Freeform 88"/>
            <p:cNvSpPr>
              <a:spLocks/>
            </p:cNvSpPr>
            <p:nvPr/>
          </p:nvSpPr>
          <p:spPr bwMode="auto">
            <a:xfrm>
              <a:off x="3177267" y="3625961"/>
              <a:ext cx="590216" cy="430774"/>
            </a:xfrm>
            <a:custGeom>
              <a:avLst/>
              <a:gdLst>
                <a:gd name="T0" fmla="*/ 37 w 130"/>
                <a:gd name="T1" fmla="*/ 1 h 95"/>
                <a:gd name="T2" fmla="*/ 0 w 130"/>
                <a:gd name="T3" fmla="*/ 32 h 95"/>
                <a:gd name="T4" fmla="*/ 18 w 130"/>
                <a:gd name="T5" fmla="*/ 49 h 95"/>
                <a:gd name="T6" fmla="*/ 29 w 130"/>
                <a:gd name="T7" fmla="*/ 45 h 95"/>
                <a:gd name="T8" fmla="*/ 50 w 130"/>
                <a:gd name="T9" fmla="*/ 82 h 95"/>
                <a:gd name="T10" fmla="*/ 63 w 130"/>
                <a:gd name="T11" fmla="*/ 74 h 95"/>
                <a:gd name="T12" fmla="*/ 88 w 130"/>
                <a:gd name="T13" fmla="*/ 90 h 95"/>
                <a:gd name="T14" fmla="*/ 88 w 130"/>
                <a:gd name="T15" fmla="*/ 90 h 95"/>
                <a:gd name="T16" fmla="*/ 93 w 130"/>
                <a:gd name="T17" fmla="*/ 90 h 95"/>
                <a:gd name="T18" fmla="*/ 93 w 130"/>
                <a:gd name="T19" fmla="*/ 90 h 95"/>
                <a:gd name="T20" fmla="*/ 96 w 130"/>
                <a:gd name="T21" fmla="*/ 88 h 95"/>
                <a:gd name="T22" fmla="*/ 114 w 130"/>
                <a:gd name="T23" fmla="*/ 95 h 95"/>
                <a:gd name="T24" fmla="*/ 123 w 130"/>
                <a:gd name="T25" fmla="*/ 74 h 95"/>
                <a:gd name="T26" fmla="*/ 130 w 130"/>
                <a:gd name="T27" fmla="*/ 65 h 95"/>
                <a:gd name="T28" fmla="*/ 125 w 130"/>
                <a:gd name="T29" fmla="*/ 58 h 95"/>
                <a:gd name="T30" fmla="*/ 113 w 130"/>
                <a:gd name="T31" fmla="*/ 44 h 95"/>
                <a:gd name="T32" fmla="*/ 81 w 130"/>
                <a:gd name="T33" fmla="*/ 58 h 95"/>
                <a:gd name="T34" fmla="*/ 67 w 130"/>
                <a:gd name="T35" fmla="*/ 40 h 95"/>
                <a:gd name="T36" fmla="*/ 56 w 130"/>
                <a:gd name="T37" fmla="*/ 11 h 95"/>
                <a:gd name="T38" fmla="*/ 37 w 130"/>
                <a:gd name="T39" fmla="*/ 0 h 95"/>
                <a:gd name="T40" fmla="*/ 37 w 130"/>
                <a:gd name="T41" fmla="*/ 0 h 95"/>
                <a:gd name="T42" fmla="*/ 37 w 130"/>
                <a:gd name="T43" fmla="*/ 0 h 95"/>
                <a:gd name="T44" fmla="*/ 37 w 130"/>
                <a:gd name="T45"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0" h="95">
                  <a:moveTo>
                    <a:pt x="37" y="1"/>
                  </a:moveTo>
                  <a:cubicBezTo>
                    <a:pt x="33" y="17"/>
                    <a:pt x="12" y="27"/>
                    <a:pt x="0" y="32"/>
                  </a:cubicBezTo>
                  <a:cubicBezTo>
                    <a:pt x="1" y="39"/>
                    <a:pt x="12" y="49"/>
                    <a:pt x="18" y="49"/>
                  </a:cubicBezTo>
                  <a:cubicBezTo>
                    <a:pt x="23" y="49"/>
                    <a:pt x="26" y="45"/>
                    <a:pt x="29" y="45"/>
                  </a:cubicBezTo>
                  <a:cubicBezTo>
                    <a:pt x="48" y="45"/>
                    <a:pt x="34" y="82"/>
                    <a:pt x="50" y="82"/>
                  </a:cubicBezTo>
                  <a:cubicBezTo>
                    <a:pt x="55" y="82"/>
                    <a:pt x="56" y="74"/>
                    <a:pt x="63" y="74"/>
                  </a:cubicBezTo>
                  <a:cubicBezTo>
                    <a:pt x="74" y="74"/>
                    <a:pt x="77" y="88"/>
                    <a:pt x="88" y="90"/>
                  </a:cubicBezTo>
                  <a:cubicBezTo>
                    <a:pt x="88" y="90"/>
                    <a:pt x="88" y="90"/>
                    <a:pt x="88" y="90"/>
                  </a:cubicBezTo>
                  <a:cubicBezTo>
                    <a:pt x="93" y="90"/>
                    <a:pt x="93" y="90"/>
                    <a:pt x="93" y="90"/>
                  </a:cubicBezTo>
                  <a:cubicBezTo>
                    <a:pt x="93" y="90"/>
                    <a:pt x="93" y="90"/>
                    <a:pt x="93" y="90"/>
                  </a:cubicBezTo>
                  <a:cubicBezTo>
                    <a:pt x="96" y="90"/>
                    <a:pt x="92" y="88"/>
                    <a:pt x="96" y="88"/>
                  </a:cubicBezTo>
                  <a:cubicBezTo>
                    <a:pt x="103" y="88"/>
                    <a:pt x="106" y="95"/>
                    <a:pt x="114" y="95"/>
                  </a:cubicBezTo>
                  <a:cubicBezTo>
                    <a:pt x="123" y="95"/>
                    <a:pt x="123" y="82"/>
                    <a:pt x="123" y="74"/>
                  </a:cubicBezTo>
                  <a:cubicBezTo>
                    <a:pt x="123" y="70"/>
                    <a:pt x="130" y="69"/>
                    <a:pt x="130" y="65"/>
                  </a:cubicBezTo>
                  <a:cubicBezTo>
                    <a:pt x="130" y="60"/>
                    <a:pt x="125" y="61"/>
                    <a:pt x="125" y="58"/>
                  </a:cubicBezTo>
                  <a:cubicBezTo>
                    <a:pt x="125" y="58"/>
                    <a:pt x="113" y="47"/>
                    <a:pt x="113" y="44"/>
                  </a:cubicBezTo>
                  <a:cubicBezTo>
                    <a:pt x="102" y="44"/>
                    <a:pt x="90" y="58"/>
                    <a:pt x="81" y="58"/>
                  </a:cubicBezTo>
                  <a:cubicBezTo>
                    <a:pt x="74" y="58"/>
                    <a:pt x="67" y="49"/>
                    <a:pt x="67" y="40"/>
                  </a:cubicBezTo>
                  <a:cubicBezTo>
                    <a:pt x="67" y="33"/>
                    <a:pt x="67" y="11"/>
                    <a:pt x="56" y="11"/>
                  </a:cubicBezTo>
                  <a:cubicBezTo>
                    <a:pt x="51" y="11"/>
                    <a:pt x="37" y="8"/>
                    <a:pt x="37" y="0"/>
                  </a:cubicBezTo>
                  <a:cubicBezTo>
                    <a:pt x="37" y="0"/>
                    <a:pt x="37" y="0"/>
                    <a:pt x="37" y="0"/>
                  </a:cubicBezTo>
                  <a:cubicBezTo>
                    <a:pt x="37" y="0"/>
                    <a:pt x="37" y="0"/>
                    <a:pt x="37" y="0"/>
                  </a:cubicBezTo>
                  <a:cubicBezTo>
                    <a:pt x="37" y="1"/>
                    <a:pt x="37" y="1"/>
                    <a:pt x="37" y="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1" name="Freeform 93"/>
            <p:cNvSpPr>
              <a:spLocks/>
            </p:cNvSpPr>
            <p:nvPr/>
          </p:nvSpPr>
          <p:spPr bwMode="auto">
            <a:xfrm>
              <a:off x="3879373" y="3525261"/>
              <a:ext cx="497909" cy="363642"/>
            </a:xfrm>
            <a:custGeom>
              <a:avLst/>
              <a:gdLst>
                <a:gd name="T0" fmla="*/ 39 w 110"/>
                <a:gd name="T1" fmla="*/ 7 h 80"/>
                <a:gd name="T2" fmla="*/ 24 w 110"/>
                <a:gd name="T3" fmla="*/ 0 h 80"/>
                <a:gd name="T4" fmla="*/ 0 w 110"/>
                <a:gd name="T5" fmla="*/ 21 h 80"/>
                <a:gd name="T6" fmla="*/ 5 w 110"/>
                <a:gd name="T7" fmla="*/ 37 h 80"/>
                <a:gd name="T8" fmla="*/ 33 w 110"/>
                <a:gd name="T9" fmla="*/ 43 h 80"/>
                <a:gd name="T10" fmla="*/ 42 w 110"/>
                <a:gd name="T11" fmla="*/ 59 h 80"/>
                <a:gd name="T12" fmla="*/ 45 w 110"/>
                <a:gd name="T13" fmla="*/ 75 h 80"/>
                <a:gd name="T14" fmla="*/ 56 w 110"/>
                <a:gd name="T15" fmla="*/ 77 h 80"/>
                <a:gd name="T16" fmla="*/ 72 w 110"/>
                <a:gd name="T17" fmla="*/ 70 h 80"/>
                <a:gd name="T18" fmla="*/ 85 w 110"/>
                <a:gd name="T19" fmla="*/ 75 h 80"/>
                <a:gd name="T20" fmla="*/ 92 w 110"/>
                <a:gd name="T21" fmla="*/ 71 h 80"/>
                <a:gd name="T22" fmla="*/ 99 w 110"/>
                <a:gd name="T23" fmla="*/ 77 h 80"/>
                <a:gd name="T24" fmla="*/ 99 w 110"/>
                <a:gd name="T25" fmla="*/ 77 h 80"/>
                <a:gd name="T26" fmla="*/ 104 w 110"/>
                <a:gd name="T27" fmla="*/ 77 h 80"/>
                <a:gd name="T28" fmla="*/ 104 w 110"/>
                <a:gd name="T29" fmla="*/ 80 h 80"/>
                <a:gd name="T30" fmla="*/ 104 w 110"/>
                <a:gd name="T31" fmla="*/ 80 h 80"/>
                <a:gd name="T32" fmla="*/ 104 w 110"/>
                <a:gd name="T33" fmla="*/ 80 h 80"/>
                <a:gd name="T34" fmla="*/ 110 w 110"/>
                <a:gd name="T35" fmla="*/ 67 h 80"/>
                <a:gd name="T36" fmla="*/ 106 w 110"/>
                <a:gd name="T37" fmla="*/ 56 h 80"/>
                <a:gd name="T38" fmla="*/ 106 w 110"/>
                <a:gd name="T39" fmla="*/ 48 h 80"/>
                <a:gd name="T40" fmla="*/ 98 w 110"/>
                <a:gd name="T41" fmla="*/ 35 h 80"/>
                <a:gd name="T42" fmla="*/ 93 w 110"/>
                <a:gd name="T43" fmla="*/ 35 h 80"/>
                <a:gd name="T44" fmla="*/ 86 w 110"/>
                <a:gd name="T45" fmla="*/ 28 h 80"/>
                <a:gd name="T46" fmla="*/ 64 w 110"/>
                <a:gd name="T47" fmla="*/ 23 h 80"/>
                <a:gd name="T48" fmla="*/ 48 w 110"/>
                <a:gd name="T49" fmla="*/ 14 h 80"/>
                <a:gd name="T50" fmla="*/ 39 w 110"/>
                <a:gd name="T51" fmla="*/ 6 h 80"/>
                <a:gd name="T52" fmla="*/ 39 w 110"/>
                <a:gd name="T53" fmla="*/ 6 h 80"/>
                <a:gd name="T54" fmla="*/ 39 w 110"/>
                <a:gd name="T55"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80">
                  <a:moveTo>
                    <a:pt x="39" y="7"/>
                  </a:moveTo>
                  <a:cubicBezTo>
                    <a:pt x="34" y="5"/>
                    <a:pt x="31" y="0"/>
                    <a:pt x="24" y="0"/>
                  </a:cubicBezTo>
                  <a:cubicBezTo>
                    <a:pt x="12" y="0"/>
                    <a:pt x="0" y="7"/>
                    <a:pt x="0" y="21"/>
                  </a:cubicBezTo>
                  <a:cubicBezTo>
                    <a:pt x="0" y="22"/>
                    <a:pt x="5" y="35"/>
                    <a:pt x="5" y="37"/>
                  </a:cubicBezTo>
                  <a:cubicBezTo>
                    <a:pt x="12" y="37"/>
                    <a:pt x="31" y="37"/>
                    <a:pt x="33" y="43"/>
                  </a:cubicBezTo>
                  <a:cubicBezTo>
                    <a:pt x="38" y="50"/>
                    <a:pt x="32" y="57"/>
                    <a:pt x="42" y="59"/>
                  </a:cubicBezTo>
                  <a:cubicBezTo>
                    <a:pt x="42" y="66"/>
                    <a:pt x="42" y="71"/>
                    <a:pt x="45" y="75"/>
                  </a:cubicBezTo>
                  <a:cubicBezTo>
                    <a:pt x="48" y="76"/>
                    <a:pt x="50" y="77"/>
                    <a:pt x="56" y="77"/>
                  </a:cubicBezTo>
                  <a:cubicBezTo>
                    <a:pt x="63" y="77"/>
                    <a:pt x="66" y="70"/>
                    <a:pt x="72" y="70"/>
                  </a:cubicBezTo>
                  <a:cubicBezTo>
                    <a:pt x="77" y="70"/>
                    <a:pt x="81" y="75"/>
                    <a:pt x="85" y="75"/>
                  </a:cubicBezTo>
                  <a:cubicBezTo>
                    <a:pt x="88" y="75"/>
                    <a:pt x="88" y="71"/>
                    <a:pt x="92" y="71"/>
                  </a:cubicBezTo>
                  <a:cubicBezTo>
                    <a:pt x="95" y="71"/>
                    <a:pt x="97" y="76"/>
                    <a:pt x="99" y="77"/>
                  </a:cubicBezTo>
                  <a:cubicBezTo>
                    <a:pt x="99" y="77"/>
                    <a:pt x="99" y="77"/>
                    <a:pt x="99" y="77"/>
                  </a:cubicBezTo>
                  <a:cubicBezTo>
                    <a:pt x="104" y="77"/>
                    <a:pt x="104" y="77"/>
                    <a:pt x="104" y="77"/>
                  </a:cubicBezTo>
                  <a:cubicBezTo>
                    <a:pt x="104" y="80"/>
                    <a:pt x="104" y="80"/>
                    <a:pt x="104" y="80"/>
                  </a:cubicBezTo>
                  <a:cubicBezTo>
                    <a:pt x="104" y="80"/>
                    <a:pt x="104" y="80"/>
                    <a:pt x="104" y="80"/>
                  </a:cubicBezTo>
                  <a:cubicBezTo>
                    <a:pt x="104" y="80"/>
                    <a:pt x="104" y="80"/>
                    <a:pt x="104" y="80"/>
                  </a:cubicBezTo>
                  <a:cubicBezTo>
                    <a:pt x="104" y="73"/>
                    <a:pt x="110" y="71"/>
                    <a:pt x="110" y="67"/>
                  </a:cubicBezTo>
                  <a:cubicBezTo>
                    <a:pt x="110" y="64"/>
                    <a:pt x="106" y="59"/>
                    <a:pt x="106" y="56"/>
                  </a:cubicBezTo>
                  <a:cubicBezTo>
                    <a:pt x="106" y="54"/>
                    <a:pt x="106" y="53"/>
                    <a:pt x="106" y="48"/>
                  </a:cubicBezTo>
                  <a:cubicBezTo>
                    <a:pt x="97" y="48"/>
                    <a:pt x="102" y="38"/>
                    <a:pt x="98" y="35"/>
                  </a:cubicBezTo>
                  <a:cubicBezTo>
                    <a:pt x="97" y="35"/>
                    <a:pt x="95" y="35"/>
                    <a:pt x="93" y="35"/>
                  </a:cubicBezTo>
                  <a:cubicBezTo>
                    <a:pt x="90" y="35"/>
                    <a:pt x="90" y="30"/>
                    <a:pt x="86" y="28"/>
                  </a:cubicBezTo>
                  <a:cubicBezTo>
                    <a:pt x="81" y="23"/>
                    <a:pt x="72" y="27"/>
                    <a:pt x="64" y="23"/>
                  </a:cubicBezTo>
                  <a:cubicBezTo>
                    <a:pt x="56" y="22"/>
                    <a:pt x="56" y="18"/>
                    <a:pt x="48" y="14"/>
                  </a:cubicBezTo>
                  <a:cubicBezTo>
                    <a:pt x="45" y="14"/>
                    <a:pt x="39" y="8"/>
                    <a:pt x="39" y="6"/>
                  </a:cubicBezTo>
                  <a:cubicBezTo>
                    <a:pt x="39" y="6"/>
                    <a:pt x="39" y="6"/>
                    <a:pt x="39" y="6"/>
                  </a:cubicBezTo>
                  <a:cubicBezTo>
                    <a:pt x="39" y="7"/>
                    <a:pt x="39" y="7"/>
                    <a:pt x="39" y="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2" name="Freeform 94"/>
            <p:cNvSpPr>
              <a:spLocks/>
            </p:cNvSpPr>
            <p:nvPr/>
          </p:nvSpPr>
          <p:spPr bwMode="auto">
            <a:xfrm>
              <a:off x="3792660" y="3844148"/>
              <a:ext cx="906303" cy="769240"/>
            </a:xfrm>
            <a:custGeom>
              <a:avLst/>
              <a:gdLst>
                <a:gd name="T0" fmla="*/ 123 w 200"/>
                <a:gd name="T1" fmla="*/ 7 h 170"/>
                <a:gd name="T2" fmla="*/ 118 w 200"/>
                <a:gd name="T3" fmla="*/ 7 h 170"/>
                <a:gd name="T4" fmla="*/ 118 w 200"/>
                <a:gd name="T5" fmla="*/ 7 h 170"/>
                <a:gd name="T6" fmla="*/ 111 w 200"/>
                <a:gd name="T7" fmla="*/ 1 h 170"/>
                <a:gd name="T8" fmla="*/ 104 w 200"/>
                <a:gd name="T9" fmla="*/ 5 h 170"/>
                <a:gd name="T10" fmla="*/ 91 w 200"/>
                <a:gd name="T11" fmla="*/ 0 h 170"/>
                <a:gd name="T12" fmla="*/ 75 w 200"/>
                <a:gd name="T13" fmla="*/ 7 h 170"/>
                <a:gd name="T14" fmla="*/ 64 w 200"/>
                <a:gd name="T15" fmla="*/ 5 h 170"/>
                <a:gd name="T16" fmla="*/ 36 w 200"/>
                <a:gd name="T17" fmla="*/ 26 h 170"/>
                <a:gd name="T18" fmla="*/ 36 w 200"/>
                <a:gd name="T19" fmla="*/ 34 h 170"/>
                <a:gd name="T20" fmla="*/ 25 w 200"/>
                <a:gd name="T21" fmla="*/ 42 h 170"/>
                <a:gd name="T22" fmla="*/ 14 w 200"/>
                <a:gd name="T23" fmla="*/ 34 h 170"/>
                <a:gd name="T24" fmla="*/ 0 w 200"/>
                <a:gd name="T25" fmla="*/ 43 h 170"/>
                <a:gd name="T26" fmla="*/ 8 w 200"/>
                <a:gd name="T27" fmla="*/ 49 h 170"/>
                <a:gd name="T28" fmla="*/ 29 w 200"/>
                <a:gd name="T29" fmla="*/ 51 h 170"/>
                <a:gd name="T30" fmla="*/ 41 w 200"/>
                <a:gd name="T31" fmla="*/ 67 h 170"/>
                <a:gd name="T32" fmla="*/ 56 w 200"/>
                <a:gd name="T33" fmla="*/ 66 h 170"/>
                <a:gd name="T34" fmla="*/ 61 w 200"/>
                <a:gd name="T35" fmla="*/ 79 h 170"/>
                <a:gd name="T36" fmla="*/ 86 w 200"/>
                <a:gd name="T37" fmla="*/ 110 h 170"/>
                <a:gd name="T38" fmla="*/ 96 w 200"/>
                <a:gd name="T39" fmla="*/ 112 h 170"/>
                <a:gd name="T40" fmla="*/ 102 w 200"/>
                <a:gd name="T41" fmla="*/ 103 h 170"/>
                <a:gd name="T42" fmla="*/ 121 w 200"/>
                <a:gd name="T43" fmla="*/ 138 h 170"/>
                <a:gd name="T44" fmla="*/ 136 w 200"/>
                <a:gd name="T45" fmla="*/ 145 h 170"/>
                <a:gd name="T46" fmla="*/ 129 w 200"/>
                <a:gd name="T47" fmla="*/ 156 h 170"/>
                <a:gd name="T48" fmla="*/ 141 w 200"/>
                <a:gd name="T49" fmla="*/ 170 h 170"/>
                <a:gd name="T50" fmla="*/ 143 w 200"/>
                <a:gd name="T51" fmla="*/ 156 h 170"/>
                <a:gd name="T52" fmla="*/ 165 w 200"/>
                <a:gd name="T53" fmla="*/ 129 h 170"/>
                <a:gd name="T54" fmla="*/ 160 w 200"/>
                <a:gd name="T55" fmla="*/ 115 h 170"/>
                <a:gd name="T56" fmla="*/ 200 w 200"/>
                <a:gd name="T57" fmla="*/ 103 h 170"/>
                <a:gd name="T58" fmla="*/ 192 w 200"/>
                <a:gd name="T59" fmla="*/ 85 h 170"/>
                <a:gd name="T60" fmla="*/ 184 w 200"/>
                <a:gd name="T61" fmla="*/ 85 h 170"/>
                <a:gd name="T62" fmla="*/ 184 w 200"/>
                <a:gd name="T63" fmla="*/ 85 h 170"/>
                <a:gd name="T64" fmla="*/ 184 w 200"/>
                <a:gd name="T65" fmla="*/ 80 h 170"/>
                <a:gd name="T66" fmla="*/ 184 w 200"/>
                <a:gd name="T67" fmla="*/ 80 h 170"/>
                <a:gd name="T68" fmla="*/ 195 w 200"/>
                <a:gd name="T69" fmla="*/ 70 h 170"/>
                <a:gd name="T70" fmla="*/ 195 w 200"/>
                <a:gd name="T71" fmla="*/ 70 h 170"/>
                <a:gd name="T72" fmla="*/ 184 w 200"/>
                <a:gd name="T73" fmla="*/ 70 h 170"/>
                <a:gd name="T74" fmla="*/ 184 w 200"/>
                <a:gd name="T75" fmla="*/ 70 h 170"/>
                <a:gd name="T76" fmla="*/ 190 w 200"/>
                <a:gd name="T77" fmla="*/ 59 h 170"/>
                <a:gd name="T78" fmla="*/ 190 w 200"/>
                <a:gd name="T79" fmla="*/ 59 h 170"/>
                <a:gd name="T80" fmla="*/ 190 w 200"/>
                <a:gd name="T81" fmla="*/ 51 h 170"/>
                <a:gd name="T82" fmla="*/ 182 w 200"/>
                <a:gd name="T83" fmla="*/ 51 h 170"/>
                <a:gd name="T84" fmla="*/ 182 w 200"/>
                <a:gd name="T85" fmla="*/ 51 h 170"/>
                <a:gd name="T86" fmla="*/ 175 w 200"/>
                <a:gd name="T87" fmla="*/ 56 h 170"/>
                <a:gd name="T88" fmla="*/ 177 w 200"/>
                <a:gd name="T89" fmla="*/ 64 h 170"/>
                <a:gd name="T90" fmla="*/ 158 w 200"/>
                <a:gd name="T91" fmla="*/ 64 h 170"/>
                <a:gd name="T92" fmla="*/ 142 w 200"/>
                <a:gd name="T93" fmla="*/ 53 h 170"/>
                <a:gd name="T94" fmla="*/ 144 w 200"/>
                <a:gd name="T95" fmla="*/ 49 h 170"/>
                <a:gd name="T96" fmla="*/ 123 w 200"/>
                <a:gd name="T97" fmla="*/ 10 h 170"/>
                <a:gd name="T98" fmla="*/ 123 w 200"/>
                <a:gd name="T99" fmla="*/ 10 h 170"/>
                <a:gd name="T100" fmla="*/ 123 w 200"/>
                <a:gd name="T101"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170">
                  <a:moveTo>
                    <a:pt x="123" y="7"/>
                  </a:moveTo>
                  <a:cubicBezTo>
                    <a:pt x="118" y="7"/>
                    <a:pt x="118" y="7"/>
                    <a:pt x="118" y="7"/>
                  </a:cubicBezTo>
                  <a:cubicBezTo>
                    <a:pt x="118" y="7"/>
                    <a:pt x="118" y="7"/>
                    <a:pt x="118" y="7"/>
                  </a:cubicBezTo>
                  <a:cubicBezTo>
                    <a:pt x="116" y="6"/>
                    <a:pt x="114" y="1"/>
                    <a:pt x="111" y="1"/>
                  </a:cubicBezTo>
                  <a:cubicBezTo>
                    <a:pt x="107" y="1"/>
                    <a:pt x="107" y="5"/>
                    <a:pt x="104" y="5"/>
                  </a:cubicBezTo>
                  <a:cubicBezTo>
                    <a:pt x="100" y="5"/>
                    <a:pt x="96" y="0"/>
                    <a:pt x="91" y="0"/>
                  </a:cubicBezTo>
                  <a:cubicBezTo>
                    <a:pt x="85" y="0"/>
                    <a:pt x="82" y="7"/>
                    <a:pt x="75" y="7"/>
                  </a:cubicBezTo>
                  <a:cubicBezTo>
                    <a:pt x="69" y="7"/>
                    <a:pt x="67" y="6"/>
                    <a:pt x="64" y="5"/>
                  </a:cubicBezTo>
                  <a:cubicBezTo>
                    <a:pt x="57" y="10"/>
                    <a:pt x="36" y="16"/>
                    <a:pt x="36" y="26"/>
                  </a:cubicBezTo>
                  <a:cubicBezTo>
                    <a:pt x="36" y="32"/>
                    <a:pt x="36" y="32"/>
                    <a:pt x="36" y="34"/>
                  </a:cubicBezTo>
                  <a:cubicBezTo>
                    <a:pt x="36" y="37"/>
                    <a:pt x="32" y="42"/>
                    <a:pt x="25" y="42"/>
                  </a:cubicBezTo>
                  <a:cubicBezTo>
                    <a:pt x="20" y="42"/>
                    <a:pt x="16" y="35"/>
                    <a:pt x="14" y="34"/>
                  </a:cubicBezTo>
                  <a:cubicBezTo>
                    <a:pt x="9" y="38"/>
                    <a:pt x="4" y="38"/>
                    <a:pt x="0" y="43"/>
                  </a:cubicBezTo>
                  <a:cubicBezTo>
                    <a:pt x="4" y="47"/>
                    <a:pt x="6" y="49"/>
                    <a:pt x="8" y="49"/>
                  </a:cubicBezTo>
                  <a:cubicBezTo>
                    <a:pt x="16" y="53"/>
                    <a:pt x="22" y="49"/>
                    <a:pt x="29" y="51"/>
                  </a:cubicBezTo>
                  <a:cubicBezTo>
                    <a:pt x="34" y="55"/>
                    <a:pt x="31" y="66"/>
                    <a:pt x="41" y="67"/>
                  </a:cubicBezTo>
                  <a:cubicBezTo>
                    <a:pt x="46" y="67"/>
                    <a:pt x="53" y="66"/>
                    <a:pt x="56" y="66"/>
                  </a:cubicBezTo>
                  <a:cubicBezTo>
                    <a:pt x="63" y="66"/>
                    <a:pt x="59" y="72"/>
                    <a:pt x="61" y="79"/>
                  </a:cubicBezTo>
                  <a:cubicBezTo>
                    <a:pt x="63" y="91"/>
                    <a:pt x="74" y="110"/>
                    <a:pt x="86" y="110"/>
                  </a:cubicBezTo>
                  <a:cubicBezTo>
                    <a:pt x="89" y="110"/>
                    <a:pt x="94" y="112"/>
                    <a:pt x="96" y="112"/>
                  </a:cubicBezTo>
                  <a:cubicBezTo>
                    <a:pt x="96" y="107"/>
                    <a:pt x="98" y="104"/>
                    <a:pt x="102" y="103"/>
                  </a:cubicBezTo>
                  <a:cubicBezTo>
                    <a:pt x="109" y="115"/>
                    <a:pt x="115" y="129"/>
                    <a:pt x="121" y="138"/>
                  </a:cubicBezTo>
                  <a:cubicBezTo>
                    <a:pt x="127" y="138"/>
                    <a:pt x="129" y="144"/>
                    <a:pt x="136" y="145"/>
                  </a:cubicBezTo>
                  <a:cubicBezTo>
                    <a:pt x="134" y="150"/>
                    <a:pt x="129" y="151"/>
                    <a:pt x="129" y="156"/>
                  </a:cubicBezTo>
                  <a:cubicBezTo>
                    <a:pt x="129" y="162"/>
                    <a:pt x="136" y="167"/>
                    <a:pt x="141" y="170"/>
                  </a:cubicBezTo>
                  <a:cubicBezTo>
                    <a:pt x="141" y="165"/>
                    <a:pt x="141" y="160"/>
                    <a:pt x="143" y="156"/>
                  </a:cubicBezTo>
                  <a:cubicBezTo>
                    <a:pt x="147" y="147"/>
                    <a:pt x="165" y="142"/>
                    <a:pt x="165" y="129"/>
                  </a:cubicBezTo>
                  <a:cubicBezTo>
                    <a:pt x="165" y="123"/>
                    <a:pt x="160" y="120"/>
                    <a:pt x="160" y="115"/>
                  </a:cubicBezTo>
                  <a:cubicBezTo>
                    <a:pt x="171" y="115"/>
                    <a:pt x="200" y="113"/>
                    <a:pt x="200" y="103"/>
                  </a:cubicBezTo>
                  <a:cubicBezTo>
                    <a:pt x="200" y="96"/>
                    <a:pt x="191" y="95"/>
                    <a:pt x="192" y="85"/>
                  </a:cubicBezTo>
                  <a:cubicBezTo>
                    <a:pt x="189" y="86"/>
                    <a:pt x="189" y="87"/>
                    <a:pt x="184" y="85"/>
                  </a:cubicBezTo>
                  <a:cubicBezTo>
                    <a:pt x="184" y="85"/>
                    <a:pt x="184" y="85"/>
                    <a:pt x="184" y="85"/>
                  </a:cubicBezTo>
                  <a:cubicBezTo>
                    <a:pt x="184" y="80"/>
                    <a:pt x="184" y="80"/>
                    <a:pt x="184" y="80"/>
                  </a:cubicBezTo>
                  <a:cubicBezTo>
                    <a:pt x="184" y="80"/>
                    <a:pt x="184" y="80"/>
                    <a:pt x="184" y="80"/>
                  </a:cubicBezTo>
                  <a:cubicBezTo>
                    <a:pt x="189" y="79"/>
                    <a:pt x="195" y="76"/>
                    <a:pt x="195" y="70"/>
                  </a:cubicBezTo>
                  <a:cubicBezTo>
                    <a:pt x="195" y="70"/>
                    <a:pt x="195" y="70"/>
                    <a:pt x="195" y="70"/>
                  </a:cubicBezTo>
                  <a:cubicBezTo>
                    <a:pt x="184" y="70"/>
                    <a:pt x="184" y="70"/>
                    <a:pt x="184" y="70"/>
                  </a:cubicBezTo>
                  <a:cubicBezTo>
                    <a:pt x="184" y="70"/>
                    <a:pt x="184" y="70"/>
                    <a:pt x="184" y="70"/>
                  </a:cubicBezTo>
                  <a:cubicBezTo>
                    <a:pt x="184" y="65"/>
                    <a:pt x="186" y="63"/>
                    <a:pt x="190" y="59"/>
                  </a:cubicBezTo>
                  <a:cubicBezTo>
                    <a:pt x="190" y="59"/>
                    <a:pt x="190" y="59"/>
                    <a:pt x="190" y="59"/>
                  </a:cubicBezTo>
                  <a:cubicBezTo>
                    <a:pt x="190" y="51"/>
                    <a:pt x="190" y="51"/>
                    <a:pt x="190" y="51"/>
                  </a:cubicBezTo>
                  <a:cubicBezTo>
                    <a:pt x="182" y="51"/>
                    <a:pt x="182" y="51"/>
                    <a:pt x="182" y="51"/>
                  </a:cubicBezTo>
                  <a:cubicBezTo>
                    <a:pt x="182" y="51"/>
                    <a:pt x="182" y="51"/>
                    <a:pt x="182" y="51"/>
                  </a:cubicBezTo>
                  <a:cubicBezTo>
                    <a:pt x="180" y="53"/>
                    <a:pt x="175" y="54"/>
                    <a:pt x="175" y="56"/>
                  </a:cubicBezTo>
                  <a:cubicBezTo>
                    <a:pt x="175" y="60"/>
                    <a:pt x="176" y="60"/>
                    <a:pt x="177" y="64"/>
                  </a:cubicBezTo>
                  <a:cubicBezTo>
                    <a:pt x="171" y="67"/>
                    <a:pt x="164" y="64"/>
                    <a:pt x="158" y="64"/>
                  </a:cubicBezTo>
                  <a:cubicBezTo>
                    <a:pt x="152" y="64"/>
                    <a:pt x="142" y="61"/>
                    <a:pt x="142" y="53"/>
                  </a:cubicBezTo>
                  <a:cubicBezTo>
                    <a:pt x="142" y="51"/>
                    <a:pt x="144" y="50"/>
                    <a:pt x="144" y="49"/>
                  </a:cubicBezTo>
                  <a:cubicBezTo>
                    <a:pt x="136" y="47"/>
                    <a:pt x="123" y="17"/>
                    <a:pt x="123" y="10"/>
                  </a:cubicBezTo>
                  <a:cubicBezTo>
                    <a:pt x="123" y="10"/>
                    <a:pt x="123" y="10"/>
                    <a:pt x="123" y="10"/>
                  </a:cubicBezTo>
                  <a:cubicBezTo>
                    <a:pt x="123" y="7"/>
                    <a:pt x="123" y="7"/>
                    <a:pt x="123" y="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3" name="Freeform 95"/>
            <p:cNvSpPr>
              <a:spLocks/>
            </p:cNvSpPr>
            <p:nvPr/>
          </p:nvSpPr>
          <p:spPr bwMode="auto">
            <a:xfrm>
              <a:off x="3733920" y="3693097"/>
              <a:ext cx="358045" cy="346857"/>
            </a:xfrm>
            <a:custGeom>
              <a:avLst/>
              <a:gdLst>
                <a:gd name="T0" fmla="*/ 79 w 79"/>
                <a:gd name="T1" fmla="*/ 38 h 76"/>
                <a:gd name="T2" fmla="*/ 49 w 79"/>
                <a:gd name="T3" fmla="*/ 59 h 76"/>
                <a:gd name="T4" fmla="*/ 49 w 79"/>
                <a:gd name="T5" fmla="*/ 67 h 76"/>
                <a:gd name="T6" fmla="*/ 38 w 79"/>
                <a:gd name="T7" fmla="*/ 75 h 76"/>
                <a:gd name="T8" fmla="*/ 27 w 79"/>
                <a:gd name="T9" fmla="*/ 67 h 76"/>
                <a:gd name="T10" fmla="*/ 13 w 79"/>
                <a:gd name="T11" fmla="*/ 76 h 76"/>
                <a:gd name="T12" fmla="*/ 0 w 79"/>
                <a:gd name="T13" fmla="*/ 59 h 76"/>
                <a:gd name="T14" fmla="*/ 7 w 79"/>
                <a:gd name="T15" fmla="*/ 50 h 76"/>
                <a:gd name="T16" fmla="*/ 0 w 79"/>
                <a:gd name="T17" fmla="*/ 39 h 76"/>
                <a:gd name="T18" fmla="*/ 19 w 79"/>
                <a:gd name="T19" fmla="*/ 23 h 76"/>
                <a:gd name="T20" fmla="*/ 37 w 79"/>
                <a:gd name="T21" fmla="*/ 0 h 76"/>
                <a:gd name="T22" fmla="*/ 65 w 79"/>
                <a:gd name="T23" fmla="*/ 6 h 76"/>
                <a:gd name="T24" fmla="*/ 74 w 79"/>
                <a:gd name="T25" fmla="*/ 22 h 76"/>
                <a:gd name="T26" fmla="*/ 77 w 79"/>
                <a:gd name="T27" fmla="*/ 38 h 76"/>
                <a:gd name="T28" fmla="*/ 77 w 79"/>
                <a:gd name="T29" fmla="*/ 38 h 76"/>
                <a:gd name="T30" fmla="*/ 79 w 79"/>
                <a:gd name="T31"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76">
                  <a:moveTo>
                    <a:pt x="79" y="38"/>
                  </a:moveTo>
                  <a:cubicBezTo>
                    <a:pt x="71" y="43"/>
                    <a:pt x="49" y="49"/>
                    <a:pt x="49" y="59"/>
                  </a:cubicBezTo>
                  <a:cubicBezTo>
                    <a:pt x="49" y="65"/>
                    <a:pt x="49" y="65"/>
                    <a:pt x="49" y="67"/>
                  </a:cubicBezTo>
                  <a:cubicBezTo>
                    <a:pt x="49" y="70"/>
                    <a:pt x="45" y="75"/>
                    <a:pt x="38" y="75"/>
                  </a:cubicBezTo>
                  <a:cubicBezTo>
                    <a:pt x="33" y="75"/>
                    <a:pt x="29" y="68"/>
                    <a:pt x="27" y="67"/>
                  </a:cubicBezTo>
                  <a:cubicBezTo>
                    <a:pt x="22" y="71"/>
                    <a:pt x="17" y="71"/>
                    <a:pt x="13" y="76"/>
                  </a:cubicBezTo>
                  <a:cubicBezTo>
                    <a:pt x="7" y="70"/>
                    <a:pt x="0" y="61"/>
                    <a:pt x="0" y="59"/>
                  </a:cubicBezTo>
                  <a:cubicBezTo>
                    <a:pt x="0" y="55"/>
                    <a:pt x="7" y="54"/>
                    <a:pt x="7" y="50"/>
                  </a:cubicBezTo>
                  <a:cubicBezTo>
                    <a:pt x="7" y="45"/>
                    <a:pt x="0" y="44"/>
                    <a:pt x="0" y="39"/>
                  </a:cubicBezTo>
                  <a:cubicBezTo>
                    <a:pt x="0" y="32"/>
                    <a:pt x="17" y="29"/>
                    <a:pt x="19" y="23"/>
                  </a:cubicBezTo>
                  <a:cubicBezTo>
                    <a:pt x="26" y="11"/>
                    <a:pt x="17" y="0"/>
                    <a:pt x="37" y="0"/>
                  </a:cubicBezTo>
                  <a:cubicBezTo>
                    <a:pt x="44" y="0"/>
                    <a:pt x="63" y="0"/>
                    <a:pt x="65" y="6"/>
                  </a:cubicBezTo>
                  <a:cubicBezTo>
                    <a:pt x="70" y="13"/>
                    <a:pt x="64" y="20"/>
                    <a:pt x="74" y="22"/>
                  </a:cubicBezTo>
                  <a:cubicBezTo>
                    <a:pt x="74" y="29"/>
                    <a:pt x="74" y="34"/>
                    <a:pt x="77" y="38"/>
                  </a:cubicBezTo>
                  <a:cubicBezTo>
                    <a:pt x="77" y="38"/>
                    <a:pt x="77" y="38"/>
                    <a:pt x="77" y="38"/>
                  </a:cubicBezTo>
                  <a:cubicBezTo>
                    <a:pt x="79" y="38"/>
                    <a:pt x="79" y="38"/>
                    <a:pt x="79" y="38"/>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4" name="Freeform 96"/>
            <p:cNvSpPr>
              <a:spLocks/>
            </p:cNvSpPr>
            <p:nvPr/>
          </p:nvSpPr>
          <p:spPr bwMode="auto">
            <a:xfrm>
              <a:off x="2013616" y="4982621"/>
              <a:ext cx="805602" cy="900713"/>
            </a:xfrm>
            <a:custGeom>
              <a:avLst/>
              <a:gdLst>
                <a:gd name="T0" fmla="*/ 98 w 178"/>
                <a:gd name="T1" fmla="*/ 18 h 199"/>
                <a:gd name="T2" fmla="*/ 99 w 178"/>
                <a:gd name="T3" fmla="*/ 21 h 199"/>
                <a:gd name="T4" fmla="*/ 103 w 178"/>
                <a:gd name="T5" fmla="*/ 26 h 199"/>
                <a:gd name="T6" fmla="*/ 109 w 178"/>
                <a:gd name="T7" fmla="*/ 22 h 199"/>
                <a:gd name="T8" fmla="*/ 109 w 178"/>
                <a:gd name="T9" fmla="*/ 22 h 199"/>
                <a:gd name="T10" fmla="*/ 115 w 178"/>
                <a:gd name="T11" fmla="*/ 22 h 199"/>
                <a:gd name="T12" fmla="*/ 115 w 178"/>
                <a:gd name="T13" fmla="*/ 22 h 199"/>
                <a:gd name="T14" fmla="*/ 115 w 178"/>
                <a:gd name="T15" fmla="*/ 27 h 199"/>
                <a:gd name="T16" fmla="*/ 82 w 178"/>
                <a:gd name="T17" fmla="*/ 53 h 199"/>
                <a:gd name="T18" fmla="*/ 77 w 178"/>
                <a:gd name="T19" fmla="*/ 61 h 199"/>
                <a:gd name="T20" fmla="*/ 71 w 178"/>
                <a:gd name="T21" fmla="*/ 69 h 199"/>
                <a:gd name="T22" fmla="*/ 60 w 178"/>
                <a:gd name="T23" fmla="*/ 65 h 199"/>
                <a:gd name="T24" fmla="*/ 51 w 178"/>
                <a:gd name="T25" fmla="*/ 50 h 199"/>
                <a:gd name="T26" fmla="*/ 33 w 178"/>
                <a:gd name="T27" fmla="*/ 19 h 199"/>
                <a:gd name="T28" fmla="*/ 33 w 178"/>
                <a:gd name="T29" fmla="*/ 19 h 199"/>
                <a:gd name="T30" fmla="*/ 28 w 178"/>
                <a:gd name="T31" fmla="*/ 19 h 199"/>
                <a:gd name="T32" fmla="*/ 28 w 178"/>
                <a:gd name="T33" fmla="*/ 19 h 199"/>
                <a:gd name="T34" fmla="*/ 21 w 178"/>
                <a:gd name="T35" fmla="*/ 29 h 199"/>
                <a:gd name="T36" fmla="*/ 8 w 178"/>
                <a:gd name="T37" fmla="*/ 24 h 199"/>
                <a:gd name="T38" fmla="*/ 0 w 178"/>
                <a:gd name="T39" fmla="*/ 32 h 199"/>
                <a:gd name="T40" fmla="*/ 10 w 178"/>
                <a:gd name="T41" fmla="*/ 43 h 199"/>
                <a:gd name="T42" fmla="*/ 19 w 178"/>
                <a:gd name="T43" fmla="*/ 39 h 199"/>
                <a:gd name="T44" fmla="*/ 37 w 178"/>
                <a:gd name="T45" fmla="*/ 51 h 199"/>
                <a:gd name="T46" fmla="*/ 40 w 178"/>
                <a:gd name="T47" fmla="*/ 60 h 199"/>
                <a:gd name="T48" fmla="*/ 60 w 178"/>
                <a:gd name="T49" fmla="*/ 86 h 199"/>
                <a:gd name="T50" fmla="*/ 56 w 178"/>
                <a:gd name="T51" fmla="*/ 99 h 199"/>
                <a:gd name="T52" fmla="*/ 82 w 178"/>
                <a:gd name="T53" fmla="*/ 153 h 199"/>
                <a:gd name="T54" fmla="*/ 82 w 178"/>
                <a:gd name="T55" fmla="*/ 162 h 199"/>
                <a:gd name="T56" fmla="*/ 103 w 178"/>
                <a:gd name="T57" fmla="*/ 182 h 199"/>
                <a:gd name="T58" fmla="*/ 108 w 178"/>
                <a:gd name="T59" fmla="*/ 197 h 199"/>
                <a:gd name="T60" fmla="*/ 108 w 178"/>
                <a:gd name="T61" fmla="*/ 197 h 199"/>
                <a:gd name="T62" fmla="*/ 108 w 178"/>
                <a:gd name="T63" fmla="*/ 199 h 199"/>
                <a:gd name="T64" fmla="*/ 108 w 178"/>
                <a:gd name="T65" fmla="*/ 199 h 199"/>
                <a:gd name="T66" fmla="*/ 135 w 178"/>
                <a:gd name="T67" fmla="*/ 184 h 199"/>
                <a:gd name="T68" fmla="*/ 151 w 178"/>
                <a:gd name="T69" fmla="*/ 173 h 199"/>
                <a:gd name="T70" fmla="*/ 134 w 178"/>
                <a:gd name="T71" fmla="*/ 162 h 199"/>
                <a:gd name="T72" fmla="*/ 151 w 178"/>
                <a:gd name="T73" fmla="*/ 142 h 199"/>
                <a:gd name="T74" fmla="*/ 146 w 178"/>
                <a:gd name="T75" fmla="*/ 129 h 199"/>
                <a:gd name="T76" fmla="*/ 151 w 178"/>
                <a:gd name="T77" fmla="*/ 122 h 199"/>
                <a:gd name="T78" fmla="*/ 158 w 178"/>
                <a:gd name="T79" fmla="*/ 125 h 199"/>
                <a:gd name="T80" fmla="*/ 174 w 178"/>
                <a:gd name="T81" fmla="*/ 115 h 199"/>
                <a:gd name="T82" fmla="*/ 171 w 178"/>
                <a:gd name="T83" fmla="*/ 93 h 199"/>
                <a:gd name="T84" fmla="*/ 178 w 178"/>
                <a:gd name="T85" fmla="*/ 82 h 199"/>
                <a:gd name="T86" fmla="*/ 178 w 178"/>
                <a:gd name="T87" fmla="*/ 82 h 199"/>
                <a:gd name="T88" fmla="*/ 178 w 178"/>
                <a:gd name="T89" fmla="*/ 75 h 199"/>
                <a:gd name="T90" fmla="*/ 178 w 178"/>
                <a:gd name="T91" fmla="*/ 75 h 199"/>
                <a:gd name="T92" fmla="*/ 166 w 178"/>
                <a:gd name="T93" fmla="*/ 56 h 199"/>
                <a:gd name="T94" fmla="*/ 156 w 178"/>
                <a:gd name="T95" fmla="*/ 12 h 199"/>
                <a:gd name="T96" fmla="*/ 147 w 178"/>
                <a:gd name="T97" fmla="*/ 16 h 199"/>
                <a:gd name="T98" fmla="*/ 137 w 178"/>
                <a:gd name="T99" fmla="*/ 0 h 199"/>
                <a:gd name="T100" fmla="*/ 129 w 178"/>
                <a:gd name="T101" fmla="*/ 14 h 199"/>
                <a:gd name="T102" fmla="*/ 112 w 178"/>
                <a:gd name="T103" fmla="*/ 10 h 199"/>
                <a:gd name="T104" fmla="*/ 97 w 178"/>
                <a:gd name="T105" fmla="*/ 13 h 199"/>
                <a:gd name="T106" fmla="*/ 97 w 178"/>
                <a:gd name="T107" fmla="*/ 13 h 199"/>
                <a:gd name="T108" fmla="*/ 98 w 178"/>
                <a:gd name="T109" fmla="*/ 1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9">
                  <a:moveTo>
                    <a:pt x="98" y="18"/>
                  </a:moveTo>
                  <a:cubicBezTo>
                    <a:pt x="98" y="22"/>
                    <a:pt x="99" y="21"/>
                    <a:pt x="99" y="21"/>
                  </a:cubicBezTo>
                  <a:cubicBezTo>
                    <a:pt x="99" y="22"/>
                    <a:pt x="99" y="26"/>
                    <a:pt x="103" y="26"/>
                  </a:cubicBezTo>
                  <a:cubicBezTo>
                    <a:pt x="108" y="26"/>
                    <a:pt x="107" y="24"/>
                    <a:pt x="109" y="22"/>
                  </a:cubicBezTo>
                  <a:cubicBezTo>
                    <a:pt x="109" y="22"/>
                    <a:pt x="109" y="22"/>
                    <a:pt x="109" y="22"/>
                  </a:cubicBezTo>
                  <a:cubicBezTo>
                    <a:pt x="115" y="22"/>
                    <a:pt x="115" y="22"/>
                    <a:pt x="115" y="22"/>
                  </a:cubicBezTo>
                  <a:cubicBezTo>
                    <a:pt x="115" y="22"/>
                    <a:pt x="115" y="22"/>
                    <a:pt x="115" y="22"/>
                  </a:cubicBezTo>
                  <a:cubicBezTo>
                    <a:pt x="115" y="24"/>
                    <a:pt x="115" y="26"/>
                    <a:pt x="115" y="27"/>
                  </a:cubicBezTo>
                  <a:cubicBezTo>
                    <a:pt x="115" y="46"/>
                    <a:pt x="98" y="46"/>
                    <a:pt x="82" y="53"/>
                  </a:cubicBezTo>
                  <a:cubicBezTo>
                    <a:pt x="77" y="54"/>
                    <a:pt x="80" y="59"/>
                    <a:pt x="77" y="61"/>
                  </a:cubicBezTo>
                  <a:cubicBezTo>
                    <a:pt x="77" y="66"/>
                    <a:pt x="76" y="69"/>
                    <a:pt x="71" y="69"/>
                  </a:cubicBezTo>
                  <a:cubicBezTo>
                    <a:pt x="67" y="69"/>
                    <a:pt x="65" y="65"/>
                    <a:pt x="60" y="65"/>
                  </a:cubicBezTo>
                  <a:cubicBezTo>
                    <a:pt x="51" y="65"/>
                    <a:pt x="54" y="58"/>
                    <a:pt x="51" y="50"/>
                  </a:cubicBezTo>
                  <a:cubicBezTo>
                    <a:pt x="48" y="40"/>
                    <a:pt x="33" y="34"/>
                    <a:pt x="33" y="19"/>
                  </a:cubicBezTo>
                  <a:cubicBezTo>
                    <a:pt x="33" y="19"/>
                    <a:pt x="33" y="19"/>
                    <a:pt x="33" y="19"/>
                  </a:cubicBezTo>
                  <a:cubicBezTo>
                    <a:pt x="28" y="19"/>
                    <a:pt x="28" y="19"/>
                    <a:pt x="28" y="19"/>
                  </a:cubicBezTo>
                  <a:cubicBezTo>
                    <a:pt x="28" y="19"/>
                    <a:pt x="28" y="19"/>
                    <a:pt x="28" y="19"/>
                  </a:cubicBezTo>
                  <a:cubicBezTo>
                    <a:pt x="26" y="23"/>
                    <a:pt x="26" y="29"/>
                    <a:pt x="21" y="29"/>
                  </a:cubicBezTo>
                  <a:cubicBezTo>
                    <a:pt x="16" y="29"/>
                    <a:pt x="13" y="24"/>
                    <a:pt x="8" y="24"/>
                  </a:cubicBezTo>
                  <a:cubicBezTo>
                    <a:pt x="5" y="24"/>
                    <a:pt x="0" y="27"/>
                    <a:pt x="0" y="32"/>
                  </a:cubicBezTo>
                  <a:cubicBezTo>
                    <a:pt x="0" y="37"/>
                    <a:pt x="5" y="43"/>
                    <a:pt x="10" y="43"/>
                  </a:cubicBezTo>
                  <a:cubicBezTo>
                    <a:pt x="14" y="43"/>
                    <a:pt x="14" y="40"/>
                    <a:pt x="19" y="39"/>
                  </a:cubicBezTo>
                  <a:cubicBezTo>
                    <a:pt x="21" y="53"/>
                    <a:pt x="27" y="48"/>
                    <a:pt x="37" y="51"/>
                  </a:cubicBezTo>
                  <a:cubicBezTo>
                    <a:pt x="40" y="54"/>
                    <a:pt x="39" y="56"/>
                    <a:pt x="40" y="60"/>
                  </a:cubicBezTo>
                  <a:cubicBezTo>
                    <a:pt x="45" y="71"/>
                    <a:pt x="60" y="74"/>
                    <a:pt x="60" y="86"/>
                  </a:cubicBezTo>
                  <a:cubicBezTo>
                    <a:pt x="60" y="93"/>
                    <a:pt x="56" y="94"/>
                    <a:pt x="56" y="99"/>
                  </a:cubicBezTo>
                  <a:cubicBezTo>
                    <a:pt x="56" y="123"/>
                    <a:pt x="82" y="134"/>
                    <a:pt x="82" y="153"/>
                  </a:cubicBezTo>
                  <a:cubicBezTo>
                    <a:pt x="82" y="157"/>
                    <a:pt x="82" y="158"/>
                    <a:pt x="82" y="162"/>
                  </a:cubicBezTo>
                  <a:cubicBezTo>
                    <a:pt x="82" y="171"/>
                    <a:pt x="96" y="174"/>
                    <a:pt x="103" y="182"/>
                  </a:cubicBezTo>
                  <a:cubicBezTo>
                    <a:pt x="107" y="185"/>
                    <a:pt x="105" y="194"/>
                    <a:pt x="108" y="197"/>
                  </a:cubicBezTo>
                  <a:cubicBezTo>
                    <a:pt x="108" y="197"/>
                    <a:pt x="108" y="197"/>
                    <a:pt x="108" y="197"/>
                  </a:cubicBezTo>
                  <a:cubicBezTo>
                    <a:pt x="108" y="199"/>
                    <a:pt x="108" y="199"/>
                    <a:pt x="108" y="199"/>
                  </a:cubicBezTo>
                  <a:cubicBezTo>
                    <a:pt x="108" y="199"/>
                    <a:pt x="108" y="199"/>
                    <a:pt x="108" y="199"/>
                  </a:cubicBezTo>
                  <a:cubicBezTo>
                    <a:pt x="115" y="198"/>
                    <a:pt x="126" y="195"/>
                    <a:pt x="135" y="184"/>
                  </a:cubicBezTo>
                  <a:cubicBezTo>
                    <a:pt x="140" y="177"/>
                    <a:pt x="145" y="174"/>
                    <a:pt x="151" y="173"/>
                  </a:cubicBezTo>
                  <a:cubicBezTo>
                    <a:pt x="149" y="172"/>
                    <a:pt x="134" y="168"/>
                    <a:pt x="134" y="162"/>
                  </a:cubicBezTo>
                  <a:cubicBezTo>
                    <a:pt x="134" y="151"/>
                    <a:pt x="151" y="153"/>
                    <a:pt x="151" y="142"/>
                  </a:cubicBezTo>
                  <a:cubicBezTo>
                    <a:pt x="151" y="137"/>
                    <a:pt x="146" y="134"/>
                    <a:pt x="146" y="129"/>
                  </a:cubicBezTo>
                  <a:cubicBezTo>
                    <a:pt x="146" y="125"/>
                    <a:pt x="147" y="122"/>
                    <a:pt x="151" y="122"/>
                  </a:cubicBezTo>
                  <a:cubicBezTo>
                    <a:pt x="155" y="122"/>
                    <a:pt x="155" y="125"/>
                    <a:pt x="158" y="125"/>
                  </a:cubicBezTo>
                  <a:cubicBezTo>
                    <a:pt x="161" y="125"/>
                    <a:pt x="174" y="119"/>
                    <a:pt x="174" y="115"/>
                  </a:cubicBezTo>
                  <a:cubicBezTo>
                    <a:pt x="174" y="107"/>
                    <a:pt x="171" y="102"/>
                    <a:pt x="171" y="93"/>
                  </a:cubicBezTo>
                  <a:cubicBezTo>
                    <a:pt x="171" y="90"/>
                    <a:pt x="174" y="87"/>
                    <a:pt x="178" y="82"/>
                  </a:cubicBezTo>
                  <a:cubicBezTo>
                    <a:pt x="178" y="82"/>
                    <a:pt x="178" y="82"/>
                    <a:pt x="178" y="82"/>
                  </a:cubicBezTo>
                  <a:cubicBezTo>
                    <a:pt x="178" y="75"/>
                    <a:pt x="178" y="75"/>
                    <a:pt x="178" y="75"/>
                  </a:cubicBezTo>
                  <a:cubicBezTo>
                    <a:pt x="178" y="75"/>
                    <a:pt x="178" y="75"/>
                    <a:pt x="178" y="75"/>
                  </a:cubicBezTo>
                  <a:cubicBezTo>
                    <a:pt x="167" y="74"/>
                    <a:pt x="166" y="69"/>
                    <a:pt x="166" y="56"/>
                  </a:cubicBezTo>
                  <a:cubicBezTo>
                    <a:pt x="166" y="34"/>
                    <a:pt x="158" y="29"/>
                    <a:pt x="156" y="12"/>
                  </a:cubicBezTo>
                  <a:cubicBezTo>
                    <a:pt x="153" y="13"/>
                    <a:pt x="150" y="16"/>
                    <a:pt x="147" y="16"/>
                  </a:cubicBezTo>
                  <a:cubicBezTo>
                    <a:pt x="141" y="16"/>
                    <a:pt x="140" y="3"/>
                    <a:pt x="137" y="0"/>
                  </a:cubicBezTo>
                  <a:cubicBezTo>
                    <a:pt x="135" y="1"/>
                    <a:pt x="134" y="14"/>
                    <a:pt x="129" y="14"/>
                  </a:cubicBezTo>
                  <a:cubicBezTo>
                    <a:pt x="123" y="14"/>
                    <a:pt x="120" y="10"/>
                    <a:pt x="112" y="10"/>
                  </a:cubicBezTo>
                  <a:cubicBezTo>
                    <a:pt x="105" y="10"/>
                    <a:pt x="103" y="13"/>
                    <a:pt x="97" y="13"/>
                  </a:cubicBezTo>
                  <a:cubicBezTo>
                    <a:pt x="97" y="13"/>
                    <a:pt x="97" y="13"/>
                    <a:pt x="97" y="13"/>
                  </a:cubicBezTo>
                  <a:cubicBezTo>
                    <a:pt x="98" y="18"/>
                    <a:pt x="98" y="18"/>
                    <a:pt x="98" y="18"/>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5" name="Freeform 97"/>
            <p:cNvSpPr>
              <a:spLocks/>
            </p:cNvSpPr>
            <p:nvPr/>
          </p:nvSpPr>
          <p:spPr bwMode="auto">
            <a:xfrm>
              <a:off x="1999630" y="5715499"/>
              <a:ext cx="511895" cy="953861"/>
            </a:xfrm>
            <a:custGeom>
              <a:avLst/>
              <a:gdLst>
                <a:gd name="T0" fmla="*/ 111 w 113"/>
                <a:gd name="T1" fmla="*/ 37 h 210"/>
                <a:gd name="T2" fmla="*/ 101 w 113"/>
                <a:gd name="T3" fmla="*/ 42 h 210"/>
                <a:gd name="T4" fmla="*/ 104 w 113"/>
                <a:gd name="T5" fmla="*/ 75 h 210"/>
                <a:gd name="T6" fmla="*/ 85 w 113"/>
                <a:gd name="T7" fmla="*/ 111 h 210"/>
                <a:gd name="T8" fmla="*/ 78 w 113"/>
                <a:gd name="T9" fmla="*/ 170 h 210"/>
                <a:gd name="T10" fmla="*/ 80 w 113"/>
                <a:gd name="T11" fmla="*/ 202 h 210"/>
                <a:gd name="T12" fmla="*/ 68 w 113"/>
                <a:gd name="T13" fmla="*/ 204 h 210"/>
                <a:gd name="T14" fmla="*/ 52 w 113"/>
                <a:gd name="T15" fmla="*/ 204 h 210"/>
                <a:gd name="T16" fmla="*/ 37 w 113"/>
                <a:gd name="T17" fmla="*/ 210 h 210"/>
                <a:gd name="T18" fmla="*/ 24 w 113"/>
                <a:gd name="T19" fmla="*/ 197 h 210"/>
                <a:gd name="T20" fmla="*/ 24 w 113"/>
                <a:gd name="T21" fmla="*/ 197 h 210"/>
                <a:gd name="T22" fmla="*/ 24 w 113"/>
                <a:gd name="T23" fmla="*/ 170 h 210"/>
                <a:gd name="T24" fmla="*/ 24 w 113"/>
                <a:gd name="T25" fmla="*/ 170 h 210"/>
                <a:gd name="T26" fmla="*/ 14 w 113"/>
                <a:gd name="T27" fmla="*/ 143 h 210"/>
                <a:gd name="T28" fmla="*/ 0 w 113"/>
                <a:gd name="T29" fmla="*/ 123 h 210"/>
                <a:gd name="T30" fmla="*/ 31 w 113"/>
                <a:gd name="T31" fmla="*/ 101 h 210"/>
                <a:gd name="T32" fmla="*/ 42 w 113"/>
                <a:gd name="T33" fmla="*/ 105 h 210"/>
                <a:gd name="T34" fmla="*/ 56 w 113"/>
                <a:gd name="T35" fmla="*/ 83 h 210"/>
                <a:gd name="T36" fmla="*/ 68 w 113"/>
                <a:gd name="T37" fmla="*/ 70 h 210"/>
                <a:gd name="T38" fmla="*/ 76 w 113"/>
                <a:gd name="T39" fmla="*/ 60 h 210"/>
                <a:gd name="T40" fmla="*/ 49 w 113"/>
                <a:gd name="T41" fmla="*/ 38 h 210"/>
                <a:gd name="T42" fmla="*/ 49 w 113"/>
                <a:gd name="T43" fmla="*/ 22 h 210"/>
                <a:gd name="T44" fmla="*/ 57 w 113"/>
                <a:gd name="T45" fmla="*/ 17 h 210"/>
                <a:gd name="T46" fmla="*/ 57 w 113"/>
                <a:gd name="T47" fmla="*/ 17 h 210"/>
                <a:gd name="T48" fmla="*/ 51 w 113"/>
                <a:gd name="T49" fmla="*/ 6 h 210"/>
                <a:gd name="T50" fmla="*/ 51 w 113"/>
                <a:gd name="T51" fmla="*/ 6 h 210"/>
                <a:gd name="T52" fmla="*/ 85 w 113"/>
                <a:gd name="T53" fmla="*/ 0 h 210"/>
                <a:gd name="T54" fmla="*/ 106 w 113"/>
                <a:gd name="T55" fmla="*/ 20 h 210"/>
                <a:gd name="T56" fmla="*/ 111 w 113"/>
                <a:gd name="T57" fmla="*/ 35 h 210"/>
                <a:gd name="T58" fmla="*/ 111 w 113"/>
                <a:gd name="T59" fmla="*/ 35 h 210"/>
                <a:gd name="T60" fmla="*/ 111 w 113"/>
                <a:gd name="T61" fmla="*/ 3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210">
                  <a:moveTo>
                    <a:pt x="111" y="37"/>
                  </a:moveTo>
                  <a:cubicBezTo>
                    <a:pt x="106" y="38"/>
                    <a:pt x="102" y="38"/>
                    <a:pt x="101" y="42"/>
                  </a:cubicBezTo>
                  <a:cubicBezTo>
                    <a:pt x="94" y="54"/>
                    <a:pt x="95" y="63"/>
                    <a:pt x="104" y="75"/>
                  </a:cubicBezTo>
                  <a:cubicBezTo>
                    <a:pt x="113" y="90"/>
                    <a:pt x="88" y="103"/>
                    <a:pt x="85" y="111"/>
                  </a:cubicBezTo>
                  <a:cubicBezTo>
                    <a:pt x="64" y="130"/>
                    <a:pt x="83" y="149"/>
                    <a:pt x="78" y="170"/>
                  </a:cubicBezTo>
                  <a:cubicBezTo>
                    <a:pt x="80" y="182"/>
                    <a:pt x="81" y="192"/>
                    <a:pt x="80" y="202"/>
                  </a:cubicBezTo>
                  <a:cubicBezTo>
                    <a:pt x="76" y="206"/>
                    <a:pt x="73" y="204"/>
                    <a:pt x="68" y="204"/>
                  </a:cubicBezTo>
                  <a:cubicBezTo>
                    <a:pt x="62" y="204"/>
                    <a:pt x="59" y="204"/>
                    <a:pt x="52" y="204"/>
                  </a:cubicBezTo>
                  <a:cubicBezTo>
                    <a:pt x="46" y="204"/>
                    <a:pt x="45" y="210"/>
                    <a:pt x="37" y="210"/>
                  </a:cubicBezTo>
                  <a:cubicBezTo>
                    <a:pt x="31" y="210"/>
                    <a:pt x="25" y="202"/>
                    <a:pt x="24" y="197"/>
                  </a:cubicBezTo>
                  <a:cubicBezTo>
                    <a:pt x="24" y="197"/>
                    <a:pt x="24" y="197"/>
                    <a:pt x="24" y="197"/>
                  </a:cubicBezTo>
                  <a:cubicBezTo>
                    <a:pt x="24" y="170"/>
                    <a:pt x="24" y="170"/>
                    <a:pt x="24" y="170"/>
                  </a:cubicBezTo>
                  <a:cubicBezTo>
                    <a:pt x="24" y="170"/>
                    <a:pt x="24" y="170"/>
                    <a:pt x="24" y="170"/>
                  </a:cubicBezTo>
                  <a:cubicBezTo>
                    <a:pt x="17" y="162"/>
                    <a:pt x="17" y="153"/>
                    <a:pt x="14" y="143"/>
                  </a:cubicBezTo>
                  <a:cubicBezTo>
                    <a:pt x="13" y="134"/>
                    <a:pt x="0" y="137"/>
                    <a:pt x="0" y="123"/>
                  </a:cubicBezTo>
                  <a:cubicBezTo>
                    <a:pt x="0" y="108"/>
                    <a:pt x="15" y="101"/>
                    <a:pt x="31" y="101"/>
                  </a:cubicBezTo>
                  <a:cubicBezTo>
                    <a:pt x="35" y="101"/>
                    <a:pt x="38" y="105"/>
                    <a:pt x="42" y="105"/>
                  </a:cubicBezTo>
                  <a:cubicBezTo>
                    <a:pt x="53" y="105"/>
                    <a:pt x="52" y="94"/>
                    <a:pt x="56" y="83"/>
                  </a:cubicBezTo>
                  <a:cubicBezTo>
                    <a:pt x="56" y="83"/>
                    <a:pt x="67" y="71"/>
                    <a:pt x="68" y="70"/>
                  </a:cubicBezTo>
                  <a:cubicBezTo>
                    <a:pt x="69" y="69"/>
                    <a:pt x="83" y="60"/>
                    <a:pt x="76" y="60"/>
                  </a:cubicBezTo>
                  <a:cubicBezTo>
                    <a:pt x="61" y="58"/>
                    <a:pt x="57" y="53"/>
                    <a:pt x="49" y="38"/>
                  </a:cubicBezTo>
                  <a:cubicBezTo>
                    <a:pt x="46" y="30"/>
                    <a:pt x="49" y="32"/>
                    <a:pt x="49" y="22"/>
                  </a:cubicBezTo>
                  <a:cubicBezTo>
                    <a:pt x="49" y="19"/>
                    <a:pt x="53" y="19"/>
                    <a:pt x="57" y="17"/>
                  </a:cubicBezTo>
                  <a:cubicBezTo>
                    <a:pt x="57" y="17"/>
                    <a:pt x="57" y="17"/>
                    <a:pt x="57" y="17"/>
                  </a:cubicBezTo>
                  <a:cubicBezTo>
                    <a:pt x="51" y="6"/>
                    <a:pt x="51" y="6"/>
                    <a:pt x="51" y="6"/>
                  </a:cubicBezTo>
                  <a:cubicBezTo>
                    <a:pt x="51" y="6"/>
                    <a:pt x="51" y="6"/>
                    <a:pt x="51" y="6"/>
                  </a:cubicBezTo>
                  <a:cubicBezTo>
                    <a:pt x="65" y="6"/>
                    <a:pt x="76" y="6"/>
                    <a:pt x="85" y="0"/>
                  </a:cubicBezTo>
                  <a:cubicBezTo>
                    <a:pt x="85" y="9"/>
                    <a:pt x="99" y="12"/>
                    <a:pt x="106" y="20"/>
                  </a:cubicBezTo>
                  <a:cubicBezTo>
                    <a:pt x="110" y="23"/>
                    <a:pt x="108" y="32"/>
                    <a:pt x="111" y="35"/>
                  </a:cubicBezTo>
                  <a:cubicBezTo>
                    <a:pt x="111" y="35"/>
                    <a:pt x="111" y="35"/>
                    <a:pt x="111" y="35"/>
                  </a:cubicBezTo>
                  <a:cubicBezTo>
                    <a:pt x="111" y="37"/>
                    <a:pt x="111" y="37"/>
                    <a:pt x="111" y="3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6" name="Freeform 98"/>
            <p:cNvSpPr>
              <a:spLocks/>
            </p:cNvSpPr>
            <p:nvPr/>
          </p:nvSpPr>
          <p:spPr bwMode="auto">
            <a:xfrm>
              <a:off x="1940888" y="5855360"/>
              <a:ext cx="433573" cy="341264"/>
            </a:xfrm>
            <a:custGeom>
              <a:avLst/>
              <a:gdLst>
                <a:gd name="T0" fmla="*/ 60 w 96"/>
                <a:gd name="T1" fmla="*/ 5 h 75"/>
                <a:gd name="T2" fmla="*/ 54 w 96"/>
                <a:gd name="T3" fmla="*/ 5 h 75"/>
                <a:gd name="T4" fmla="*/ 45 w 96"/>
                <a:gd name="T5" fmla="*/ 0 h 75"/>
                <a:gd name="T6" fmla="*/ 13 w 96"/>
                <a:gd name="T7" fmla="*/ 12 h 75"/>
                <a:gd name="T8" fmla="*/ 16 w 96"/>
                <a:gd name="T9" fmla="*/ 24 h 75"/>
                <a:gd name="T10" fmla="*/ 10 w 96"/>
                <a:gd name="T11" fmla="*/ 37 h 75"/>
                <a:gd name="T12" fmla="*/ 2 w 96"/>
                <a:gd name="T13" fmla="*/ 32 h 75"/>
                <a:gd name="T14" fmla="*/ 1 w 96"/>
                <a:gd name="T15" fmla="*/ 39 h 75"/>
                <a:gd name="T16" fmla="*/ 18 w 96"/>
                <a:gd name="T17" fmla="*/ 54 h 75"/>
                <a:gd name="T18" fmla="*/ 26 w 96"/>
                <a:gd name="T19" fmla="*/ 75 h 75"/>
                <a:gd name="T20" fmla="*/ 26 w 96"/>
                <a:gd name="T21" fmla="*/ 75 h 75"/>
                <a:gd name="T22" fmla="*/ 27 w 96"/>
                <a:gd name="T23" fmla="*/ 75 h 75"/>
                <a:gd name="T24" fmla="*/ 27 w 96"/>
                <a:gd name="T25" fmla="*/ 75 h 75"/>
                <a:gd name="T26" fmla="*/ 44 w 96"/>
                <a:gd name="T27" fmla="*/ 70 h 75"/>
                <a:gd name="T28" fmla="*/ 55 w 96"/>
                <a:gd name="T29" fmla="*/ 74 h 75"/>
                <a:gd name="T30" fmla="*/ 69 w 96"/>
                <a:gd name="T31" fmla="*/ 52 h 75"/>
                <a:gd name="T32" fmla="*/ 81 w 96"/>
                <a:gd name="T33" fmla="*/ 39 h 75"/>
                <a:gd name="T34" fmla="*/ 89 w 96"/>
                <a:gd name="T35" fmla="*/ 29 h 75"/>
                <a:gd name="T36" fmla="*/ 62 w 96"/>
                <a:gd name="T37" fmla="*/ 7 h 75"/>
                <a:gd name="T38" fmla="*/ 62 w 96"/>
                <a:gd name="T39" fmla="*/ 7 h 75"/>
                <a:gd name="T40" fmla="*/ 60 w 96"/>
                <a:gd name="T41"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75">
                  <a:moveTo>
                    <a:pt x="60" y="5"/>
                  </a:moveTo>
                  <a:cubicBezTo>
                    <a:pt x="59" y="5"/>
                    <a:pt x="56" y="5"/>
                    <a:pt x="54" y="5"/>
                  </a:cubicBezTo>
                  <a:cubicBezTo>
                    <a:pt x="51" y="5"/>
                    <a:pt x="50" y="0"/>
                    <a:pt x="45" y="0"/>
                  </a:cubicBezTo>
                  <a:cubicBezTo>
                    <a:pt x="40" y="0"/>
                    <a:pt x="13" y="4"/>
                    <a:pt x="13" y="12"/>
                  </a:cubicBezTo>
                  <a:cubicBezTo>
                    <a:pt x="13" y="16"/>
                    <a:pt x="16" y="20"/>
                    <a:pt x="16" y="24"/>
                  </a:cubicBezTo>
                  <a:cubicBezTo>
                    <a:pt x="16" y="32"/>
                    <a:pt x="14" y="37"/>
                    <a:pt x="10" y="37"/>
                  </a:cubicBezTo>
                  <a:cubicBezTo>
                    <a:pt x="6" y="37"/>
                    <a:pt x="3" y="34"/>
                    <a:pt x="2" y="32"/>
                  </a:cubicBezTo>
                  <a:cubicBezTo>
                    <a:pt x="0" y="37"/>
                    <a:pt x="1" y="34"/>
                    <a:pt x="1" y="39"/>
                  </a:cubicBezTo>
                  <a:cubicBezTo>
                    <a:pt x="1" y="47"/>
                    <a:pt x="12" y="45"/>
                    <a:pt x="18" y="54"/>
                  </a:cubicBezTo>
                  <a:cubicBezTo>
                    <a:pt x="22" y="59"/>
                    <a:pt x="21" y="69"/>
                    <a:pt x="26" y="75"/>
                  </a:cubicBezTo>
                  <a:cubicBezTo>
                    <a:pt x="26" y="75"/>
                    <a:pt x="26" y="75"/>
                    <a:pt x="26" y="75"/>
                  </a:cubicBezTo>
                  <a:cubicBezTo>
                    <a:pt x="27" y="75"/>
                    <a:pt x="27" y="75"/>
                    <a:pt x="27" y="75"/>
                  </a:cubicBezTo>
                  <a:cubicBezTo>
                    <a:pt x="27" y="75"/>
                    <a:pt x="27" y="75"/>
                    <a:pt x="27" y="75"/>
                  </a:cubicBezTo>
                  <a:cubicBezTo>
                    <a:pt x="32" y="71"/>
                    <a:pt x="37" y="70"/>
                    <a:pt x="44" y="70"/>
                  </a:cubicBezTo>
                  <a:cubicBezTo>
                    <a:pt x="48" y="70"/>
                    <a:pt x="51" y="74"/>
                    <a:pt x="55" y="74"/>
                  </a:cubicBezTo>
                  <a:cubicBezTo>
                    <a:pt x="66" y="74"/>
                    <a:pt x="65" y="63"/>
                    <a:pt x="69" y="52"/>
                  </a:cubicBezTo>
                  <a:cubicBezTo>
                    <a:pt x="69" y="52"/>
                    <a:pt x="80" y="40"/>
                    <a:pt x="81" y="39"/>
                  </a:cubicBezTo>
                  <a:cubicBezTo>
                    <a:pt x="82" y="38"/>
                    <a:pt x="96" y="29"/>
                    <a:pt x="89" y="29"/>
                  </a:cubicBezTo>
                  <a:cubicBezTo>
                    <a:pt x="74" y="27"/>
                    <a:pt x="70" y="22"/>
                    <a:pt x="62" y="7"/>
                  </a:cubicBezTo>
                  <a:cubicBezTo>
                    <a:pt x="62" y="7"/>
                    <a:pt x="62" y="7"/>
                    <a:pt x="62" y="7"/>
                  </a:cubicBezTo>
                  <a:cubicBezTo>
                    <a:pt x="60" y="5"/>
                    <a:pt x="60" y="5"/>
                    <a:pt x="60" y="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7" name="Freeform 99"/>
            <p:cNvSpPr>
              <a:spLocks/>
            </p:cNvSpPr>
            <p:nvPr/>
          </p:nvSpPr>
          <p:spPr bwMode="auto">
            <a:xfrm>
              <a:off x="1526897" y="5393818"/>
              <a:ext cx="330074" cy="304898"/>
            </a:xfrm>
            <a:custGeom>
              <a:avLst/>
              <a:gdLst>
                <a:gd name="T0" fmla="*/ 57 w 73"/>
                <a:gd name="T1" fmla="*/ 2 h 67"/>
                <a:gd name="T2" fmla="*/ 41 w 73"/>
                <a:gd name="T3" fmla="*/ 13 h 67"/>
                <a:gd name="T4" fmla="*/ 23 w 73"/>
                <a:gd name="T5" fmla="*/ 0 h 67"/>
                <a:gd name="T6" fmla="*/ 0 w 73"/>
                <a:gd name="T7" fmla="*/ 17 h 67"/>
                <a:gd name="T8" fmla="*/ 37 w 73"/>
                <a:gd name="T9" fmla="*/ 67 h 67"/>
                <a:gd name="T10" fmla="*/ 65 w 73"/>
                <a:gd name="T11" fmla="*/ 54 h 67"/>
                <a:gd name="T12" fmla="*/ 67 w 73"/>
                <a:gd name="T13" fmla="*/ 54 h 67"/>
                <a:gd name="T14" fmla="*/ 64 w 73"/>
                <a:gd name="T15" fmla="*/ 34 h 67"/>
                <a:gd name="T16" fmla="*/ 73 w 73"/>
                <a:gd name="T17" fmla="*/ 23 h 67"/>
                <a:gd name="T18" fmla="*/ 57 w 73"/>
                <a:gd name="T19" fmla="*/ 0 h 67"/>
                <a:gd name="T20" fmla="*/ 57 w 73"/>
                <a:gd name="T21" fmla="*/ 0 h 67"/>
                <a:gd name="T22" fmla="*/ 57 w 73"/>
                <a:gd name="T23"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67">
                  <a:moveTo>
                    <a:pt x="57" y="2"/>
                  </a:moveTo>
                  <a:cubicBezTo>
                    <a:pt x="54" y="11"/>
                    <a:pt x="50" y="13"/>
                    <a:pt x="41" y="13"/>
                  </a:cubicBezTo>
                  <a:cubicBezTo>
                    <a:pt x="29" y="13"/>
                    <a:pt x="37" y="0"/>
                    <a:pt x="23" y="0"/>
                  </a:cubicBezTo>
                  <a:cubicBezTo>
                    <a:pt x="14" y="0"/>
                    <a:pt x="0" y="7"/>
                    <a:pt x="0" y="17"/>
                  </a:cubicBezTo>
                  <a:cubicBezTo>
                    <a:pt x="0" y="34"/>
                    <a:pt x="24" y="61"/>
                    <a:pt x="37" y="67"/>
                  </a:cubicBezTo>
                  <a:cubicBezTo>
                    <a:pt x="37" y="61"/>
                    <a:pt x="55" y="54"/>
                    <a:pt x="65" y="54"/>
                  </a:cubicBezTo>
                  <a:cubicBezTo>
                    <a:pt x="65" y="54"/>
                    <a:pt x="66" y="54"/>
                    <a:pt x="67" y="54"/>
                  </a:cubicBezTo>
                  <a:cubicBezTo>
                    <a:pt x="69" y="45"/>
                    <a:pt x="64" y="40"/>
                    <a:pt x="64" y="34"/>
                  </a:cubicBezTo>
                  <a:cubicBezTo>
                    <a:pt x="64" y="27"/>
                    <a:pt x="73" y="31"/>
                    <a:pt x="73" y="23"/>
                  </a:cubicBezTo>
                  <a:cubicBezTo>
                    <a:pt x="73" y="12"/>
                    <a:pt x="57" y="11"/>
                    <a:pt x="57" y="0"/>
                  </a:cubicBezTo>
                  <a:cubicBezTo>
                    <a:pt x="57" y="0"/>
                    <a:pt x="57" y="0"/>
                    <a:pt x="57" y="0"/>
                  </a:cubicBezTo>
                  <a:cubicBezTo>
                    <a:pt x="57" y="2"/>
                    <a:pt x="57" y="2"/>
                    <a:pt x="57" y="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8" name="Freeform 100"/>
            <p:cNvSpPr>
              <a:spLocks/>
            </p:cNvSpPr>
            <p:nvPr/>
          </p:nvSpPr>
          <p:spPr bwMode="auto">
            <a:xfrm>
              <a:off x="1686340" y="5639973"/>
              <a:ext cx="372033" cy="240563"/>
            </a:xfrm>
            <a:custGeom>
              <a:avLst/>
              <a:gdLst>
                <a:gd name="T0" fmla="*/ 77 w 82"/>
                <a:gd name="T1" fmla="*/ 34 h 53"/>
                <a:gd name="T2" fmla="*/ 82 w 82"/>
                <a:gd name="T3" fmla="*/ 28 h 53"/>
                <a:gd name="T4" fmla="*/ 68 w 82"/>
                <a:gd name="T5" fmla="*/ 17 h 53"/>
                <a:gd name="T6" fmla="*/ 30 w 82"/>
                <a:gd name="T7" fmla="*/ 0 h 53"/>
                <a:gd name="T8" fmla="*/ 0 w 82"/>
                <a:gd name="T9" fmla="*/ 13 h 53"/>
                <a:gd name="T10" fmla="*/ 6 w 82"/>
                <a:gd name="T11" fmla="*/ 20 h 53"/>
                <a:gd name="T12" fmla="*/ 22 w 82"/>
                <a:gd name="T13" fmla="*/ 53 h 53"/>
                <a:gd name="T14" fmla="*/ 45 w 82"/>
                <a:gd name="T15" fmla="*/ 47 h 53"/>
                <a:gd name="T16" fmla="*/ 51 w 82"/>
                <a:gd name="T17" fmla="*/ 50 h 53"/>
                <a:gd name="T18" fmla="*/ 57 w 82"/>
                <a:gd name="T19" fmla="*/ 47 h 53"/>
                <a:gd name="T20" fmla="*/ 64 w 82"/>
                <a:gd name="T21" fmla="*/ 50 h 53"/>
                <a:gd name="T22" fmla="*/ 78 w 82"/>
                <a:gd name="T23" fmla="*/ 37 h 53"/>
                <a:gd name="T24" fmla="*/ 78 w 82"/>
                <a:gd name="T25" fmla="*/ 37 h 53"/>
                <a:gd name="T26" fmla="*/ 77 w 82"/>
                <a:gd name="T27"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3">
                  <a:moveTo>
                    <a:pt x="77" y="34"/>
                  </a:moveTo>
                  <a:cubicBezTo>
                    <a:pt x="79" y="31"/>
                    <a:pt x="80" y="31"/>
                    <a:pt x="82" y="28"/>
                  </a:cubicBezTo>
                  <a:cubicBezTo>
                    <a:pt x="77" y="24"/>
                    <a:pt x="72" y="22"/>
                    <a:pt x="68" y="17"/>
                  </a:cubicBezTo>
                  <a:cubicBezTo>
                    <a:pt x="54" y="26"/>
                    <a:pt x="48" y="0"/>
                    <a:pt x="30" y="0"/>
                  </a:cubicBezTo>
                  <a:cubicBezTo>
                    <a:pt x="20" y="0"/>
                    <a:pt x="0" y="7"/>
                    <a:pt x="0" y="13"/>
                  </a:cubicBezTo>
                  <a:cubicBezTo>
                    <a:pt x="0" y="16"/>
                    <a:pt x="6" y="20"/>
                    <a:pt x="6" y="20"/>
                  </a:cubicBezTo>
                  <a:cubicBezTo>
                    <a:pt x="10" y="24"/>
                    <a:pt x="16" y="50"/>
                    <a:pt x="22" y="53"/>
                  </a:cubicBezTo>
                  <a:cubicBezTo>
                    <a:pt x="22" y="49"/>
                    <a:pt x="38" y="47"/>
                    <a:pt x="45" y="47"/>
                  </a:cubicBezTo>
                  <a:cubicBezTo>
                    <a:pt x="47" y="47"/>
                    <a:pt x="48" y="50"/>
                    <a:pt x="51" y="50"/>
                  </a:cubicBezTo>
                  <a:cubicBezTo>
                    <a:pt x="53" y="50"/>
                    <a:pt x="56" y="48"/>
                    <a:pt x="57" y="47"/>
                  </a:cubicBezTo>
                  <a:cubicBezTo>
                    <a:pt x="59" y="49"/>
                    <a:pt x="59" y="50"/>
                    <a:pt x="64" y="50"/>
                  </a:cubicBezTo>
                  <a:cubicBezTo>
                    <a:pt x="73" y="50"/>
                    <a:pt x="72" y="37"/>
                    <a:pt x="78" y="37"/>
                  </a:cubicBezTo>
                  <a:cubicBezTo>
                    <a:pt x="78" y="37"/>
                    <a:pt x="78" y="37"/>
                    <a:pt x="78" y="37"/>
                  </a:cubicBezTo>
                  <a:cubicBezTo>
                    <a:pt x="77" y="34"/>
                    <a:pt x="77" y="34"/>
                    <a:pt x="77" y="3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79" name="Freeform 101"/>
            <p:cNvSpPr>
              <a:spLocks/>
            </p:cNvSpPr>
            <p:nvPr/>
          </p:nvSpPr>
          <p:spPr bwMode="auto">
            <a:xfrm>
              <a:off x="1784244" y="5807809"/>
              <a:ext cx="313291" cy="215386"/>
            </a:xfrm>
            <a:custGeom>
              <a:avLst/>
              <a:gdLst>
                <a:gd name="T0" fmla="*/ 37 w 69"/>
                <a:gd name="T1" fmla="*/ 44 h 48"/>
                <a:gd name="T2" fmla="*/ 44 w 69"/>
                <a:gd name="T3" fmla="*/ 48 h 48"/>
                <a:gd name="T4" fmla="*/ 50 w 69"/>
                <a:gd name="T5" fmla="*/ 35 h 48"/>
                <a:gd name="T6" fmla="*/ 47 w 69"/>
                <a:gd name="T7" fmla="*/ 23 h 48"/>
                <a:gd name="T8" fmla="*/ 69 w 69"/>
                <a:gd name="T9" fmla="*/ 12 h 48"/>
                <a:gd name="T10" fmla="*/ 56 w 69"/>
                <a:gd name="T11" fmla="*/ 0 h 48"/>
                <a:gd name="T12" fmla="*/ 42 w 69"/>
                <a:gd name="T13" fmla="*/ 13 h 48"/>
                <a:gd name="T14" fmla="*/ 35 w 69"/>
                <a:gd name="T15" fmla="*/ 10 h 48"/>
                <a:gd name="T16" fmla="*/ 29 w 69"/>
                <a:gd name="T17" fmla="*/ 13 h 48"/>
                <a:gd name="T18" fmla="*/ 23 w 69"/>
                <a:gd name="T19" fmla="*/ 10 h 48"/>
                <a:gd name="T20" fmla="*/ 0 w 69"/>
                <a:gd name="T21" fmla="*/ 16 h 48"/>
                <a:gd name="T22" fmla="*/ 8 w 69"/>
                <a:gd name="T23" fmla="*/ 29 h 48"/>
                <a:gd name="T24" fmla="*/ 4 w 69"/>
                <a:gd name="T25" fmla="*/ 35 h 48"/>
                <a:gd name="T26" fmla="*/ 35 w 69"/>
                <a:gd name="T27" fmla="*/ 45 h 48"/>
                <a:gd name="T28" fmla="*/ 35 w 69"/>
                <a:gd name="T29" fmla="*/ 45 h 48"/>
                <a:gd name="T30" fmla="*/ 37 w 6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8">
                  <a:moveTo>
                    <a:pt x="37" y="44"/>
                  </a:moveTo>
                  <a:cubicBezTo>
                    <a:pt x="39" y="45"/>
                    <a:pt x="41" y="48"/>
                    <a:pt x="44" y="48"/>
                  </a:cubicBezTo>
                  <a:cubicBezTo>
                    <a:pt x="48" y="48"/>
                    <a:pt x="50" y="43"/>
                    <a:pt x="50" y="35"/>
                  </a:cubicBezTo>
                  <a:cubicBezTo>
                    <a:pt x="50" y="31"/>
                    <a:pt x="47" y="27"/>
                    <a:pt x="47" y="23"/>
                  </a:cubicBezTo>
                  <a:cubicBezTo>
                    <a:pt x="47" y="17"/>
                    <a:pt x="60" y="13"/>
                    <a:pt x="69" y="12"/>
                  </a:cubicBezTo>
                  <a:cubicBezTo>
                    <a:pt x="67" y="5"/>
                    <a:pt x="63" y="0"/>
                    <a:pt x="56" y="0"/>
                  </a:cubicBezTo>
                  <a:cubicBezTo>
                    <a:pt x="50" y="0"/>
                    <a:pt x="51" y="13"/>
                    <a:pt x="42" y="13"/>
                  </a:cubicBezTo>
                  <a:cubicBezTo>
                    <a:pt x="37" y="13"/>
                    <a:pt x="37" y="12"/>
                    <a:pt x="35" y="10"/>
                  </a:cubicBezTo>
                  <a:cubicBezTo>
                    <a:pt x="34" y="11"/>
                    <a:pt x="31" y="13"/>
                    <a:pt x="29" y="13"/>
                  </a:cubicBezTo>
                  <a:cubicBezTo>
                    <a:pt x="26" y="13"/>
                    <a:pt x="25" y="10"/>
                    <a:pt x="23" y="10"/>
                  </a:cubicBezTo>
                  <a:cubicBezTo>
                    <a:pt x="16" y="10"/>
                    <a:pt x="0" y="12"/>
                    <a:pt x="0" y="16"/>
                  </a:cubicBezTo>
                  <a:cubicBezTo>
                    <a:pt x="0" y="22"/>
                    <a:pt x="8" y="24"/>
                    <a:pt x="8" y="29"/>
                  </a:cubicBezTo>
                  <a:cubicBezTo>
                    <a:pt x="8" y="32"/>
                    <a:pt x="4" y="33"/>
                    <a:pt x="4" y="35"/>
                  </a:cubicBezTo>
                  <a:cubicBezTo>
                    <a:pt x="4" y="45"/>
                    <a:pt x="26" y="45"/>
                    <a:pt x="35" y="45"/>
                  </a:cubicBezTo>
                  <a:cubicBezTo>
                    <a:pt x="35" y="45"/>
                    <a:pt x="35" y="45"/>
                    <a:pt x="35" y="45"/>
                  </a:cubicBezTo>
                  <a:cubicBezTo>
                    <a:pt x="37" y="44"/>
                    <a:pt x="37" y="44"/>
                    <a:pt x="37" y="4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80" name="Freeform 102"/>
            <p:cNvSpPr>
              <a:spLocks/>
            </p:cNvSpPr>
            <p:nvPr/>
          </p:nvSpPr>
          <p:spPr bwMode="auto">
            <a:xfrm>
              <a:off x="4436025" y="3631558"/>
              <a:ext cx="503505" cy="609798"/>
            </a:xfrm>
            <a:custGeom>
              <a:avLst/>
              <a:gdLst>
                <a:gd name="T0" fmla="*/ 51 w 111"/>
                <a:gd name="T1" fmla="*/ 132 h 135"/>
                <a:gd name="T2" fmla="*/ 83 w 111"/>
                <a:gd name="T3" fmla="*/ 119 h 135"/>
                <a:gd name="T4" fmla="*/ 75 w 111"/>
                <a:gd name="T5" fmla="*/ 108 h 135"/>
                <a:gd name="T6" fmla="*/ 93 w 111"/>
                <a:gd name="T7" fmla="*/ 95 h 135"/>
                <a:gd name="T8" fmla="*/ 99 w 111"/>
                <a:gd name="T9" fmla="*/ 73 h 135"/>
                <a:gd name="T10" fmla="*/ 111 w 111"/>
                <a:gd name="T11" fmla="*/ 25 h 135"/>
                <a:gd name="T12" fmla="*/ 70 w 111"/>
                <a:gd name="T13" fmla="*/ 0 h 135"/>
                <a:gd name="T14" fmla="*/ 40 w 111"/>
                <a:gd name="T15" fmla="*/ 36 h 135"/>
                <a:gd name="T16" fmla="*/ 32 w 111"/>
                <a:gd name="T17" fmla="*/ 31 h 135"/>
                <a:gd name="T18" fmla="*/ 22 w 111"/>
                <a:gd name="T19" fmla="*/ 36 h 135"/>
                <a:gd name="T20" fmla="*/ 18 w 111"/>
                <a:gd name="T21" fmla="*/ 58 h 135"/>
                <a:gd name="T22" fmla="*/ 2 w 111"/>
                <a:gd name="T23" fmla="*/ 81 h 135"/>
                <a:gd name="T24" fmla="*/ 2 w 111"/>
                <a:gd name="T25" fmla="*/ 96 h 135"/>
                <a:gd name="T26" fmla="*/ 0 w 111"/>
                <a:gd name="T27" fmla="*/ 100 h 135"/>
                <a:gd name="T28" fmla="*/ 16 w 111"/>
                <a:gd name="T29" fmla="*/ 111 h 135"/>
                <a:gd name="T30" fmla="*/ 35 w 111"/>
                <a:gd name="T31" fmla="*/ 111 h 135"/>
                <a:gd name="T32" fmla="*/ 33 w 111"/>
                <a:gd name="T33" fmla="*/ 103 h 135"/>
                <a:gd name="T34" fmla="*/ 40 w 111"/>
                <a:gd name="T35" fmla="*/ 98 h 135"/>
                <a:gd name="T36" fmla="*/ 40 w 111"/>
                <a:gd name="T37" fmla="*/ 98 h 135"/>
                <a:gd name="T38" fmla="*/ 48 w 111"/>
                <a:gd name="T39" fmla="*/ 98 h 135"/>
                <a:gd name="T40" fmla="*/ 48 w 111"/>
                <a:gd name="T41" fmla="*/ 106 h 135"/>
                <a:gd name="T42" fmla="*/ 48 w 111"/>
                <a:gd name="T43" fmla="*/ 106 h 135"/>
                <a:gd name="T44" fmla="*/ 42 w 111"/>
                <a:gd name="T45" fmla="*/ 117 h 135"/>
                <a:gd name="T46" fmla="*/ 42 w 111"/>
                <a:gd name="T47" fmla="*/ 117 h 135"/>
                <a:gd name="T48" fmla="*/ 53 w 111"/>
                <a:gd name="T49" fmla="*/ 117 h 135"/>
                <a:gd name="T50" fmla="*/ 53 w 111"/>
                <a:gd name="T51" fmla="*/ 117 h 135"/>
                <a:gd name="T52" fmla="*/ 42 w 111"/>
                <a:gd name="T53" fmla="*/ 127 h 135"/>
                <a:gd name="T54" fmla="*/ 42 w 111"/>
                <a:gd name="T55" fmla="*/ 127 h 135"/>
                <a:gd name="T56" fmla="*/ 42 w 111"/>
                <a:gd name="T57" fmla="*/ 132 h 135"/>
                <a:gd name="T58" fmla="*/ 42 w 111"/>
                <a:gd name="T59" fmla="*/ 132 h 135"/>
                <a:gd name="T60" fmla="*/ 50 w 111"/>
                <a:gd name="T61" fmla="*/ 132 h 135"/>
                <a:gd name="T62" fmla="*/ 50 w 111"/>
                <a:gd name="T63" fmla="*/ 132 h 135"/>
                <a:gd name="T64" fmla="*/ 51 w 111"/>
                <a:gd name="T6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135">
                  <a:moveTo>
                    <a:pt x="51" y="132"/>
                  </a:moveTo>
                  <a:cubicBezTo>
                    <a:pt x="65" y="135"/>
                    <a:pt x="75" y="126"/>
                    <a:pt x="83" y="119"/>
                  </a:cubicBezTo>
                  <a:cubicBezTo>
                    <a:pt x="79" y="118"/>
                    <a:pt x="75" y="116"/>
                    <a:pt x="75" y="108"/>
                  </a:cubicBezTo>
                  <a:cubicBezTo>
                    <a:pt x="75" y="100"/>
                    <a:pt x="87" y="98"/>
                    <a:pt x="93" y="95"/>
                  </a:cubicBezTo>
                  <a:cubicBezTo>
                    <a:pt x="96" y="91"/>
                    <a:pt x="98" y="79"/>
                    <a:pt x="99" y="73"/>
                  </a:cubicBezTo>
                  <a:cubicBezTo>
                    <a:pt x="103" y="62"/>
                    <a:pt x="103" y="38"/>
                    <a:pt x="111" y="25"/>
                  </a:cubicBezTo>
                  <a:cubicBezTo>
                    <a:pt x="101" y="20"/>
                    <a:pt x="80" y="0"/>
                    <a:pt x="70" y="0"/>
                  </a:cubicBezTo>
                  <a:cubicBezTo>
                    <a:pt x="54" y="0"/>
                    <a:pt x="58" y="36"/>
                    <a:pt x="40" y="36"/>
                  </a:cubicBezTo>
                  <a:cubicBezTo>
                    <a:pt x="35" y="36"/>
                    <a:pt x="37" y="31"/>
                    <a:pt x="32" y="31"/>
                  </a:cubicBezTo>
                  <a:cubicBezTo>
                    <a:pt x="31" y="31"/>
                    <a:pt x="22" y="34"/>
                    <a:pt x="22" y="36"/>
                  </a:cubicBezTo>
                  <a:cubicBezTo>
                    <a:pt x="19" y="41"/>
                    <a:pt x="21" y="50"/>
                    <a:pt x="18" y="58"/>
                  </a:cubicBezTo>
                  <a:cubicBezTo>
                    <a:pt x="16" y="68"/>
                    <a:pt x="2" y="66"/>
                    <a:pt x="2" y="81"/>
                  </a:cubicBezTo>
                  <a:cubicBezTo>
                    <a:pt x="2" y="86"/>
                    <a:pt x="3" y="90"/>
                    <a:pt x="2" y="96"/>
                  </a:cubicBezTo>
                  <a:cubicBezTo>
                    <a:pt x="2" y="97"/>
                    <a:pt x="0" y="98"/>
                    <a:pt x="0" y="100"/>
                  </a:cubicBezTo>
                  <a:cubicBezTo>
                    <a:pt x="0" y="108"/>
                    <a:pt x="10" y="111"/>
                    <a:pt x="16" y="111"/>
                  </a:cubicBezTo>
                  <a:cubicBezTo>
                    <a:pt x="22" y="111"/>
                    <a:pt x="29" y="114"/>
                    <a:pt x="35" y="111"/>
                  </a:cubicBezTo>
                  <a:cubicBezTo>
                    <a:pt x="34" y="107"/>
                    <a:pt x="33" y="107"/>
                    <a:pt x="33" y="103"/>
                  </a:cubicBezTo>
                  <a:cubicBezTo>
                    <a:pt x="33" y="101"/>
                    <a:pt x="38" y="100"/>
                    <a:pt x="40" y="98"/>
                  </a:cubicBezTo>
                  <a:cubicBezTo>
                    <a:pt x="40" y="98"/>
                    <a:pt x="40" y="98"/>
                    <a:pt x="40" y="98"/>
                  </a:cubicBezTo>
                  <a:cubicBezTo>
                    <a:pt x="48" y="98"/>
                    <a:pt x="48" y="98"/>
                    <a:pt x="48" y="98"/>
                  </a:cubicBezTo>
                  <a:cubicBezTo>
                    <a:pt x="48" y="106"/>
                    <a:pt x="48" y="106"/>
                    <a:pt x="48" y="106"/>
                  </a:cubicBezTo>
                  <a:cubicBezTo>
                    <a:pt x="48" y="106"/>
                    <a:pt x="48" y="106"/>
                    <a:pt x="48" y="106"/>
                  </a:cubicBezTo>
                  <a:cubicBezTo>
                    <a:pt x="44" y="110"/>
                    <a:pt x="42" y="112"/>
                    <a:pt x="42" y="117"/>
                  </a:cubicBezTo>
                  <a:cubicBezTo>
                    <a:pt x="42" y="117"/>
                    <a:pt x="42" y="117"/>
                    <a:pt x="42" y="117"/>
                  </a:cubicBezTo>
                  <a:cubicBezTo>
                    <a:pt x="53" y="117"/>
                    <a:pt x="53" y="117"/>
                    <a:pt x="53" y="117"/>
                  </a:cubicBezTo>
                  <a:cubicBezTo>
                    <a:pt x="53" y="117"/>
                    <a:pt x="53" y="117"/>
                    <a:pt x="53" y="117"/>
                  </a:cubicBezTo>
                  <a:cubicBezTo>
                    <a:pt x="53" y="123"/>
                    <a:pt x="47" y="126"/>
                    <a:pt x="42" y="127"/>
                  </a:cubicBezTo>
                  <a:cubicBezTo>
                    <a:pt x="42" y="127"/>
                    <a:pt x="42" y="127"/>
                    <a:pt x="42" y="127"/>
                  </a:cubicBezTo>
                  <a:cubicBezTo>
                    <a:pt x="42" y="132"/>
                    <a:pt x="42" y="132"/>
                    <a:pt x="42" y="132"/>
                  </a:cubicBezTo>
                  <a:cubicBezTo>
                    <a:pt x="42" y="132"/>
                    <a:pt x="42" y="132"/>
                    <a:pt x="42" y="132"/>
                  </a:cubicBezTo>
                  <a:cubicBezTo>
                    <a:pt x="47" y="134"/>
                    <a:pt x="47" y="133"/>
                    <a:pt x="50" y="132"/>
                  </a:cubicBezTo>
                  <a:cubicBezTo>
                    <a:pt x="50" y="132"/>
                    <a:pt x="50" y="132"/>
                    <a:pt x="50" y="132"/>
                  </a:cubicBezTo>
                  <a:cubicBezTo>
                    <a:pt x="51" y="132"/>
                    <a:pt x="51" y="132"/>
                    <a:pt x="51" y="13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83" name="Freeform 105"/>
            <p:cNvSpPr>
              <a:spLocks/>
            </p:cNvSpPr>
            <p:nvPr/>
          </p:nvSpPr>
          <p:spPr bwMode="auto">
            <a:xfrm>
              <a:off x="4995472" y="3142040"/>
              <a:ext cx="324481" cy="609798"/>
            </a:xfrm>
            <a:custGeom>
              <a:avLst/>
              <a:gdLst>
                <a:gd name="T0" fmla="*/ 2 w 72"/>
                <a:gd name="T1" fmla="*/ 29 h 135"/>
                <a:gd name="T2" fmla="*/ 27 w 72"/>
                <a:gd name="T3" fmla="*/ 59 h 135"/>
                <a:gd name="T4" fmla="*/ 1 w 72"/>
                <a:gd name="T5" fmla="*/ 92 h 135"/>
                <a:gd name="T6" fmla="*/ 1 w 72"/>
                <a:gd name="T7" fmla="*/ 117 h 135"/>
                <a:gd name="T8" fmla="*/ 47 w 72"/>
                <a:gd name="T9" fmla="*/ 133 h 135"/>
                <a:gd name="T10" fmla="*/ 65 w 72"/>
                <a:gd name="T11" fmla="*/ 128 h 135"/>
                <a:gd name="T12" fmla="*/ 51 w 72"/>
                <a:gd name="T13" fmla="*/ 108 h 135"/>
                <a:gd name="T14" fmla="*/ 69 w 72"/>
                <a:gd name="T15" fmla="*/ 63 h 135"/>
                <a:gd name="T16" fmla="*/ 72 w 72"/>
                <a:gd name="T17" fmla="*/ 37 h 135"/>
                <a:gd name="T18" fmla="*/ 51 w 72"/>
                <a:gd name="T19" fmla="*/ 23 h 135"/>
                <a:gd name="T20" fmla="*/ 47 w 72"/>
                <a:gd name="T21" fmla="*/ 23 h 135"/>
                <a:gd name="T22" fmla="*/ 44 w 72"/>
                <a:gd name="T23" fmla="*/ 15 h 135"/>
                <a:gd name="T24" fmla="*/ 19 w 72"/>
                <a:gd name="T25" fmla="*/ 5 h 135"/>
                <a:gd name="T26" fmla="*/ 13 w 72"/>
                <a:gd name="T27" fmla="*/ 5 h 135"/>
                <a:gd name="T28" fmla="*/ 5 w 72"/>
                <a:gd name="T29" fmla="*/ 5 h 135"/>
                <a:gd name="T30" fmla="*/ 7 w 72"/>
                <a:gd name="T31" fmla="*/ 23 h 135"/>
                <a:gd name="T32" fmla="*/ 0 w 72"/>
                <a:gd name="T33" fmla="*/ 29 h 135"/>
                <a:gd name="T34" fmla="*/ 0 w 72"/>
                <a:gd name="T35" fmla="*/ 29 h 135"/>
                <a:gd name="T36" fmla="*/ 2 w 72"/>
                <a:gd name="T37" fmla="*/ 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35">
                  <a:moveTo>
                    <a:pt x="2" y="29"/>
                  </a:moveTo>
                  <a:cubicBezTo>
                    <a:pt x="4" y="47"/>
                    <a:pt x="27" y="43"/>
                    <a:pt x="27" y="59"/>
                  </a:cubicBezTo>
                  <a:cubicBezTo>
                    <a:pt x="27" y="76"/>
                    <a:pt x="1" y="75"/>
                    <a:pt x="1" y="92"/>
                  </a:cubicBezTo>
                  <a:cubicBezTo>
                    <a:pt x="1" y="101"/>
                    <a:pt x="1" y="107"/>
                    <a:pt x="1" y="117"/>
                  </a:cubicBezTo>
                  <a:cubicBezTo>
                    <a:pt x="1" y="135"/>
                    <a:pt x="28" y="133"/>
                    <a:pt x="47" y="133"/>
                  </a:cubicBezTo>
                  <a:cubicBezTo>
                    <a:pt x="55" y="133"/>
                    <a:pt x="65" y="134"/>
                    <a:pt x="65" y="128"/>
                  </a:cubicBezTo>
                  <a:cubicBezTo>
                    <a:pt x="65" y="120"/>
                    <a:pt x="51" y="119"/>
                    <a:pt x="51" y="108"/>
                  </a:cubicBezTo>
                  <a:cubicBezTo>
                    <a:pt x="51" y="91"/>
                    <a:pt x="69" y="83"/>
                    <a:pt x="69" y="63"/>
                  </a:cubicBezTo>
                  <a:cubicBezTo>
                    <a:pt x="69" y="53"/>
                    <a:pt x="71" y="47"/>
                    <a:pt x="72" y="37"/>
                  </a:cubicBezTo>
                  <a:cubicBezTo>
                    <a:pt x="60" y="37"/>
                    <a:pt x="60" y="23"/>
                    <a:pt x="51" y="23"/>
                  </a:cubicBezTo>
                  <a:cubicBezTo>
                    <a:pt x="48" y="23"/>
                    <a:pt x="51" y="23"/>
                    <a:pt x="47" y="23"/>
                  </a:cubicBezTo>
                  <a:cubicBezTo>
                    <a:pt x="44" y="23"/>
                    <a:pt x="44" y="17"/>
                    <a:pt x="44" y="15"/>
                  </a:cubicBezTo>
                  <a:cubicBezTo>
                    <a:pt x="44" y="0"/>
                    <a:pt x="29" y="5"/>
                    <a:pt x="19" y="5"/>
                  </a:cubicBezTo>
                  <a:cubicBezTo>
                    <a:pt x="16" y="5"/>
                    <a:pt x="17" y="5"/>
                    <a:pt x="13" y="5"/>
                  </a:cubicBezTo>
                  <a:cubicBezTo>
                    <a:pt x="11" y="5"/>
                    <a:pt x="5" y="2"/>
                    <a:pt x="5" y="5"/>
                  </a:cubicBezTo>
                  <a:cubicBezTo>
                    <a:pt x="5" y="12"/>
                    <a:pt x="7" y="15"/>
                    <a:pt x="7" y="23"/>
                  </a:cubicBezTo>
                  <a:cubicBezTo>
                    <a:pt x="7" y="28"/>
                    <a:pt x="2" y="29"/>
                    <a:pt x="0" y="29"/>
                  </a:cubicBezTo>
                  <a:cubicBezTo>
                    <a:pt x="0" y="29"/>
                    <a:pt x="0" y="29"/>
                    <a:pt x="0" y="29"/>
                  </a:cubicBezTo>
                  <a:cubicBezTo>
                    <a:pt x="2" y="29"/>
                    <a:pt x="2" y="29"/>
                    <a:pt x="2" y="2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87" name="Line 109"/>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88" name="Line 110"/>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89" name="Line 111"/>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90" name="Line 112"/>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91" name="Freeform 113"/>
            <p:cNvSpPr>
              <a:spLocks/>
            </p:cNvSpPr>
            <p:nvPr/>
          </p:nvSpPr>
          <p:spPr bwMode="auto">
            <a:xfrm>
              <a:off x="3258390" y="1983982"/>
              <a:ext cx="1328689" cy="1107707"/>
            </a:xfrm>
            <a:custGeom>
              <a:avLst/>
              <a:gdLst>
                <a:gd name="T0" fmla="*/ 142 w 293"/>
                <a:gd name="T1" fmla="*/ 21 h 244"/>
                <a:gd name="T2" fmla="*/ 129 w 293"/>
                <a:gd name="T3" fmla="*/ 57 h 244"/>
                <a:gd name="T4" fmla="*/ 150 w 293"/>
                <a:gd name="T5" fmla="*/ 87 h 244"/>
                <a:gd name="T6" fmla="*/ 165 w 293"/>
                <a:gd name="T7" fmla="*/ 94 h 244"/>
                <a:gd name="T8" fmla="*/ 175 w 293"/>
                <a:gd name="T9" fmla="*/ 110 h 244"/>
                <a:gd name="T10" fmla="*/ 185 w 293"/>
                <a:gd name="T11" fmla="*/ 110 h 244"/>
                <a:gd name="T12" fmla="*/ 211 w 293"/>
                <a:gd name="T13" fmla="*/ 124 h 244"/>
                <a:gd name="T14" fmla="*/ 214 w 293"/>
                <a:gd name="T15" fmla="*/ 138 h 244"/>
                <a:gd name="T16" fmla="*/ 214 w 293"/>
                <a:gd name="T17" fmla="*/ 138 h 244"/>
                <a:gd name="T18" fmla="*/ 235 w 293"/>
                <a:gd name="T19" fmla="*/ 138 h 244"/>
                <a:gd name="T20" fmla="*/ 235 w 293"/>
                <a:gd name="T21" fmla="*/ 138 h 244"/>
                <a:gd name="T22" fmla="*/ 250 w 293"/>
                <a:gd name="T23" fmla="*/ 151 h 244"/>
                <a:gd name="T24" fmla="*/ 256 w 293"/>
                <a:gd name="T25" fmla="*/ 160 h 244"/>
                <a:gd name="T26" fmla="*/ 270 w 293"/>
                <a:gd name="T27" fmla="*/ 153 h 244"/>
                <a:gd name="T28" fmla="*/ 277 w 293"/>
                <a:gd name="T29" fmla="*/ 156 h 244"/>
                <a:gd name="T30" fmla="*/ 276 w 293"/>
                <a:gd name="T31" fmla="*/ 169 h 244"/>
                <a:gd name="T32" fmla="*/ 293 w 293"/>
                <a:gd name="T33" fmla="*/ 185 h 244"/>
                <a:gd name="T34" fmla="*/ 235 w 293"/>
                <a:gd name="T35" fmla="*/ 240 h 244"/>
                <a:gd name="T36" fmla="*/ 196 w 293"/>
                <a:gd name="T37" fmla="*/ 222 h 244"/>
                <a:gd name="T38" fmla="*/ 156 w 293"/>
                <a:gd name="T39" fmla="*/ 188 h 244"/>
                <a:gd name="T40" fmla="*/ 150 w 293"/>
                <a:gd name="T41" fmla="*/ 174 h 244"/>
                <a:gd name="T42" fmla="*/ 142 w 293"/>
                <a:gd name="T43" fmla="*/ 183 h 244"/>
                <a:gd name="T44" fmla="*/ 124 w 293"/>
                <a:gd name="T45" fmla="*/ 177 h 244"/>
                <a:gd name="T46" fmla="*/ 105 w 293"/>
                <a:gd name="T47" fmla="*/ 185 h 244"/>
                <a:gd name="T48" fmla="*/ 73 w 293"/>
                <a:gd name="T49" fmla="*/ 138 h 244"/>
                <a:gd name="T50" fmla="*/ 68 w 293"/>
                <a:gd name="T51" fmla="*/ 143 h 244"/>
                <a:gd name="T52" fmla="*/ 47 w 293"/>
                <a:gd name="T53" fmla="*/ 129 h 244"/>
                <a:gd name="T54" fmla="*/ 36 w 293"/>
                <a:gd name="T55" fmla="*/ 124 h 244"/>
                <a:gd name="T56" fmla="*/ 30 w 293"/>
                <a:gd name="T57" fmla="*/ 105 h 244"/>
                <a:gd name="T58" fmla="*/ 16 w 293"/>
                <a:gd name="T59" fmla="*/ 111 h 244"/>
                <a:gd name="T60" fmla="*/ 13 w 293"/>
                <a:gd name="T61" fmla="*/ 105 h 244"/>
                <a:gd name="T62" fmla="*/ 13 w 293"/>
                <a:gd name="T63" fmla="*/ 80 h 244"/>
                <a:gd name="T64" fmla="*/ 0 w 293"/>
                <a:gd name="T65" fmla="*/ 74 h 244"/>
                <a:gd name="T66" fmla="*/ 5 w 293"/>
                <a:gd name="T67" fmla="*/ 54 h 244"/>
                <a:gd name="T68" fmla="*/ 22 w 293"/>
                <a:gd name="T69" fmla="*/ 58 h 244"/>
                <a:gd name="T70" fmla="*/ 42 w 293"/>
                <a:gd name="T71" fmla="*/ 47 h 244"/>
                <a:gd name="T72" fmla="*/ 43 w 293"/>
                <a:gd name="T73" fmla="*/ 27 h 244"/>
                <a:gd name="T74" fmla="*/ 78 w 293"/>
                <a:gd name="T75" fmla="*/ 4 h 244"/>
                <a:gd name="T76" fmla="*/ 78 w 293"/>
                <a:gd name="T77" fmla="*/ 5 h 244"/>
                <a:gd name="T78" fmla="*/ 96 w 293"/>
                <a:gd name="T79" fmla="*/ 11 h 244"/>
                <a:gd name="T80" fmla="*/ 108 w 293"/>
                <a:gd name="T81" fmla="*/ 0 h 244"/>
                <a:gd name="T82" fmla="*/ 128 w 293"/>
                <a:gd name="T83" fmla="*/ 3 h 244"/>
                <a:gd name="T84" fmla="*/ 140 w 293"/>
                <a:gd name="T85" fmla="*/ 20 h 244"/>
                <a:gd name="T86" fmla="*/ 140 w 293"/>
                <a:gd name="T87" fmla="*/ 20 h 244"/>
                <a:gd name="T88" fmla="*/ 142 w 293"/>
                <a:gd name="T89" fmla="*/ 2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44">
                  <a:moveTo>
                    <a:pt x="142" y="21"/>
                  </a:moveTo>
                  <a:cubicBezTo>
                    <a:pt x="136" y="31"/>
                    <a:pt x="129" y="41"/>
                    <a:pt x="129" y="57"/>
                  </a:cubicBezTo>
                  <a:cubicBezTo>
                    <a:pt x="129" y="78"/>
                    <a:pt x="150" y="70"/>
                    <a:pt x="150" y="87"/>
                  </a:cubicBezTo>
                  <a:cubicBezTo>
                    <a:pt x="150" y="96"/>
                    <a:pt x="160" y="91"/>
                    <a:pt x="165" y="94"/>
                  </a:cubicBezTo>
                  <a:cubicBezTo>
                    <a:pt x="171" y="96"/>
                    <a:pt x="168" y="110"/>
                    <a:pt x="175" y="110"/>
                  </a:cubicBezTo>
                  <a:cubicBezTo>
                    <a:pt x="181" y="110"/>
                    <a:pt x="182" y="110"/>
                    <a:pt x="185" y="110"/>
                  </a:cubicBezTo>
                  <a:cubicBezTo>
                    <a:pt x="193" y="110"/>
                    <a:pt x="198" y="123"/>
                    <a:pt x="211" y="124"/>
                  </a:cubicBezTo>
                  <a:cubicBezTo>
                    <a:pt x="211" y="132"/>
                    <a:pt x="212" y="134"/>
                    <a:pt x="214" y="138"/>
                  </a:cubicBezTo>
                  <a:cubicBezTo>
                    <a:pt x="214" y="138"/>
                    <a:pt x="214" y="138"/>
                    <a:pt x="214" y="138"/>
                  </a:cubicBezTo>
                  <a:cubicBezTo>
                    <a:pt x="235" y="138"/>
                    <a:pt x="235" y="138"/>
                    <a:pt x="235" y="138"/>
                  </a:cubicBezTo>
                  <a:cubicBezTo>
                    <a:pt x="235" y="138"/>
                    <a:pt x="235" y="138"/>
                    <a:pt x="235" y="138"/>
                  </a:cubicBezTo>
                  <a:cubicBezTo>
                    <a:pt x="243" y="143"/>
                    <a:pt x="245" y="147"/>
                    <a:pt x="250" y="151"/>
                  </a:cubicBezTo>
                  <a:cubicBezTo>
                    <a:pt x="251" y="156"/>
                    <a:pt x="251" y="160"/>
                    <a:pt x="256" y="160"/>
                  </a:cubicBezTo>
                  <a:cubicBezTo>
                    <a:pt x="265" y="160"/>
                    <a:pt x="263" y="153"/>
                    <a:pt x="270" y="153"/>
                  </a:cubicBezTo>
                  <a:cubicBezTo>
                    <a:pt x="272" y="153"/>
                    <a:pt x="277" y="155"/>
                    <a:pt x="277" y="156"/>
                  </a:cubicBezTo>
                  <a:cubicBezTo>
                    <a:pt x="279" y="161"/>
                    <a:pt x="276" y="164"/>
                    <a:pt x="276" y="169"/>
                  </a:cubicBezTo>
                  <a:cubicBezTo>
                    <a:pt x="277" y="177"/>
                    <a:pt x="289" y="177"/>
                    <a:pt x="293" y="185"/>
                  </a:cubicBezTo>
                  <a:cubicBezTo>
                    <a:pt x="275" y="199"/>
                    <a:pt x="260" y="234"/>
                    <a:pt x="235" y="240"/>
                  </a:cubicBezTo>
                  <a:cubicBezTo>
                    <a:pt x="220" y="244"/>
                    <a:pt x="201" y="233"/>
                    <a:pt x="196" y="222"/>
                  </a:cubicBezTo>
                  <a:cubicBezTo>
                    <a:pt x="182" y="208"/>
                    <a:pt x="169" y="204"/>
                    <a:pt x="156" y="188"/>
                  </a:cubicBezTo>
                  <a:cubicBezTo>
                    <a:pt x="153" y="183"/>
                    <a:pt x="155" y="179"/>
                    <a:pt x="150" y="174"/>
                  </a:cubicBezTo>
                  <a:cubicBezTo>
                    <a:pt x="147" y="176"/>
                    <a:pt x="147" y="183"/>
                    <a:pt x="142" y="183"/>
                  </a:cubicBezTo>
                  <a:cubicBezTo>
                    <a:pt x="136" y="183"/>
                    <a:pt x="131" y="177"/>
                    <a:pt x="124" y="177"/>
                  </a:cubicBezTo>
                  <a:cubicBezTo>
                    <a:pt x="116" y="177"/>
                    <a:pt x="115" y="185"/>
                    <a:pt x="105" y="185"/>
                  </a:cubicBezTo>
                  <a:cubicBezTo>
                    <a:pt x="83" y="185"/>
                    <a:pt x="94" y="138"/>
                    <a:pt x="73" y="138"/>
                  </a:cubicBezTo>
                  <a:cubicBezTo>
                    <a:pt x="70" y="138"/>
                    <a:pt x="69" y="143"/>
                    <a:pt x="68" y="143"/>
                  </a:cubicBezTo>
                  <a:cubicBezTo>
                    <a:pt x="58" y="143"/>
                    <a:pt x="57" y="129"/>
                    <a:pt x="47" y="129"/>
                  </a:cubicBezTo>
                  <a:cubicBezTo>
                    <a:pt x="41" y="129"/>
                    <a:pt x="36" y="132"/>
                    <a:pt x="36" y="124"/>
                  </a:cubicBezTo>
                  <a:cubicBezTo>
                    <a:pt x="35" y="118"/>
                    <a:pt x="38" y="105"/>
                    <a:pt x="30" y="105"/>
                  </a:cubicBezTo>
                  <a:cubicBezTo>
                    <a:pt x="25" y="105"/>
                    <a:pt x="22" y="111"/>
                    <a:pt x="16" y="111"/>
                  </a:cubicBezTo>
                  <a:cubicBezTo>
                    <a:pt x="14" y="111"/>
                    <a:pt x="13" y="108"/>
                    <a:pt x="13" y="105"/>
                  </a:cubicBezTo>
                  <a:cubicBezTo>
                    <a:pt x="13" y="99"/>
                    <a:pt x="17" y="87"/>
                    <a:pt x="13" y="80"/>
                  </a:cubicBezTo>
                  <a:cubicBezTo>
                    <a:pt x="13" y="79"/>
                    <a:pt x="0" y="78"/>
                    <a:pt x="0" y="74"/>
                  </a:cubicBezTo>
                  <a:cubicBezTo>
                    <a:pt x="0" y="68"/>
                    <a:pt x="5" y="64"/>
                    <a:pt x="5" y="54"/>
                  </a:cubicBezTo>
                  <a:cubicBezTo>
                    <a:pt x="10" y="58"/>
                    <a:pt x="16" y="58"/>
                    <a:pt x="22" y="58"/>
                  </a:cubicBezTo>
                  <a:cubicBezTo>
                    <a:pt x="25" y="58"/>
                    <a:pt x="41" y="49"/>
                    <a:pt x="42" y="47"/>
                  </a:cubicBezTo>
                  <a:cubicBezTo>
                    <a:pt x="45" y="38"/>
                    <a:pt x="37" y="33"/>
                    <a:pt x="43" y="27"/>
                  </a:cubicBezTo>
                  <a:cubicBezTo>
                    <a:pt x="51" y="20"/>
                    <a:pt x="65" y="11"/>
                    <a:pt x="78" y="4"/>
                  </a:cubicBezTo>
                  <a:cubicBezTo>
                    <a:pt x="78" y="4"/>
                    <a:pt x="78" y="5"/>
                    <a:pt x="78" y="5"/>
                  </a:cubicBezTo>
                  <a:cubicBezTo>
                    <a:pt x="78" y="10"/>
                    <a:pt x="92" y="11"/>
                    <a:pt x="96" y="11"/>
                  </a:cubicBezTo>
                  <a:cubicBezTo>
                    <a:pt x="104" y="11"/>
                    <a:pt x="106" y="6"/>
                    <a:pt x="108" y="0"/>
                  </a:cubicBezTo>
                  <a:cubicBezTo>
                    <a:pt x="114" y="1"/>
                    <a:pt x="121" y="0"/>
                    <a:pt x="128" y="3"/>
                  </a:cubicBezTo>
                  <a:cubicBezTo>
                    <a:pt x="132" y="5"/>
                    <a:pt x="136" y="17"/>
                    <a:pt x="140" y="20"/>
                  </a:cubicBezTo>
                  <a:cubicBezTo>
                    <a:pt x="140" y="20"/>
                    <a:pt x="140" y="20"/>
                    <a:pt x="140" y="20"/>
                  </a:cubicBezTo>
                  <a:cubicBezTo>
                    <a:pt x="142" y="21"/>
                    <a:pt x="142" y="21"/>
                    <a:pt x="142" y="2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94" name="Freeform 116"/>
            <p:cNvSpPr>
              <a:spLocks noEditPoints="1"/>
            </p:cNvSpPr>
            <p:nvPr/>
          </p:nvSpPr>
          <p:spPr bwMode="auto">
            <a:xfrm>
              <a:off x="1269549" y="4546253"/>
              <a:ext cx="682526" cy="925885"/>
            </a:xfrm>
            <a:custGeom>
              <a:avLst/>
              <a:gdLst>
                <a:gd name="T0" fmla="*/ 146 w 151"/>
                <a:gd name="T1" fmla="*/ 123 h 204"/>
                <a:gd name="T2" fmla="*/ 142 w 151"/>
                <a:gd name="T3" fmla="*/ 128 h 204"/>
                <a:gd name="T4" fmla="*/ 132 w 151"/>
                <a:gd name="T5" fmla="*/ 122 h 204"/>
                <a:gd name="T6" fmla="*/ 122 w 151"/>
                <a:gd name="T7" fmla="*/ 141 h 204"/>
                <a:gd name="T8" fmla="*/ 128 w 151"/>
                <a:gd name="T9" fmla="*/ 149 h 204"/>
                <a:gd name="T10" fmla="*/ 128 w 151"/>
                <a:gd name="T11" fmla="*/ 172 h 204"/>
                <a:gd name="T12" fmla="*/ 114 w 151"/>
                <a:gd name="T13" fmla="*/ 187 h 204"/>
                <a:gd name="T14" fmla="*/ 114 w 151"/>
                <a:gd name="T15" fmla="*/ 187 h 204"/>
                <a:gd name="T16" fmla="*/ 114 w 151"/>
                <a:gd name="T17" fmla="*/ 189 h 204"/>
                <a:gd name="T18" fmla="*/ 114 w 151"/>
                <a:gd name="T19" fmla="*/ 189 h 204"/>
                <a:gd name="T20" fmla="*/ 98 w 151"/>
                <a:gd name="T21" fmla="*/ 200 h 204"/>
                <a:gd name="T22" fmla="*/ 80 w 151"/>
                <a:gd name="T23" fmla="*/ 187 h 204"/>
                <a:gd name="T24" fmla="*/ 57 w 151"/>
                <a:gd name="T25" fmla="*/ 204 h 204"/>
                <a:gd name="T26" fmla="*/ 43 w 151"/>
                <a:gd name="T27" fmla="*/ 189 h 204"/>
                <a:gd name="T28" fmla="*/ 35 w 151"/>
                <a:gd name="T29" fmla="*/ 189 h 204"/>
                <a:gd name="T30" fmla="*/ 30 w 151"/>
                <a:gd name="T31" fmla="*/ 173 h 204"/>
                <a:gd name="T32" fmla="*/ 23 w 151"/>
                <a:gd name="T33" fmla="*/ 125 h 204"/>
                <a:gd name="T34" fmla="*/ 15 w 151"/>
                <a:gd name="T35" fmla="*/ 109 h 204"/>
                <a:gd name="T36" fmla="*/ 6 w 151"/>
                <a:gd name="T37" fmla="*/ 69 h 204"/>
                <a:gd name="T38" fmla="*/ 0 w 151"/>
                <a:gd name="T39" fmla="*/ 39 h 204"/>
                <a:gd name="T40" fmla="*/ 0 w 151"/>
                <a:gd name="T41" fmla="*/ 39 h 204"/>
                <a:gd name="T42" fmla="*/ 11 w 151"/>
                <a:gd name="T43" fmla="*/ 32 h 204"/>
                <a:gd name="T44" fmla="*/ 26 w 151"/>
                <a:gd name="T45" fmla="*/ 53 h 204"/>
                <a:gd name="T46" fmla="*/ 26 w 151"/>
                <a:gd name="T47" fmla="*/ 53 h 204"/>
                <a:gd name="T48" fmla="*/ 47 w 151"/>
                <a:gd name="T49" fmla="*/ 44 h 204"/>
                <a:gd name="T50" fmla="*/ 81 w 151"/>
                <a:gd name="T51" fmla="*/ 50 h 204"/>
                <a:gd name="T52" fmla="*/ 73 w 151"/>
                <a:gd name="T53" fmla="*/ 23 h 204"/>
                <a:gd name="T54" fmla="*/ 87 w 151"/>
                <a:gd name="T55" fmla="*/ 16 h 204"/>
                <a:gd name="T56" fmla="*/ 110 w 151"/>
                <a:gd name="T57" fmla="*/ 26 h 204"/>
                <a:gd name="T58" fmla="*/ 114 w 151"/>
                <a:gd name="T59" fmla="*/ 27 h 204"/>
                <a:gd name="T60" fmla="*/ 114 w 151"/>
                <a:gd name="T61" fmla="*/ 44 h 204"/>
                <a:gd name="T62" fmla="*/ 146 w 151"/>
                <a:gd name="T63" fmla="*/ 60 h 204"/>
                <a:gd name="T64" fmla="*/ 138 w 151"/>
                <a:gd name="T65" fmla="*/ 81 h 204"/>
                <a:gd name="T66" fmla="*/ 151 w 151"/>
                <a:gd name="T67" fmla="*/ 103 h 204"/>
                <a:gd name="T68" fmla="*/ 149 w 151"/>
                <a:gd name="T69" fmla="*/ 120 h 204"/>
                <a:gd name="T70" fmla="*/ 149 w 151"/>
                <a:gd name="T71" fmla="*/ 120 h 204"/>
                <a:gd name="T72" fmla="*/ 146 w 151"/>
                <a:gd name="T73" fmla="*/ 123 h 204"/>
                <a:gd name="T74" fmla="*/ 98 w 151"/>
                <a:gd name="T75" fmla="*/ 147 h 204"/>
                <a:gd name="T76" fmla="*/ 98 w 151"/>
                <a:gd name="T77" fmla="*/ 140 h 204"/>
                <a:gd name="T78" fmla="*/ 74 w 151"/>
                <a:gd name="T79" fmla="*/ 110 h 204"/>
                <a:gd name="T80" fmla="*/ 54 w 151"/>
                <a:gd name="T81" fmla="*/ 98 h 204"/>
                <a:gd name="T82" fmla="*/ 54 w 151"/>
                <a:gd name="T83" fmla="*/ 98 h 204"/>
                <a:gd name="T84" fmla="*/ 49 w 151"/>
                <a:gd name="T85" fmla="*/ 98 h 204"/>
                <a:gd name="T86" fmla="*/ 49 w 151"/>
                <a:gd name="T87" fmla="*/ 107 h 204"/>
                <a:gd name="T88" fmla="*/ 49 w 151"/>
                <a:gd name="T89" fmla="*/ 107 h 204"/>
                <a:gd name="T90" fmla="*/ 69 w 151"/>
                <a:gd name="T91" fmla="*/ 123 h 204"/>
                <a:gd name="T92" fmla="*/ 76 w 151"/>
                <a:gd name="T93" fmla="*/ 120 h 204"/>
                <a:gd name="T94" fmla="*/ 81 w 151"/>
                <a:gd name="T95" fmla="*/ 129 h 204"/>
                <a:gd name="T96" fmla="*/ 62 w 151"/>
                <a:gd name="T97" fmla="*/ 142 h 204"/>
                <a:gd name="T98" fmla="*/ 57 w 151"/>
                <a:gd name="T99" fmla="*/ 162 h 204"/>
                <a:gd name="T100" fmla="*/ 52 w 151"/>
                <a:gd name="T101" fmla="*/ 156 h 204"/>
                <a:gd name="T102" fmla="*/ 43 w 151"/>
                <a:gd name="T103" fmla="*/ 162 h 204"/>
                <a:gd name="T104" fmla="*/ 57 w 151"/>
                <a:gd name="T105" fmla="*/ 182 h 204"/>
                <a:gd name="T106" fmla="*/ 82 w 151"/>
                <a:gd name="T107" fmla="*/ 149 h 204"/>
                <a:gd name="T108" fmla="*/ 89 w 151"/>
                <a:gd name="T109" fmla="*/ 149 h 204"/>
                <a:gd name="T110" fmla="*/ 92 w 151"/>
                <a:gd name="T111" fmla="*/ 163 h 204"/>
                <a:gd name="T112" fmla="*/ 98 w 151"/>
                <a:gd name="T113" fmla="*/ 147 h 204"/>
                <a:gd name="T114" fmla="*/ 98 w 151"/>
                <a:gd name="T115" fmla="*/ 14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204">
                  <a:moveTo>
                    <a:pt x="146" y="123"/>
                  </a:moveTo>
                  <a:cubicBezTo>
                    <a:pt x="146" y="125"/>
                    <a:pt x="145" y="128"/>
                    <a:pt x="142" y="128"/>
                  </a:cubicBezTo>
                  <a:cubicBezTo>
                    <a:pt x="137" y="128"/>
                    <a:pt x="135" y="122"/>
                    <a:pt x="132" y="122"/>
                  </a:cubicBezTo>
                  <a:cubicBezTo>
                    <a:pt x="130" y="122"/>
                    <a:pt x="122" y="139"/>
                    <a:pt x="122" y="141"/>
                  </a:cubicBezTo>
                  <a:cubicBezTo>
                    <a:pt x="122" y="146"/>
                    <a:pt x="128" y="144"/>
                    <a:pt x="128" y="149"/>
                  </a:cubicBezTo>
                  <a:cubicBezTo>
                    <a:pt x="128" y="156"/>
                    <a:pt x="128" y="161"/>
                    <a:pt x="128" y="172"/>
                  </a:cubicBezTo>
                  <a:cubicBezTo>
                    <a:pt x="118" y="174"/>
                    <a:pt x="114" y="178"/>
                    <a:pt x="114" y="187"/>
                  </a:cubicBezTo>
                  <a:cubicBezTo>
                    <a:pt x="114" y="187"/>
                    <a:pt x="114" y="187"/>
                    <a:pt x="114" y="187"/>
                  </a:cubicBezTo>
                  <a:cubicBezTo>
                    <a:pt x="114" y="189"/>
                    <a:pt x="114" y="189"/>
                    <a:pt x="114" y="189"/>
                  </a:cubicBezTo>
                  <a:cubicBezTo>
                    <a:pt x="114" y="189"/>
                    <a:pt x="114" y="189"/>
                    <a:pt x="114" y="189"/>
                  </a:cubicBezTo>
                  <a:cubicBezTo>
                    <a:pt x="111" y="198"/>
                    <a:pt x="107" y="200"/>
                    <a:pt x="98" y="200"/>
                  </a:cubicBezTo>
                  <a:cubicBezTo>
                    <a:pt x="86" y="200"/>
                    <a:pt x="94" y="187"/>
                    <a:pt x="80" y="187"/>
                  </a:cubicBezTo>
                  <a:cubicBezTo>
                    <a:pt x="71" y="187"/>
                    <a:pt x="57" y="194"/>
                    <a:pt x="57" y="204"/>
                  </a:cubicBezTo>
                  <a:cubicBezTo>
                    <a:pt x="52" y="203"/>
                    <a:pt x="44" y="190"/>
                    <a:pt x="43" y="189"/>
                  </a:cubicBezTo>
                  <a:cubicBezTo>
                    <a:pt x="39" y="187"/>
                    <a:pt x="37" y="187"/>
                    <a:pt x="35" y="189"/>
                  </a:cubicBezTo>
                  <a:cubicBezTo>
                    <a:pt x="32" y="183"/>
                    <a:pt x="31" y="178"/>
                    <a:pt x="30" y="173"/>
                  </a:cubicBezTo>
                  <a:cubicBezTo>
                    <a:pt x="26" y="154"/>
                    <a:pt x="30" y="141"/>
                    <a:pt x="23" y="125"/>
                  </a:cubicBezTo>
                  <a:cubicBezTo>
                    <a:pt x="19" y="114"/>
                    <a:pt x="12" y="117"/>
                    <a:pt x="15" y="109"/>
                  </a:cubicBezTo>
                  <a:cubicBezTo>
                    <a:pt x="23" y="102"/>
                    <a:pt x="6" y="82"/>
                    <a:pt x="6" y="69"/>
                  </a:cubicBezTo>
                  <a:cubicBezTo>
                    <a:pt x="6" y="59"/>
                    <a:pt x="6" y="44"/>
                    <a:pt x="0" y="39"/>
                  </a:cubicBezTo>
                  <a:cubicBezTo>
                    <a:pt x="0" y="39"/>
                    <a:pt x="0" y="39"/>
                    <a:pt x="0" y="39"/>
                  </a:cubicBezTo>
                  <a:cubicBezTo>
                    <a:pt x="11" y="32"/>
                    <a:pt x="11" y="32"/>
                    <a:pt x="11" y="32"/>
                  </a:cubicBezTo>
                  <a:cubicBezTo>
                    <a:pt x="26" y="53"/>
                    <a:pt x="26" y="53"/>
                    <a:pt x="26" y="53"/>
                  </a:cubicBezTo>
                  <a:cubicBezTo>
                    <a:pt x="26" y="53"/>
                    <a:pt x="26" y="53"/>
                    <a:pt x="26" y="53"/>
                  </a:cubicBezTo>
                  <a:cubicBezTo>
                    <a:pt x="31" y="58"/>
                    <a:pt x="38" y="61"/>
                    <a:pt x="47" y="44"/>
                  </a:cubicBezTo>
                  <a:cubicBezTo>
                    <a:pt x="53" y="32"/>
                    <a:pt x="81" y="50"/>
                    <a:pt x="81" y="50"/>
                  </a:cubicBezTo>
                  <a:cubicBezTo>
                    <a:pt x="89" y="39"/>
                    <a:pt x="81" y="32"/>
                    <a:pt x="73" y="23"/>
                  </a:cubicBezTo>
                  <a:cubicBezTo>
                    <a:pt x="79" y="22"/>
                    <a:pt x="74" y="0"/>
                    <a:pt x="87" y="16"/>
                  </a:cubicBezTo>
                  <a:cubicBezTo>
                    <a:pt x="91" y="19"/>
                    <a:pt x="100" y="23"/>
                    <a:pt x="110" y="26"/>
                  </a:cubicBezTo>
                  <a:cubicBezTo>
                    <a:pt x="111" y="26"/>
                    <a:pt x="113" y="27"/>
                    <a:pt x="114" y="27"/>
                  </a:cubicBezTo>
                  <a:cubicBezTo>
                    <a:pt x="114" y="31"/>
                    <a:pt x="113" y="38"/>
                    <a:pt x="114" y="44"/>
                  </a:cubicBezTo>
                  <a:cubicBezTo>
                    <a:pt x="126" y="43"/>
                    <a:pt x="146" y="50"/>
                    <a:pt x="146" y="60"/>
                  </a:cubicBezTo>
                  <a:cubicBezTo>
                    <a:pt x="146" y="67"/>
                    <a:pt x="138" y="70"/>
                    <a:pt x="138" y="81"/>
                  </a:cubicBezTo>
                  <a:cubicBezTo>
                    <a:pt x="138" y="92"/>
                    <a:pt x="151" y="94"/>
                    <a:pt x="151" y="103"/>
                  </a:cubicBezTo>
                  <a:cubicBezTo>
                    <a:pt x="151" y="109"/>
                    <a:pt x="149" y="114"/>
                    <a:pt x="149" y="120"/>
                  </a:cubicBezTo>
                  <a:cubicBezTo>
                    <a:pt x="149" y="120"/>
                    <a:pt x="149" y="120"/>
                    <a:pt x="149" y="120"/>
                  </a:cubicBezTo>
                  <a:cubicBezTo>
                    <a:pt x="146" y="123"/>
                    <a:pt x="146" y="123"/>
                    <a:pt x="146" y="123"/>
                  </a:cubicBezTo>
                  <a:close/>
                  <a:moveTo>
                    <a:pt x="98" y="147"/>
                  </a:moveTo>
                  <a:cubicBezTo>
                    <a:pt x="101" y="147"/>
                    <a:pt x="98" y="142"/>
                    <a:pt x="98" y="140"/>
                  </a:cubicBezTo>
                  <a:cubicBezTo>
                    <a:pt x="98" y="128"/>
                    <a:pt x="85" y="110"/>
                    <a:pt x="74" y="110"/>
                  </a:cubicBezTo>
                  <a:cubicBezTo>
                    <a:pt x="64" y="110"/>
                    <a:pt x="59" y="103"/>
                    <a:pt x="54" y="98"/>
                  </a:cubicBezTo>
                  <a:cubicBezTo>
                    <a:pt x="54" y="98"/>
                    <a:pt x="54" y="98"/>
                    <a:pt x="54" y="98"/>
                  </a:cubicBezTo>
                  <a:cubicBezTo>
                    <a:pt x="49" y="98"/>
                    <a:pt x="49" y="98"/>
                    <a:pt x="49" y="98"/>
                  </a:cubicBezTo>
                  <a:cubicBezTo>
                    <a:pt x="49" y="107"/>
                    <a:pt x="49" y="107"/>
                    <a:pt x="49" y="107"/>
                  </a:cubicBezTo>
                  <a:cubicBezTo>
                    <a:pt x="49" y="107"/>
                    <a:pt x="49" y="107"/>
                    <a:pt x="49" y="107"/>
                  </a:cubicBezTo>
                  <a:cubicBezTo>
                    <a:pt x="52" y="113"/>
                    <a:pt x="60" y="123"/>
                    <a:pt x="69" y="123"/>
                  </a:cubicBezTo>
                  <a:cubicBezTo>
                    <a:pt x="70" y="123"/>
                    <a:pt x="74" y="120"/>
                    <a:pt x="76" y="120"/>
                  </a:cubicBezTo>
                  <a:cubicBezTo>
                    <a:pt x="80" y="120"/>
                    <a:pt x="81" y="126"/>
                    <a:pt x="81" y="129"/>
                  </a:cubicBezTo>
                  <a:cubicBezTo>
                    <a:pt x="81" y="134"/>
                    <a:pt x="66" y="142"/>
                    <a:pt x="62" y="142"/>
                  </a:cubicBezTo>
                  <a:cubicBezTo>
                    <a:pt x="62" y="151"/>
                    <a:pt x="64" y="161"/>
                    <a:pt x="57" y="162"/>
                  </a:cubicBezTo>
                  <a:cubicBezTo>
                    <a:pt x="55" y="158"/>
                    <a:pt x="54" y="156"/>
                    <a:pt x="52" y="156"/>
                  </a:cubicBezTo>
                  <a:cubicBezTo>
                    <a:pt x="49" y="156"/>
                    <a:pt x="43" y="158"/>
                    <a:pt x="43" y="162"/>
                  </a:cubicBezTo>
                  <a:cubicBezTo>
                    <a:pt x="43" y="173"/>
                    <a:pt x="48" y="182"/>
                    <a:pt x="57" y="182"/>
                  </a:cubicBezTo>
                  <a:cubicBezTo>
                    <a:pt x="68" y="182"/>
                    <a:pt x="79" y="160"/>
                    <a:pt x="82" y="149"/>
                  </a:cubicBezTo>
                  <a:cubicBezTo>
                    <a:pt x="86" y="150"/>
                    <a:pt x="87" y="149"/>
                    <a:pt x="89" y="149"/>
                  </a:cubicBezTo>
                  <a:cubicBezTo>
                    <a:pt x="89" y="154"/>
                    <a:pt x="90" y="163"/>
                    <a:pt x="92" y="163"/>
                  </a:cubicBezTo>
                  <a:cubicBezTo>
                    <a:pt x="98" y="163"/>
                    <a:pt x="94" y="147"/>
                    <a:pt x="98" y="147"/>
                  </a:cubicBezTo>
                  <a:cubicBezTo>
                    <a:pt x="98" y="147"/>
                    <a:pt x="98" y="147"/>
                    <a:pt x="98" y="14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95" name="Freeform 117"/>
            <p:cNvSpPr>
              <a:spLocks/>
            </p:cNvSpPr>
            <p:nvPr/>
          </p:nvSpPr>
          <p:spPr bwMode="auto">
            <a:xfrm>
              <a:off x="1784244" y="5091714"/>
              <a:ext cx="598608" cy="797212"/>
            </a:xfrm>
            <a:custGeom>
              <a:avLst/>
              <a:gdLst>
                <a:gd name="T0" fmla="*/ 55 w 132"/>
                <a:gd name="T1" fmla="*/ 155 h 176"/>
                <a:gd name="T2" fmla="*/ 60 w 132"/>
                <a:gd name="T3" fmla="*/ 149 h 176"/>
                <a:gd name="T4" fmla="*/ 46 w 132"/>
                <a:gd name="T5" fmla="*/ 138 h 176"/>
                <a:gd name="T6" fmla="*/ 10 w 132"/>
                <a:gd name="T7" fmla="*/ 121 h 176"/>
                <a:gd name="T8" fmla="*/ 7 w 132"/>
                <a:gd name="T9" fmla="*/ 101 h 176"/>
                <a:gd name="T10" fmla="*/ 16 w 132"/>
                <a:gd name="T11" fmla="*/ 90 h 176"/>
                <a:gd name="T12" fmla="*/ 0 w 132"/>
                <a:gd name="T13" fmla="*/ 67 h 176"/>
                <a:gd name="T14" fmla="*/ 14 w 132"/>
                <a:gd name="T15" fmla="*/ 52 h 176"/>
                <a:gd name="T16" fmla="*/ 14 w 132"/>
                <a:gd name="T17" fmla="*/ 29 h 176"/>
                <a:gd name="T18" fmla="*/ 8 w 132"/>
                <a:gd name="T19" fmla="*/ 21 h 176"/>
                <a:gd name="T20" fmla="*/ 18 w 132"/>
                <a:gd name="T21" fmla="*/ 2 h 176"/>
                <a:gd name="T22" fmla="*/ 28 w 132"/>
                <a:gd name="T23" fmla="*/ 8 h 176"/>
                <a:gd name="T24" fmla="*/ 39 w 132"/>
                <a:gd name="T25" fmla="*/ 0 h 176"/>
                <a:gd name="T26" fmla="*/ 50 w 132"/>
                <a:gd name="T27" fmla="*/ 8 h 176"/>
                <a:gd name="T28" fmla="*/ 60 w 132"/>
                <a:gd name="T29" fmla="*/ 19 h 176"/>
                <a:gd name="T30" fmla="*/ 69 w 132"/>
                <a:gd name="T31" fmla="*/ 15 h 176"/>
                <a:gd name="T32" fmla="*/ 87 w 132"/>
                <a:gd name="T33" fmla="*/ 27 h 176"/>
                <a:gd name="T34" fmla="*/ 90 w 132"/>
                <a:gd name="T35" fmla="*/ 36 h 176"/>
                <a:gd name="T36" fmla="*/ 110 w 132"/>
                <a:gd name="T37" fmla="*/ 62 h 176"/>
                <a:gd name="T38" fmla="*/ 106 w 132"/>
                <a:gd name="T39" fmla="*/ 75 h 176"/>
                <a:gd name="T40" fmla="*/ 132 w 132"/>
                <a:gd name="T41" fmla="*/ 129 h 176"/>
                <a:gd name="T42" fmla="*/ 132 w 132"/>
                <a:gd name="T43" fmla="*/ 138 h 176"/>
                <a:gd name="T44" fmla="*/ 98 w 132"/>
                <a:gd name="T45" fmla="*/ 144 h 176"/>
                <a:gd name="T46" fmla="*/ 98 w 132"/>
                <a:gd name="T47" fmla="*/ 144 h 176"/>
                <a:gd name="T48" fmla="*/ 104 w 132"/>
                <a:gd name="T49" fmla="*/ 155 h 176"/>
                <a:gd name="T50" fmla="*/ 104 w 132"/>
                <a:gd name="T51" fmla="*/ 155 h 176"/>
                <a:gd name="T52" fmla="*/ 96 w 132"/>
                <a:gd name="T53" fmla="*/ 160 h 176"/>
                <a:gd name="T54" fmla="*/ 96 w 132"/>
                <a:gd name="T55" fmla="*/ 176 h 176"/>
                <a:gd name="T56" fmla="*/ 96 w 132"/>
                <a:gd name="T57" fmla="*/ 176 h 176"/>
                <a:gd name="T58" fmla="*/ 94 w 132"/>
                <a:gd name="T59" fmla="*/ 174 h 176"/>
                <a:gd name="T60" fmla="*/ 94 w 132"/>
                <a:gd name="T61" fmla="*/ 174 h 176"/>
                <a:gd name="T62" fmla="*/ 88 w 132"/>
                <a:gd name="T63" fmla="*/ 174 h 176"/>
                <a:gd name="T64" fmla="*/ 79 w 132"/>
                <a:gd name="T65" fmla="*/ 169 h 176"/>
                <a:gd name="T66" fmla="*/ 69 w 132"/>
                <a:gd name="T67" fmla="*/ 170 h 176"/>
                <a:gd name="T68" fmla="*/ 56 w 132"/>
                <a:gd name="T69" fmla="*/ 158 h 176"/>
                <a:gd name="T70" fmla="*/ 56 w 132"/>
                <a:gd name="T71" fmla="*/ 158 h 176"/>
                <a:gd name="T72" fmla="*/ 55 w 132"/>
                <a:gd name="T73"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76">
                  <a:moveTo>
                    <a:pt x="55" y="155"/>
                  </a:moveTo>
                  <a:cubicBezTo>
                    <a:pt x="57" y="152"/>
                    <a:pt x="58" y="152"/>
                    <a:pt x="60" y="149"/>
                  </a:cubicBezTo>
                  <a:cubicBezTo>
                    <a:pt x="55" y="145"/>
                    <a:pt x="50" y="143"/>
                    <a:pt x="46" y="138"/>
                  </a:cubicBezTo>
                  <a:cubicBezTo>
                    <a:pt x="32" y="145"/>
                    <a:pt x="28" y="123"/>
                    <a:pt x="10" y="121"/>
                  </a:cubicBezTo>
                  <a:cubicBezTo>
                    <a:pt x="12" y="112"/>
                    <a:pt x="7" y="107"/>
                    <a:pt x="7" y="101"/>
                  </a:cubicBezTo>
                  <a:cubicBezTo>
                    <a:pt x="7" y="94"/>
                    <a:pt x="16" y="98"/>
                    <a:pt x="16" y="90"/>
                  </a:cubicBezTo>
                  <a:cubicBezTo>
                    <a:pt x="16" y="79"/>
                    <a:pt x="0" y="78"/>
                    <a:pt x="0" y="67"/>
                  </a:cubicBezTo>
                  <a:cubicBezTo>
                    <a:pt x="0" y="58"/>
                    <a:pt x="4" y="54"/>
                    <a:pt x="14" y="52"/>
                  </a:cubicBezTo>
                  <a:cubicBezTo>
                    <a:pt x="14" y="41"/>
                    <a:pt x="14" y="36"/>
                    <a:pt x="14" y="29"/>
                  </a:cubicBezTo>
                  <a:cubicBezTo>
                    <a:pt x="14" y="24"/>
                    <a:pt x="8" y="26"/>
                    <a:pt x="8" y="21"/>
                  </a:cubicBezTo>
                  <a:cubicBezTo>
                    <a:pt x="8" y="19"/>
                    <a:pt x="16" y="2"/>
                    <a:pt x="18" y="2"/>
                  </a:cubicBezTo>
                  <a:cubicBezTo>
                    <a:pt x="21" y="2"/>
                    <a:pt x="23" y="8"/>
                    <a:pt x="28" y="8"/>
                  </a:cubicBezTo>
                  <a:cubicBezTo>
                    <a:pt x="35" y="8"/>
                    <a:pt x="31" y="0"/>
                    <a:pt x="39" y="0"/>
                  </a:cubicBezTo>
                  <a:cubicBezTo>
                    <a:pt x="44" y="0"/>
                    <a:pt x="46" y="3"/>
                    <a:pt x="50" y="8"/>
                  </a:cubicBezTo>
                  <a:cubicBezTo>
                    <a:pt x="50" y="13"/>
                    <a:pt x="55" y="19"/>
                    <a:pt x="60" y="19"/>
                  </a:cubicBezTo>
                  <a:cubicBezTo>
                    <a:pt x="64" y="19"/>
                    <a:pt x="64" y="16"/>
                    <a:pt x="69" y="15"/>
                  </a:cubicBezTo>
                  <a:cubicBezTo>
                    <a:pt x="71" y="29"/>
                    <a:pt x="77" y="24"/>
                    <a:pt x="87" y="27"/>
                  </a:cubicBezTo>
                  <a:cubicBezTo>
                    <a:pt x="90" y="30"/>
                    <a:pt x="89" y="32"/>
                    <a:pt x="90" y="36"/>
                  </a:cubicBezTo>
                  <a:cubicBezTo>
                    <a:pt x="95" y="47"/>
                    <a:pt x="110" y="50"/>
                    <a:pt x="110" y="62"/>
                  </a:cubicBezTo>
                  <a:cubicBezTo>
                    <a:pt x="110" y="69"/>
                    <a:pt x="106" y="70"/>
                    <a:pt x="106" y="75"/>
                  </a:cubicBezTo>
                  <a:cubicBezTo>
                    <a:pt x="106" y="99"/>
                    <a:pt x="132" y="110"/>
                    <a:pt x="132" y="129"/>
                  </a:cubicBezTo>
                  <a:cubicBezTo>
                    <a:pt x="132" y="133"/>
                    <a:pt x="132" y="134"/>
                    <a:pt x="132" y="138"/>
                  </a:cubicBezTo>
                  <a:cubicBezTo>
                    <a:pt x="123" y="144"/>
                    <a:pt x="112" y="144"/>
                    <a:pt x="98" y="144"/>
                  </a:cubicBezTo>
                  <a:cubicBezTo>
                    <a:pt x="98" y="144"/>
                    <a:pt x="98" y="144"/>
                    <a:pt x="98" y="144"/>
                  </a:cubicBezTo>
                  <a:cubicBezTo>
                    <a:pt x="104" y="155"/>
                    <a:pt x="104" y="155"/>
                    <a:pt x="104" y="155"/>
                  </a:cubicBezTo>
                  <a:cubicBezTo>
                    <a:pt x="104" y="155"/>
                    <a:pt x="104" y="155"/>
                    <a:pt x="104" y="155"/>
                  </a:cubicBezTo>
                  <a:cubicBezTo>
                    <a:pt x="100" y="157"/>
                    <a:pt x="96" y="157"/>
                    <a:pt x="96" y="160"/>
                  </a:cubicBezTo>
                  <a:cubicBezTo>
                    <a:pt x="96" y="170"/>
                    <a:pt x="93" y="168"/>
                    <a:pt x="96" y="176"/>
                  </a:cubicBezTo>
                  <a:cubicBezTo>
                    <a:pt x="96" y="176"/>
                    <a:pt x="96" y="176"/>
                    <a:pt x="96" y="176"/>
                  </a:cubicBezTo>
                  <a:cubicBezTo>
                    <a:pt x="94" y="174"/>
                    <a:pt x="94" y="174"/>
                    <a:pt x="94" y="174"/>
                  </a:cubicBezTo>
                  <a:cubicBezTo>
                    <a:pt x="94" y="174"/>
                    <a:pt x="94" y="174"/>
                    <a:pt x="94" y="174"/>
                  </a:cubicBezTo>
                  <a:cubicBezTo>
                    <a:pt x="93" y="174"/>
                    <a:pt x="90" y="174"/>
                    <a:pt x="88" y="174"/>
                  </a:cubicBezTo>
                  <a:cubicBezTo>
                    <a:pt x="85" y="174"/>
                    <a:pt x="84" y="169"/>
                    <a:pt x="79" y="169"/>
                  </a:cubicBezTo>
                  <a:cubicBezTo>
                    <a:pt x="78" y="169"/>
                    <a:pt x="74" y="169"/>
                    <a:pt x="69" y="170"/>
                  </a:cubicBezTo>
                  <a:cubicBezTo>
                    <a:pt x="67" y="163"/>
                    <a:pt x="63" y="158"/>
                    <a:pt x="56" y="158"/>
                  </a:cubicBezTo>
                  <a:cubicBezTo>
                    <a:pt x="56" y="158"/>
                    <a:pt x="56" y="158"/>
                    <a:pt x="56" y="158"/>
                  </a:cubicBezTo>
                  <a:cubicBezTo>
                    <a:pt x="55" y="155"/>
                    <a:pt x="55" y="155"/>
                    <a:pt x="55" y="15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4" name="Freeform 141"/>
            <p:cNvSpPr>
              <a:spLocks/>
            </p:cNvSpPr>
            <p:nvPr/>
          </p:nvSpPr>
          <p:spPr bwMode="auto">
            <a:xfrm>
              <a:off x="5104566" y="3298685"/>
              <a:ext cx="1149665" cy="1401417"/>
            </a:xfrm>
            <a:custGeom>
              <a:avLst/>
              <a:gdLst>
                <a:gd name="T0" fmla="*/ 170 w 254"/>
                <a:gd name="T1" fmla="*/ 3 h 309"/>
                <a:gd name="T2" fmla="*/ 141 w 254"/>
                <a:gd name="T3" fmla="*/ 63 h 309"/>
                <a:gd name="T4" fmla="*/ 121 w 254"/>
                <a:gd name="T5" fmla="*/ 93 h 309"/>
                <a:gd name="T6" fmla="*/ 95 w 254"/>
                <a:gd name="T7" fmla="*/ 109 h 309"/>
                <a:gd name="T8" fmla="*/ 103 w 254"/>
                <a:gd name="T9" fmla="*/ 131 h 309"/>
                <a:gd name="T10" fmla="*/ 95 w 254"/>
                <a:gd name="T11" fmla="*/ 146 h 309"/>
                <a:gd name="T12" fmla="*/ 100 w 254"/>
                <a:gd name="T13" fmla="*/ 157 h 309"/>
                <a:gd name="T14" fmla="*/ 77 w 254"/>
                <a:gd name="T15" fmla="*/ 174 h 309"/>
                <a:gd name="T16" fmla="*/ 61 w 254"/>
                <a:gd name="T17" fmla="*/ 194 h 309"/>
                <a:gd name="T18" fmla="*/ 50 w 254"/>
                <a:gd name="T19" fmla="*/ 191 h 309"/>
                <a:gd name="T20" fmla="*/ 31 w 254"/>
                <a:gd name="T21" fmla="*/ 211 h 309"/>
                <a:gd name="T22" fmla="*/ 18 w 254"/>
                <a:gd name="T23" fmla="*/ 212 h 309"/>
                <a:gd name="T24" fmla="*/ 0 w 254"/>
                <a:gd name="T25" fmla="*/ 242 h 309"/>
                <a:gd name="T26" fmla="*/ 36 w 254"/>
                <a:gd name="T27" fmla="*/ 267 h 309"/>
                <a:gd name="T28" fmla="*/ 46 w 254"/>
                <a:gd name="T29" fmla="*/ 264 h 309"/>
                <a:gd name="T30" fmla="*/ 75 w 254"/>
                <a:gd name="T31" fmla="*/ 282 h 309"/>
                <a:gd name="T32" fmla="*/ 101 w 254"/>
                <a:gd name="T33" fmla="*/ 287 h 309"/>
                <a:gd name="T34" fmla="*/ 116 w 254"/>
                <a:gd name="T35" fmla="*/ 298 h 309"/>
                <a:gd name="T36" fmla="*/ 133 w 254"/>
                <a:gd name="T37" fmla="*/ 290 h 309"/>
                <a:gd name="T38" fmla="*/ 175 w 254"/>
                <a:gd name="T39" fmla="*/ 309 h 309"/>
                <a:gd name="T40" fmla="*/ 190 w 254"/>
                <a:gd name="T41" fmla="*/ 301 h 309"/>
                <a:gd name="T42" fmla="*/ 203 w 254"/>
                <a:gd name="T43" fmla="*/ 304 h 309"/>
                <a:gd name="T44" fmla="*/ 203 w 254"/>
                <a:gd name="T45" fmla="*/ 281 h 309"/>
                <a:gd name="T46" fmla="*/ 218 w 254"/>
                <a:gd name="T47" fmla="*/ 260 h 309"/>
                <a:gd name="T48" fmla="*/ 218 w 254"/>
                <a:gd name="T49" fmla="*/ 260 h 309"/>
                <a:gd name="T50" fmla="*/ 246 w 254"/>
                <a:gd name="T51" fmla="*/ 260 h 309"/>
                <a:gd name="T52" fmla="*/ 246 w 254"/>
                <a:gd name="T53" fmla="*/ 260 h 309"/>
                <a:gd name="T54" fmla="*/ 254 w 254"/>
                <a:gd name="T55" fmla="*/ 224 h 309"/>
                <a:gd name="T56" fmla="*/ 246 w 254"/>
                <a:gd name="T57" fmla="*/ 189 h 309"/>
                <a:gd name="T58" fmla="*/ 221 w 254"/>
                <a:gd name="T59" fmla="*/ 168 h 309"/>
                <a:gd name="T60" fmla="*/ 223 w 254"/>
                <a:gd name="T61" fmla="*/ 155 h 309"/>
                <a:gd name="T62" fmla="*/ 223 w 254"/>
                <a:gd name="T63" fmla="*/ 133 h 309"/>
                <a:gd name="T64" fmla="*/ 219 w 254"/>
                <a:gd name="T65" fmla="*/ 95 h 309"/>
                <a:gd name="T66" fmla="*/ 223 w 254"/>
                <a:gd name="T67" fmla="*/ 75 h 309"/>
                <a:gd name="T68" fmla="*/ 212 w 254"/>
                <a:gd name="T69" fmla="*/ 56 h 309"/>
                <a:gd name="T70" fmla="*/ 178 w 254"/>
                <a:gd name="T71" fmla="*/ 8 h 309"/>
                <a:gd name="T72" fmla="*/ 171 w 254"/>
                <a:gd name="T73" fmla="*/ 0 h 309"/>
                <a:gd name="T74" fmla="*/ 171 w 254"/>
                <a:gd name="T75" fmla="*/ 0 h 309"/>
                <a:gd name="T76" fmla="*/ 170 w 254"/>
                <a:gd name="T77" fmla="*/ 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4" h="309">
                  <a:moveTo>
                    <a:pt x="170" y="3"/>
                  </a:moveTo>
                  <a:cubicBezTo>
                    <a:pt x="162" y="23"/>
                    <a:pt x="152" y="45"/>
                    <a:pt x="141" y="63"/>
                  </a:cubicBezTo>
                  <a:cubicBezTo>
                    <a:pt x="134" y="75"/>
                    <a:pt x="131" y="85"/>
                    <a:pt x="121" y="93"/>
                  </a:cubicBezTo>
                  <a:cubicBezTo>
                    <a:pt x="114" y="98"/>
                    <a:pt x="95" y="96"/>
                    <a:pt x="95" y="109"/>
                  </a:cubicBezTo>
                  <a:cubicBezTo>
                    <a:pt x="95" y="121"/>
                    <a:pt x="103" y="122"/>
                    <a:pt x="103" y="131"/>
                  </a:cubicBezTo>
                  <a:cubicBezTo>
                    <a:pt x="103" y="137"/>
                    <a:pt x="95" y="139"/>
                    <a:pt x="95" y="146"/>
                  </a:cubicBezTo>
                  <a:cubicBezTo>
                    <a:pt x="95" y="149"/>
                    <a:pt x="100" y="152"/>
                    <a:pt x="100" y="157"/>
                  </a:cubicBezTo>
                  <a:cubicBezTo>
                    <a:pt x="100" y="168"/>
                    <a:pt x="87" y="174"/>
                    <a:pt x="77" y="174"/>
                  </a:cubicBezTo>
                  <a:cubicBezTo>
                    <a:pt x="62" y="174"/>
                    <a:pt x="72" y="194"/>
                    <a:pt x="61" y="194"/>
                  </a:cubicBezTo>
                  <a:cubicBezTo>
                    <a:pt x="58" y="194"/>
                    <a:pt x="55" y="191"/>
                    <a:pt x="50" y="191"/>
                  </a:cubicBezTo>
                  <a:cubicBezTo>
                    <a:pt x="39" y="191"/>
                    <a:pt x="36" y="205"/>
                    <a:pt x="31" y="211"/>
                  </a:cubicBezTo>
                  <a:cubicBezTo>
                    <a:pt x="27" y="215"/>
                    <a:pt x="23" y="211"/>
                    <a:pt x="18" y="212"/>
                  </a:cubicBezTo>
                  <a:cubicBezTo>
                    <a:pt x="9" y="215"/>
                    <a:pt x="0" y="232"/>
                    <a:pt x="0" y="242"/>
                  </a:cubicBezTo>
                  <a:cubicBezTo>
                    <a:pt x="0" y="251"/>
                    <a:pt x="25" y="267"/>
                    <a:pt x="36" y="267"/>
                  </a:cubicBezTo>
                  <a:cubicBezTo>
                    <a:pt x="39" y="267"/>
                    <a:pt x="41" y="264"/>
                    <a:pt x="46" y="264"/>
                  </a:cubicBezTo>
                  <a:cubicBezTo>
                    <a:pt x="58" y="264"/>
                    <a:pt x="69" y="276"/>
                    <a:pt x="75" y="282"/>
                  </a:cubicBezTo>
                  <a:cubicBezTo>
                    <a:pt x="83" y="288"/>
                    <a:pt x="91" y="283"/>
                    <a:pt x="101" y="287"/>
                  </a:cubicBezTo>
                  <a:cubicBezTo>
                    <a:pt x="106" y="288"/>
                    <a:pt x="109" y="298"/>
                    <a:pt x="116" y="298"/>
                  </a:cubicBezTo>
                  <a:cubicBezTo>
                    <a:pt x="126" y="298"/>
                    <a:pt x="126" y="290"/>
                    <a:pt x="133" y="290"/>
                  </a:cubicBezTo>
                  <a:cubicBezTo>
                    <a:pt x="147" y="290"/>
                    <a:pt x="166" y="309"/>
                    <a:pt x="175" y="309"/>
                  </a:cubicBezTo>
                  <a:cubicBezTo>
                    <a:pt x="181" y="309"/>
                    <a:pt x="184" y="301"/>
                    <a:pt x="190" y="301"/>
                  </a:cubicBezTo>
                  <a:cubicBezTo>
                    <a:pt x="195" y="301"/>
                    <a:pt x="198" y="304"/>
                    <a:pt x="203" y="304"/>
                  </a:cubicBezTo>
                  <a:cubicBezTo>
                    <a:pt x="211" y="298"/>
                    <a:pt x="203" y="281"/>
                    <a:pt x="203" y="281"/>
                  </a:cubicBezTo>
                  <a:cubicBezTo>
                    <a:pt x="210" y="271"/>
                    <a:pt x="211" y="265"/>
                    <a:pt x="218" y="260"/>
                  </a:cubicBezTo>
                  <a:cubicBezTo>
                    <a:pt x="218" y="260"/>
                    <a:pt x="218" y="260"/>
                    <a:pt x="218" y="260"/>
                  </a:cubicBezTo>
                  <a:cubicBezTo>
                    <a:pt x="246" y="260"/>
                    <a:pt x="246" y="260"/>
                    <a:pt x="246" y="260"/>
                  </a:cubicBezTo>
                  <a:cubicBezTo>
                    <a:pt x="246" y="260"/>
                    <a:pt x="246" y="260"/>
                    <a:pt x="246" y="260"/>
                  </a:cubicBezTo>
                  <a:cubicBezTo>
                    <a:pt x="254" y="249"/>
                    <a:pt x="253" y="239"/>
                    <a:pt x="254" y="224"/>
                  </a:cubicBezTo>
                  <a:cubicBezTo>
                    <a:pt x="254" y="224"/>
                    <a:pt x="250" y="199"/>
                    <a:pt x="246" y="189"/>
                  </a:cubicBezTo>
                  <a:cubicBezTo>
                    <a:pt x="243" y="176"/>
                    <a:pt x="224" y="180"/>
                    <a:pt x="221" y="168"/>
                  </a:cubicBezTo>
                  <a:cubicBezTo>
                    <a:pt x="219" y="163"/>
                    <a:pt x="223" y="158"/>
                    <a:pt x="223" y="155"/>
                  </a:cubicBezTo>
                  <a:cubicBezTo>
                    <a:pt x="223" y="152"/>
                    <a:pt x="223" y="141"/>
                    <a:pt x="223" y="133"/>
                  </a:cubicBezTo>
                  <a:cubicBezTo>
                    <a:pt x="223" y="120"/>
                    <a:pt x="219" y="109"/>
                    <a:pt x="219" y="95"/>
                  </a:cubicBezTo>
                  <a:cubicBezTo>
                    <a:pt x="219" y="88"/>
                    <a:pt x="223" y="83"/>
                    <a:pt x="223" y="75"/>
                  </a:cubicBezTo>
                  <a:cubicBezTo>
                    <a:pt x="223" y="67"/>
                    <a:pt x="216" y="62"/>
                    <a:pt x="212" y="56"/>
                  </a:cubicBezTo>
                  <a:cubicBezTo>
                    <a:pt x="205" y="34"/>
                    <a:pt x="185" y="32"/>
                    <a:pt x="178" y="8"/>
                  </a:cubicBezTo>
                  <a:cubicBezTo>
                    <a:pt x="178" y="7"/>
                    <a:pt x="171" y="3"/>
                    <a:pt x="171" y="0"/>
                  </a:cubicBezTo>
                  <a:cubicBezTo>
                    <a:pt x="171" y="0"/>
                    <a:pt x="171" y="0"/>
                    <a:pt x="171" y="0"/>
                  </a:cubicBezTo>
                  <a:cubicBezTo>
                    <a:pt x="170" y="3"/>
                    <a:pt x="170" y="3"/>
                    <a:pt x="170" y="3"/>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5" name="Freeform 142"/>
            <p:cNvSpPr>
              <a:spLocks/>
            </p:cNvSpPr>
            <p:nvPr/>
          </p:nvSpPr>
          <p:spPr bwMode="auto">
            <a:xfrm>
              <a:off x="5496182" y="4613388"/>
              <a:ext cx="839174" cy="598608"/>
            </a:xfrm>
            <a:custGeom>
              <a:avLst/>
              <a:gdLst>
                <a:gd name="T0" fmla="*/ 185 w 185"/>
                <a:gd name="T1" fmla="*/ 119 h 132"/>
                <a:gd name="T2" fmla="*/ 168 w 185"/>
                <a:gd name="T3" fmla="*/ 121 h 132"/>
                <a:gd name="T4" fmla="*/ 159 w 185"/>
                <a:gd name="T5" fmla="*/ 129 h 132"/>
                <a:gd name="T6" fmla="*/ 113 w 185"/>
                <a:gd name="T7" fmla="*/ 129 h 132"/>
                <a:gd name="T8" fmla="*/ 104 w 185"/>
                <a:gd name="T9" fmla="*/ 132 h 132"/>
                <a:gd name="T10" fmla="*/ 92 w 185"/>
                <a:gd name="T11" fmla="*/ 123 h 132"/>
                <a:gd name="T12" fmla="*/ 76 w 185"/>
                <a:gd name="T13" fmla="*/ 130 h 132"/>
                <a:gd name="T14" fmla="*/ 73 w 185"/>
                <a:gd name="T15" fmla="*/ 127 h 132"/>
                <a:gd name="T16" fmla="*/ 73 w 185"/>
                <a:gd name="T17" fmla="*/ 127 h 132"/>
                <a:gd name="T18" fmla="*/ 63 w 185"/>
                <a:gd name="T19" fmla="*/ 127 h 132"/>
                <a:gd name="T20" fmla="*/ 63 w 185"/>
                <a:gd name="T21" fmla="*/ 127 h 132"/>
                <a:gd name="T22" fmla="*/ 23 w 185"/>
                <a:gd name="T23" fmla="*/ 120 h 132"/>
                <a:gd name="T24" fmla="*/ 23 w 185"/>
                <a:gd name="T25" fmla="*/ 120 h 132"/>
                <a:gd name="T26" fmla="*/ 22 w 185"/>
                <a:gd name="T27" fmla="*/ 111 h 132"/>
                <a:gd name="T28" fmla="*/ 22 w 185"/>
                <a:gd name="T29" fmla="*/ 111 h 132"/>
                <a:gd name="T30" fmla="*/ 27 w 185"/>
                <a:gd name="T31" fmla="*/ 97 h 132"/>
                <a:gd name="T32" fmla="*/ 27 w 185"/>
                <a:gd name="T33" fmla="*/ 91 h 132"/>
                <a:gd name="T34" fmla="*/ 11 w 185"/>
                <a:gd name="T35" fmla="*/ 82 h 132"/>
                <a:gd name="T36" fmla="*/ 0 w 185"/>
                <a:gd name="T37" fmla="*/ 82 h 132"/>
                <a:gd name="T38" fmla="*/ 29 w 185"/>
                <a:gd name="T39" fmla="*/ 33 h 132"/>
                <a:gd name="T40" fmla="*/ 27 w 185"/>
                <a:gd name="T41" fmla="*/ 7 h 132"/>
                <a:gd name="T42" fmla="*/ 29 w 185"/>
                <a:gd name="T43" fmla="*/ 8 h 132"/>
                <a:gd name="T44" fmla="*/ 46 w 185"/>
                <a:gd name="T45" fmla="*/ 0 h 132"/>
                <a:gd name="T46" fmla="*/ 88 w 185"/>
                <a:gd name="T47" fmla="*/ 19 h 132"/>
                <a:gd name="T48" fmla="*/ 103 w 185"/>
                <a:gd name="T49" fmla="*/ 11 h 132"/>
                <a:gd name="T50" fmla="*/ 113 w 185"/>
                <a:gd name="T51" fmla="*/ 13 h 132"/>
                <a:gd name="T52" fmla="*/ 113 w 185"/>
                <a:gd name="T53" fmla="*/ 29 h 132"/>
                <a:gd name="T54" fmla="*/ 123 w 185"/>
                <a:gd name="T55" fmla="*/ 46 h 132"/>
                <a:gd name="T56" fmla="*/ 125 w 185"/>
                <a:gd name="T57" fmla="*/ 60 h 132"/>
                <a:gd name="T58" fmla="*/ 150 w 185"/>
                <a:gd name="T59" fmla="*/ 65 h 132"/>
                <a:gd name="T60" fmla="*/ 166 w 185"/>
                <a:gd name="T61" fmla="*/ 87 h 132"/>
                <a:gd name="T62" fmla="*/ 179 w 185"/>
                <a:gd name="T63" fmla="*/ 95 h 132"/>
                <a:gd name="T64" fmla="*/ 185 w 185"/>
                <a:gd name="T65" fmla="*/ 116 h 132"/>
                <a:gd name="T66" fmla="*/ 185 w 185"/>
                <a:gd name="T67" fmla="*/ 116 h 132"/>
                <a:gd name="T68" fmla="*/ 185 w 185"/>
                <a:gd name="T69"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132">
                  <a:moveTo>
                    <a:pt x="185" y="119"/>
                  </a:moveTo>
                  <a:cubicBezTo>
                    <a:pt x="179" y="121"/>
                    <a:pt x="175" y="124"/>
                    <a:pt x="168" y="121"/>
                  </a:cubicBezTo>
                  <a:cubicBezTo>
                    <a:pt x="167" y="126"/>
                    <a:pt x="164" y="129"/>
                    <a:pt x="159" y="129"/>
                  </a:cubicBezTo>
                  <a:cubicBezTo>
                    <a:pt x="159" y="129"/>
                    <a:pt x="116" y="129"/>
                    <a:pt x="113" y="129"/>
                  </a:cubicBezTo>
                  <a:cubicBezTo>
                    <a:pt x="108" y="129"/>
                    <a:pt x="105" y="131"/>
                    <a:pt x="104" y="132"/>
                  </a:cubicBezTo>
                  <a:cubicBezTo>
                    <a:pt x="102" y="130"/>
                    <a:pt x="99" y="123"/>
                    <a:pt x="92" y="123"/>
                  </a:cubicBezTo>
                  <a:cubicBezTo>
                    <a:pt x="86" y="123"/>
                    <a:pt x="82" y="130"/>
                    <a:pt x="76" y="130"/>
                  </a:cubicBezTo>
                  <a:cubicBezTo>
                    <a:pt x="75" y="130"/>
                    <a:pt x="73" y="129"/>
                    <a:pt x="73" y="127"/>
                  </a:cubicBezTo>
                  <a:cubicBezTo>
                    <a:pt x="73" y="127"/>
                    <a:pt x="73" y="127"/>
                    <a:pt x="73" y="127"/>
                  </a:cubicBezTo>
                  <a:cubicBezTo>
                    <a:pt x="63" y="127"/>
                    <a:pt x="63" y="127"/>
                    <a:pt x="63" y="127"/>
                  </a:cubicBezTo>
                  <a:cubicBezTo>
                    <a:pt x="63" y="127"/>
                    <a:pt x="63" y="127"/>
                    <a:pt x="63" y="127"/>
                  </a:cubicBezTo>
                  <a:cubicBezTo>
                    <a:pt x="49" y="132"/>
                    <a:pt x="38" y="120"/>
                    <a:pt x="23" y="120"/>
                  </a:cubicBezTo>
                  <a:cubicBezTo>
                    <a:pt x="23" y="120"/>
                    <a:pt x="23" y="120"/>
                    <a:pt x="23" y="120"/>
                  </a:cubicBezTo>
                  <a:cubicBezTo>
                    <a:pt x="22" y="111"/>
                    <a:pt x="22" y="111"/>
                    <a:pt x="22" y="111"/>
                  </a:cubicBezTo>
                  <a:cubicBezTo>
                    <a:pt x="22" y="111"/>
                    <a:pt x="22" y="111"/>
                    <a:pt x="22" y="111"/>
                  </a:cubicBezTo>
                  <a:cubicBezTo>
                    <a:pt x="24" y="105"/>
                    <a:pt x="27" y="103"/>
                    <a:pt x="27" y="97"/>
                  </a:cubicBezTo>
                  <a:cubicBezTo>
                    <a:pt x="27" y="94"/>
                    <a:pt x="27" y="92"/>
                    <a:pt x="27" y="91"/>
                  </a:cubicBezTo>
                  <a:cubicBezTo>
                    <a:pt x="18" y="91"/>
                    <a:pt x="11" y="92"/>
                    <a:pt x="11" y="82"/>
                  </a:cubicBezTo>
                  <a:cubicBezTo>
                    <a:pt x="7" y="83"/>
                    <a:pt x="4" y="83"/>
                    <a:pt x="0" y="82"/>
                  </a:cubicBezTo>
                  <a:cubicBezTo>
                    <a:pt x="3" y="62"/>
                    <a:pt x="29" y="55"/>
                    <a:pt x="29" y="33"/>
                  </a:cubicBezTo>
                  <a:cubicBezTo>
                    <a:pt x="29" y="25"/>
                    <a:pt x="28" y="14"/>
                    <a:pt x="27" y="7"/>
                  </a:cubicBezTo>
                  <a:cubicBezTo>
                    <a:pt x="29" y="8"/>
                    <a:pt x="29" y="8"/>
                    <a:pt x="29" y="8"/>
                  </a:cubicBezTo>
                  <a:cubicBezTo>
                    <a:pt x="39" y="8"/>
                    <a:pt x="39" y="0"/>
                    <a:pt x="46" y="0"/>
                  </a:cubicBezTo>
                  <a:cubicBezTo>
                    <a:pt x="60" y="0"/>
                    <a:pt x="79" y="19"/>
                    <a:pt x="88" y="19"/>
                  </a:cubicBezTo>
                  <a:cubicBezTo>
                    <a:pt x="94" y="19"/>
                    <a:pt x="97" y="11"/>
                    <a:pt x="103" y="11"/>
                  </a:cubicBezTo>
                  <a:cubicBezTo>
                    <a:pt x="107" y="11"/>
                    <a:pt x="109" y="12"/>
                    <a:pt x="113" y="13"/>
                  </a:cubicBezTo>
                  <a:cubicBezTo>
                    <a:pt x="113" y="20"/>
                    <a:pt x="113" y="24"/>
                    <a:pt x="113" y="29"/>
                  </a:cubicBezTo>
                  <a:cubicBezTo>
                    <a:pt x="113" y="39"/>
                    <a:pt x="118" y="36"/>
                    <a:pt x="123" y="46"/>
                  </a:cubicBezTo>
                  <a:cubicBezTo>
                    <a:pt x="125" y="51"/>
                    <a:pt x="120" y="57"/>
                    <a:pt x="125" y="60"/>
                  </a:cubicBezTo>
                  <a:cubicBezTo>
                    <a:pt x="134" y="66"/>
                    <a:pt x="140" y="61"/>
                    <a:pt x="150" y="65"/>
                  </a:cubicBezTo>
                  <a:cubicBezTo>
                    <a:pt x="158" y="68"/>
                    <a:pt x="161" y="79"/>
                    <a:pt x="166" y="87"/>
                  </a:cubicBezTo>
                  <a:cubicBezTo>
                    <a:pt x="169" y="92"/>
                    <a:pt x="177" y="92"/>
                    <a:pt x="179" y="95"/>
                  </a:cubicBezTo>
                  <a:cubicBezTo>
                    <a:pt x="182" y="102"/>
                    <a:pt x="179" y="113"/>
                    <a:pt x="185" y="116"/>
                  </a:cubicBezTo>
                  <a:cubicBezTo>
                    <a:pt x="185" y="116"/>
                    <a:pt x="185" y="116"/>
                    <a:pt x="185" y="116"/>
                  </a:cubicBezTo>
                  <a:cubicBezTo>
                    <a:pt x="185" y="119"/>
                    <a:pt x="185" y="119"/>
                    <a:pt x="185" y="11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6" name="Freeform 143"/>
            <p:cNvSpPr>
              <a:spLocks/>
            </p:cNvSpPr>
            <p:nvPr/>
          </p:nvSpPr>
          <p:spPr bwMode="auto">
            <a:xfrm>
              <a:off x="4903166" y="4495903"/>
              <a:ext cx="724484" cy="948264"/>
            </a:xfrm>
            <a:custGeom>
              <a:avLst/>
              <a:gdLst>
                <a:gd name="T0" fmla="*/ 22 w 160"/>
                <a:gd name="T1" fmla="*/ 209 h 209"/>
                <a:gd name="T2" fmla="*/ 51 w 160"/>
                <a:gd name="T3" fmla="*/ 208 h 209"/>
                <a:gd name="T4" fmla="*/ 67 w 160"/>
                <a:gd name="T5" fmla="*/ 176 h 209"/>
                <a:gd name="T6" fmla="*/ 96 w 160"/>
                <a:gd name="T7" fmla="*/ 187 h 209"/>
                <a:gd name="T8" fmla="*/ 101 w 160"/>
                <a:gd name="T9" fmla="*/ 181 h 209"/>
                <a:gd name="T10" fmla="*/ 83 w 160"/>
                <a:gd name="T11" fmla="*/ 163 h 209"/>
                <a:gd name="T12" fmla="*/ 83 w 160"/>
                <a:gd name="T13" fmla="*/ 163 h 209"/>
                <a:gd name="T14" fmla="*/ 83 w 160"/>
                <a:gd name="T15" fmla="*/ 157 h 209"/>
                <a:gd name="T16" fmla="*/ 83 w 160"/>
                <a:gd name="T17" fmla="*/ 157 h 209"/>
                <a:gd name="T18" fmla="*/ 94 w 160"/>
                <a:gd name="T19" fmla="*/ 155 h 209"/>
                <a:gd name="T20" fmla="*/ 83 w 160"/>
                <a:gd name="T21" fmla="*/ 145 h 209"/>
                <a:gd name="T22" fmla="*/ 96 w 160"/>
                <a:gd name="T23" fmla="*/ 131 h 209"/>
                <a:gd name="T24" fmla="*/ 124 w 160"/>
                <a:gd name="T25" fmla="*/ 146 h 209"/>
                <a:gd name="T26" fmla="*/ 154 w 160"/>
                <a:gd name="T27" fmla="*/ 146 h 209"/>
                <a:gd name="T28" fmla="*/ 154 w 160"/>
                <a:gd name="T29" fmla="*/ 146 h 209"/>
                <a:gd name="T30" fmla="*/ 153 w 160"/>
                <a:gd name="T31" fmla="*/ 137 h 209"/>
                <a:gd name="T32" fmla="*/ 153 w 160"/>
                <a:gd name="T33" fmla="*/ 137 h 209"/>
                <a:gd name="T34" fmla="*/ 158 w 160"/>
                <a:gd name="T35" fmla="*/ 123 h 209"/>
                <a:gd name="T36" fmla="*/ 158 w 160"/>
                <a:gd name="T37" fmla="*/ 117 h 209"/>
                <a:gd name="T38" fmla="*/ 142 w 160"/>
                <a:gd name="T39" fmla="*/ 108 h 209"/>
                <a:gd name="T40" fmla="*/ 131 w 160"/>
                <a:gd name="T41" fmla="*/ 108 h 209"/>
                <a:gd name="T42" fmla="*/ 160 w 160"/>
                <a:gd name="T43" fmla="*/ 59 h 209"/>
                <a:gd name="T44" fmla="*/ 156 w 160"/>
                <a:gd name="T45" fmla="*/ 33 h 209"/>
                <a:gd name="T46" fmla="*/ 145 w 160"/>
                <a:gd name="T47" fmla="*/ 23 h 209"/>
                <a:gd name="T48" fmla="*/ 119 w 160"/>
                <a:gd name="T49" fmla="*/ 18 h 209"/>
                <a:gd name="T50" fmla="*/ 90 w 160"/>
                <a:gd name="T51" fmla="*/ 0 h 209"/>
                <a:gd name="T52" fmla="*/ 87 w 160"/>
                <a:gd name="T53" fmla="*/ 1 h 209"/>
                <a:gd name="T54" fmla="*/ 81 w 160"/>
                <a:gd name="T55" fmla="*/ 26 h 209"/>
                <a:gd name="T56" fmla="*/ 85 w 160"/>
                <a:gd name="T57" fmla="*/ 39 h 209"/>
                <a:gd name="T58" fmla="*/ 58 w 160"/>
                <a:gd name="T59" fmla="*/ 43 h 209"/>
                <a:gd name="T60" fmla="*/ 51 w 160"/>
                <a:gd name="T61" fmla="*/ 53 h 209"/>
                <a:gd name="T62" fmla="*/ 42 w 160"/>
                <a:gd name="T63" fmla="*/ 43 h 209"/>
                <a:gd name="T64" fmla="*/ 31 w 160"/>
                <a:gd name="T65" fmla="*/ 43 h 209"/>
                <a:gd name="T66" fmla="*/ 38 w 160"/>
                <a:gd name="T67" fmla="*/ 30 h 209"/>
                <a:gd name="T68" fmla="*/ 26 w 160"/>
                <a:gd name="T69" fmla="*/ 24 h 209"/>
                <a:gd name="T70" fmla="*/ 10 w 160"/>
                <a:gd name="T71" fmla="*/ 40 h 209"/>
                <a:gd name="T72" fmla="*/ 30 w 160"/>
                <a:gd name="T73" fmla="*/ 70 h 209"/>
                <a:gd name="T74" fmla="*/ 48 w 160"/>
                <a:gd name="T75" fmla="*/ 75 h 209"/>
                <a:gd name="T76" fmla="*/ 70 w 160"/>
                <a:gd name="T77" fmla="*/ 70 h 209"/>
                <a:gd name="T78" fmla="*/ 70 w 160"/>
                <a:gd name="T79" fmla="*/ 70 h 209"/>
                <a:gd name="T80" fmla="*/ 76 w 160"/>
                <a:gd name="T81" fmla="*/ 70 h 209"/>
                <a:gd name="T82" fmla="*/ 76 w 160"/>
                <a:gd name="T83" fmla="*/ 70 h 209"/>
                <a:gd name="T84" fmla="*/ 59 w 160"/>
                <a:gd name="T85" fmla="*/ 104 h 209"/>
                <a:gd name="T86" fmla="*/ 48 w 160"/>
                <a:gd name="T87" fmla="*/ 101 h 209"/>
                <a:gd name="T88" fmla="*/ 26 w 160"/>
                <a:gd name="T89" fmla="*/ 115 h 209"/>
                <a:gd name="T90" fmla="*/ 15 w 160"/>
                <a:gd name="T91" fmla="*/ 145 h 209"/>
                <a:gd name="T92" fmla="*/ 0 w 160"/>
                <a:gd name="T93" fmla="*/ 168 h 209"/>
                <a:gd name="T94" fmla="*/ 8 w 160"/>
                <a:gd name="T95" fmla="*/ 176 h 209"/>
                <a:gd name="T96" fmla="*/ 16 w 160"/>
                <a:gd name="T97" fmla="*/ 176 h 209"/>
                <a:gd name="T98" fmla="*/ 35 w 160"/>
                <a:gd name="T99" fmla="*/ 189 h 209"/>
                <a:gd name="T100" fmla="*/ 24 w 160"/>
                <a:gd name="T101" fmla="*/ 200 h 209"/>
                <a:gd name="T102" fmla="*/ 24 w 160"/>
                <a:gd name="T103" fmla="*/ 200 h 209"/>
                <a:gd name="T104" fmla="*/ 24 w 160"/>
                <a:gd name="T105" fmla="*/ 205 h 209"/>
                <a:gd name="T106" fmla="*/ 22 w 160"/>
                <a:gd name="T10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209">
                  <a:moveTo>
                    <a:pt x="22" y="209"/>
                  </a:moveTo>
                  <a:cubicBezTo>
                    <a:pt x="22" y="199"/>
                    <a:pt x="51" y="208"/>
                    <a:pt x="51" y="208"/>
                  </a:cubicBezTo>
                  <a:cubicBezTo>
                    <a:pt x="55" y="197"/>
                    <a:pt x="53" y="176"/>
                    <a:pt x="67" y="176"/>
                  </a:cubicBezTo>
                  <a:cubicBezTo>
                    <a:pt x="79" y="176"/>
                    <a:pt x="84" y="187"/>
                    <a:pt x="96" y="187"/>
                  </a:cubicBezTo>
                  <a:cubicBezTo>
                    <a:pt x="100" y="187"/>
                    <a:pt x="101" y="184"/>
                    <a:pt x="101" y="181"/>
                  </a:cubicBezTo>
                  <a:cubicBezTo>
                    <a:pt x="101" y="176"/>
                    <a:pt x="85" y="168"/>
                    <a:pt x="83" y="163"/>
                  </a:cubicBezTo>
                  <a:cubicBezTo>
                    <a:pt x="83" y="163"/>
                    <a:pt x="83" y="163"/>
                    <a:pt x="83" y="163"/>
                  </a:cubicBezTo>
                  <a:cubicBezTo>
                    <a:pt x="83" y="157"/>
                    <a:pt x="83" y="157"/>
                    <a:pt x="83" y="157"/>
                  </a:cubicBezTo>
                  <a:cubicBezTo>
                    <a:pt x="83" y="157"/>
                    <a:pt x="83" y="157"/>
                    <a:pt x="83" y="157"/>
                  </a:cubicBezTo>
                  <a:cubicBezTo>
                    <a:pt x="89" y="157"/>
                    <a:pt x="91" y="157"/>
                    <a:pt x="94" y="155"/>
                  </a:cubicBezTo>
                  <a:cubicBezTo>
                    <a:pt x="91" y="151"/>
                    <a:pt x="83" y="150"/>
                    <a:pt x="83" y="145"/>
                  </a:cubicBezTo>
                  <a:cubicBezTo>
                    <a:pt x="83" y="139"/>
                    <a:pt x="89" y="131"/>
                    <a:pt x="96" y="131"/>
                  </a:cubicBezTo>
                  <a:cubicBezTo>
                    <a:pt x="100" y="131"/>
                    <a:pt x="121" y="142"/>
                    <a:pt x="124" y="146"/>
                  </a:cubicBezTo>
                  <a:cubicBezTo>
                    <a:pt x="140" y="146"/>
                    <a:pt x="145" y="146"/>
                    <a:pt x="154" y="146"/>
                  </a:cubicBezTo>
                  <a:cubicBezTo>
                    <a:pt x="154" y="146"/>
                    <a:pt x="154" y="146"/>
                    <a:pt x="154" y="146"/>
                  </a:cubicBezTo>
                  <a:cubicBezTo>
                    <a:pt x="153" y="137"/>
                    <a:pt x="153" y="137"/>
                    <a:pt x="153" y="137"/>
                  </a:cubicBezTo>
                  <a:cubicBezTo>
                    <a:pt x="153" y="137"/>
                    <a:pt x="153" y="137"/>
                    <a:pt x="153" y="137"/>
                  </a:cubicBezTo>
                  <a:cubicBezTo>
                    <a:pt x="155" y="131"/>
                    <a:pt x="158" y="129"/>
                    <a:pt x="158" y="123"/>
                  </a:cubicBezTo>
                  <a:cubicBezTo>
                    <a:pt x="158" y="120"/>
                    <a:pt x="158" y="118"/>
                    <a:pt x="158" y="117"/>
                  </a:cubicBezTo>
                  <a:cubicBezTo>
                    <a:pt x="149" y="117"/>
                    <a:pt x="142" y="118"/>
                    <a:pt x="142" y="108"/>
                  </a:cubicBezTo>
                  <a:cubicBezTo>
                    <a:pt x="138" y="109"/>
                    <a:pt x="135" y="109"/>
                    <a:pt x="131" y="108"/>
                  </a:cubicBezTo>
                  <a:cubicBezTo>
                    <a:pt x="134" y="88"/>
                    <a:pt x="160" y="81"/>
                    <a:pt x="160" y="59"/>
                  </a:cubicBezTo>
                  <a:cubicBezTo>
                    <a:pt x="160" y="51"/>
                    <a:pt x="159" y="40"/>
                    <a:pt x="156" y="33"/>
                  </a:cubicBezTo>
                  <a:cubicBezTo>
                    <a:pt x="151" y="30"/>
                    <a:pt x="150" y="24"/>
                    <a:pt x="145" y="23"/>
                  </a:cubicBezTo>
                  <a:cubicBezTo>
                    <a:pt x="135" y="19"/>
                    <a:pt x="127" y="24"/>
                    <a:pt x="119" y="18"/>
                  </a:cubicBezTo>
                  <a:cubicBezTo>
                    <a:pt x="113" y="12"/>
                    <a:pt x="102" y="0"/>
                    <a:pt x="90" y="0"/>
                  </a:cubicBezTo>
                  <a:cubicBezTo>
                    <a:pt x="89" y="0"/>
                    <a:pt x="89" y="0"/>
                    <a:pt x="87" y="1"/>
                  </a:cubicBezTo>
                  <a:cubicBezTo>
                    <a:pt x="87" y="12"/>
                    <a:pt x="81" y="14"/>
                    <a:pt x="81" y="26"/>
                  </a:cubicBezTo>
                  <a:cubicBezTo>
                    <a:pt x="81" y="33"/>
                    <a:pt x="83" y="35"/>
                    <a:pt x="85" y="39"/>
                  </a:cubicBezTo>
                  <a:cubicBezTo>
                    <a:pt x="80" y="45"/>
                    <a:pt x="64" y="43"/>
                    <a:pt x="58" y="43"/>
                  </a:cubicBezTo>
                  <a:cubicBezTo>
                    <a:pt x="57" y="49"/>
                    <a:pt x="55" y="53"/>
                    <a:pt x="51" y="53"/>
                  </a:cubicBezTo>
                  <a:cubicBezTo>
                    <a:pt x="44" y="53"/>
                    <a:pt x="43" y="45"/>
                    <a:pt x="42" y="43"/>
                  </a:cubicBezTo>
                  <a:cubicBezTo>
                    <a:pt x="37" y="43"/>
                    <a:pt x="36" y="45"/>
                    <a:pt x="31" y="43"/>
                  </a:cubicBezTo>
                  <a:cubicBezTo>
                    <a:pt x="33" y="37"/>
                    <a:pt x="38" y="37"/>
                    <a:pt x="38" y="30"/>
                  </a:cubicBezTo>
                  <a:cubicBezTo>
                    <a:pt x="38" y="24"/>
                    <a:pt x="31" y="24"/>
                    <a:pt x="26" y="24"/>
                  </a:cubicBezTo>
                  <a:cubicBezTo>
                    <a:pt x="15" y="24"/>
                    <a:pt x="10" y="29"/>
                    <a:pt x="10" y="40"/>
                  </a:cubicBezTo>
                  <a:cubicBezTo>
                    <a:pt x="10" y="60"/>
                    <a:pt x="15" y="70"/>
                    <a:pt x="30" y="70"/>
                  </a:cubicBezTo>
                  <a:cubicBezTo>
                    <a:pt x="37" y="70"/>
                    <a:pt x="39" y="75"/>
                    <a:pt x="48" y="75"/>
                  </a:cubicBezTo>
                  <a:cubicBezTo>
                    <a:pt x="58" y="75"/>
                    <a:pt x="67" y="72"/>
                    <a:pt x="70" y="70"/>
                  </a:cubicBezTo>
                  <a:cubicBezTo>
                    <a:pt x="70" y="70"/>
                    <a:pt x="70" y="70"/>
                    <a:pt x="70" y="70"/>
                  </a:cubicBezTo>
                  <a:cubicBezTo>
                    <a:pt x="76" y="70"/>
                    <a:pt x="76" y="70"/>
                    <a:pt x="76" y="70"/>
                  </a:cubicBezTo>
                  <a:cubicBezTo>
                    <a:pt x="76" y="70"/>
                    <a:pt x="76" y="70"/>
                    <a:pt x="76" y="70"/>
                  </a:cubicBezTo>
                  <a:cubicBezTo>
                    <a:pt x="76" y="74"/>
                    <a:pt x="63" y="104"/>
                    <a:pt x="59" y="104"/>
                  </a:cubicBezTo>
                  <a:cubicBezTo>
                    <a:pt x="55" y="104"/>
                    <a:pt x="52" y="101"/>
                    <a:pt x="48" y="101"/>
                  </a:cubicBezTo>
                  <a:cubicBezTo>
                    <a:pt x="43" y="101"/>
                    <a:pt x="27" y="113"/>
                    <a:pt x="26" y="115"/>
                  </a:cubicBezTo>
                  <a:cubicBezTo>
                    <a:pt x="16" y="128"/>
                    <a:pt x="25" y="131"/>
                    <a:pt x="15" y="145"/>
                  </a:cubicBezTo>
                  <a:cubicBezTo>
                    <a:pt x="9" y="153"/>
                    <a:pt x="0" y="157"/>
                    <a:pt x="0" y="168"/>
                  </a:cubicBezTo>
                  <a:cubicBezTo>
                    <a:pt x="0" y="173"/>
                    <a:pt x="4" y="176"/>
                    <a:pt x="8" y="176"/>
                  </a:cubicBezTo>
                  <a:cubicBezTo>
                    <a:pt x="10" y="176"/>
                    <a:pt x="12" y="176"/>
                    <a:pt x="16" y="176"/>
                  </a:cubicBezTo>
                  <a:cubicBezTo>
                    <a:pt x="20" y="176"/>
                    <a:pt x="35" y="181"/>
                    <a:pt x="35" y="189"/>
                  </a:cubicBezTo>
                  <a:cubicBezTo>
                    <a:pt x="35" y="190"/>
                    <a:pt x="26" y="198"/>
                    <a:pt x="24" y="200"/>
                  </a:cubicBezTo>
                  <a:cubicBezTo>
                    <a:pt x="24" y="200"/>
                    <a:pt x="24" y="200"/>
                    <a:pt x="24" y="200"/>
                  </a:cubicBezTo>
                  <a:cubicBezTo>
                    <a:pt x="24" y="205"/>
                    <a:pt x="24" y="205"/>
                    <a:pt x="24" y="205"/>
                  </a:cubicBezTo>
                  <a:cubicBezTo>
                    <a:pt x="22" y="209"/>
                    <a:pt x="22" y="209"/>
                    <a:pt x="22" y="209"/>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7" name="Freeform 144"/>
            <p:cNvSpPr>
              <a:spLocks/>
            </p:cNvSpPr>
            <p:nvPr/>
          </p:nvSpPr>
          <p:spPr bwMode="auto">
            <a:xfrm>
              <a:off x="4777289" y="3142040"/>
              <a:ext cx="1074140" cy="1264352"/>
            </a:xfrm>
            <a:custGeom>
              <a:avLst/>
              <a:gdLst>
                <a:gd name="T0" fmla="*/ 120 w 237"/>
                <a:gd name="T1" fmla="*/ 37 h 279"/>
                <a:gd name="T2" fmla="*/ 99 w 237"/>
                <a:gd name="T3" fmla="*/ 23 h 279"/>
                <a:gd name="T4" fmla="*/ 95 w 237"/>
                <a:gd name="T5" fmla="*/ 23 h 279"/>
                <a:gd name="T6" fmla="*/ 92 w 237"/>
                <a:gd name="T7" fmla="*/ 15 h 279"/>
                <a:gd name="T8" fmla="*/ 67 w 237"/>
                <a:gd name="T9" fmla="*/ 5 h 279"/>
                <a:gd name="T10" fmla="*/ 61 w 237"/>
                <a:gd name="T11" fmla="*/ 5 h 279"/>
                <a:gd name="T12" fmla="*/ 53 w 237"/>
                <a:gd name="T13" fmla="*/ 5 h 279"/>
                <a:gd name="T14" fmla="*/ 55 w 237"/>
                <a:gd name="T15" fmla="*/ 23 h 279"/>
                <a:gd name="T16" fmla="*/ 48 w 237"/>
                <a:gd name="T17" fmla="*/ 29 h 279"/>
                <a:gd name="T18" fmla="*/ 48 w 237"/>
                <a:gd name="T19" fmla="*/ 29 h 279"/>
                <a:gd name="T20" fmla="*/ 50 w 237"/>
                <a:gd name="T21" fmla="*/ 29 h 279"/>
                <a:gd name="T22" fmla="*/ 50 w 237"/>
                <a:gd name="T23" fmla="*/ 29 h 279"/>
                <a:gd name="T24" fmla="*/ 75 w 237"/>
                <a:gd name="T25" fmla="*/ 59 h 279"/>
                <a:gd name="T26" fmla="*/ 49 w 237"/>
                <a:gd name="T27" fmla="*/ 92 h 279"/>
                <a:gd name="T28" fmla="*/ 49 w 237"/>
                <a:gd name="T29" fmla="*/ 117 h 279"/>
                <a:gd name="T30" fmla="*/ 49 w 237"/>
                <a:gd name="T31" fmla="*/ 117 h 279"/>
                <a:gd name="T32" fmla="*/ 45 w 237"/>
                <a:gd name="T33" fmla="*/ 119 h 279"/>
                <a:gd name="T34" fmla="*/ 45 w 237"/>
                <a:gd name="T35" fmla="*/ 119 h 279"/>
                <a:gd name="T36" fmla="*/ 24 w 237"/>
                <a:gd name="T37" fmla="*/ 181 h 279"/>
                <a:gd name="T38" fmla="*/ 18 w 237"/>
                <a:gd name="T39" fmla="*/ 203 h 279"/>
                <a:gd name="T40" fmla="*/ 0 w 237"/>
                <a:gd name="T41" fmla="*/ 216 h 279"/>
                <a:gd name="T42" fmla="*/ 13 w 237"/>
                <a:gd name="T43" fmla="*/ 227 h 279"/>
                <a:gd name="T44" fmla="*/ 27 w 237"/>
                <a:gd name="T45" fmla="*/ 247 h 279"/>
                <a:gd name="T46" fmla="*/ 42 w 237"/>
                <a:gd name="T47" fmla="*/ 251 h 279"/>
                <a:gd name="T48" fmla="*/ 54 w 237"/>
                <a:gd name="T49" fmla="*/ 259 h 279"/>
                <a:gd name="T50" fmla="*/ 63 w 237"/>
                <a:gd name="T51" fmla="*/ 275 h 279"/>
                <a:gd name="T52" fmla="*/ 72 w 237"/>
                <a:gd name="T53" fmla="*/ 275 h 279"/>
                <a:gd name="T54" fmla="*/ 90 w 237"/>
                <a:gd name="T55" fmla="*/ 247 h 279"/>
                <a:gd name="T56" fmla="*/ 103 w 237"/>
                <a:gd name="T57" fmla="*/ 246 h 279"/>
                <a:gd name="T58" fmla="*/ 122 w 237"/>
                <a:gd name="T59" fmla="*/ 226 h 279"/>
                <a:gd name="T60" fmla="*/ 133 w 237"/>
                <a:gd name="T61" fmla="*/ 229 h 279"/>
                <a:gd name="T62" fmla="*/ 149 w 237"/>
                <a:gd name="T63" fmla="*/ 209 h 279"/>
                <a:gd name="T64" fmla="*/ 172 w 237"/>
                <a:gd name="T65" fmla="*/ 192 h 279"/>
                <a:gd name="T66" fmla="*/ 167 w 237"/>
                <a:gd name="T67" fmla="*/ 181 h 279"/>
                <a:gd name="T68" fmla="*/ 175 w 237"/>
                <a:gd name="T69" fmla="*/ 166 h 279"/>
                <a:gd name="T70" fmla="*/ 167 w 237"/>
                <a:gd name="T71" fmla="*/ 144 h 279"/>
                <a:gd name="T72" fmla="*/ 193 w 237"/>
                <a:gd name="T73" fmla="*/ 128 h 279"/>
                <a:gd name="T74" fmla="*/ 213 w 237"/>
                <a:gd name="T75" fmla="*/ 98 h 279"/>
                <a:gd name="T76" fmla="*/ 236 w 237"/>
                <a:gd name="T77" fmla="*/ 53 h 279"/>
                <a:gd name="T78" fmla="*/ 236 w 237"/>
                <a:gd name="T79" fmla="*/ 53 h 279"/>
                <a:gd name="T80" fmla="*/ 237 w 237"/>
                <a:gd name="T81" fmla="*/ 50 h 279"/>
                <a:gd name="T82" fmla="*/ 237 w 237"/>
                <a:gd name="T83" fmla="*/ 50 h 279"/>
                <a:gd name="T84" fmla="*/ 170 w 237"/>
                <a:gd name="T85" fmla="*/ 32 h 279"/>
                <a:gd name="T86" fmla="*/ 155 w 237"/>
                <a:gd name="T87" fmla="*/ 37 h 279"/>
                <a:gd name="T88" fmla="*/ 120 w 237"/>
                <a:gd name="T89" fmla="*/ 35 h 279"/>
                <a:gd name="T90" fmla="*/ 120 w 237"/>
                <a:gd name="T91" fmla="*/ 35 h 279"/>
                <a:gd name="T92" fmla="*/ 120 w 237"/>
                <a:gd name="T93" fmla="*/ 3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7" h="279">
                  <a:moveTo>
                    <a:pt x="120" y="37"/>
                  </a:moveTo>
                  <a:cubicBezTo>
                    <a:pt x="108" y="37"/>
                    <a:pt x="108" y="23"/>
                    <a:pt x="99" y="23"/>
                  </a:cubicBezTo>
                  <a:cubicBezTo>
                    <a:pt x="96" y="23"/>
                    <a:pt x="99" y="23"/>
                    <a:pt x="95" y="23"/>
                  </a:cubicBezTo>
                  <a:cubicBezTo>
                    <a:pt x="92" y="23"/>
                    <a:pt x="92" y="17"/>
                    <a:pt x="92" y="15"/>
                  </a:cubicBezTo>
                  <a:cubicBezTo>
                    <a:pt x="92" y="0"/>
                    <a:pt x="77" y="5"/>
                    <a:pt x="67" y="5"/>
                  </a:cubicBezTo>
                  <a:cubicBezTo>
                    <a:pt x="64" y="5"/>
                    <a:pt x="65" y="5"/>
                    <a:pt x="61" y="5"/>
                  </a:cubicBezTo>
                  <a:cubicBezTo>
                    <a:pt x="59" y="5"/>
                    <a:pt x="53" y="2"/>
                    <a:pt x="53" y="5"/>
                  </a:cubicBezTo>
                  <a:cubicBezTo>
                    <a:pt x="53" y="12"/>
                    <a:pt x="55" y="15"/>
                    <a:pt x="55" y="23"/>
                  </a:cubicBezTo>
                  <a:cubicBezTo>
                    <a:pt x="55" y="28"/>
                    <a:pt x="50" y="29"/>
                    <a:pt x="48" y="29"/>
                  </a:cubicBezTo>
                  <a:cubicBezTo>
                    <a:pt x="48" y="29"/>
                    <a:pt x="48" y="29"/>
                    <a:pt x="48" y="29"/>
                  </a:cubicBezTo>
                  <a:cubicBezTo>
                    <a:pt x="50" y="29"/>
                    <a:pt x="50" y="29"/>
                    <a:pt x="50" y="29"/>
                  </a:cubicBezTo>
                  <a:cubicBezTo>
                    <a:pt x="50" y="29"/>
                    <a:pt x="50" y="29"/>
                    <a:pt x="50" y="29"/>
                  </a:cubicBezTo>
                  <a:cubicBezTo>
                    <a:pt x="52" y="47"/>
                    <a:pt x="75" y="43"/>
                    <a:pt x="75" y="59"/>
                  </a:cubicBezTo>
                  <a:cubicBezTo>
                    <a:pt x="75" y="76"/>
                    <a:pt x="49" y="75"/>
                    <a:pt x="49" y="92"/>
                  </a:cubicBezTo>
                  <a:cubicBezTo>
                    <a:pt x="49" y="101"/>
                    <a:pt x="49" y="107"/>
                    <a:pt x="49" y="117"/>
                  </a:cubicBezTo>
                  <a:cubicBezTo>
                    <a:pt x="49" y="117"/>
                    <a:pt x="49" y="117"/>
                    <a:pt x="49" y="117"/>
                  </a:cubicBezTo>
                  <a:cubicBezTo>
                    <a:pt x="45" y="119"/>
                    <a:pt x="45" y="119"/>
                    <a:pt x="45" y="119"/>
                  </a:cubicBezTo>
                  <a:cubicBezTo>
                    <a:pt x="45" y="119"/>
                    <a:pt x="45" y="119"/>
                    <a:pt x="45" y="119"/>
                  </a:cubicBezTo>
                  <a:cubicBezTo>
                    <a:pt x="29" y="125"/>
                    <a:pt x="28" y="165"/>
                    <a:pt x="24" y="181"/>
                  </a:cubicBezTo>
                  <a:cubicBezTo>
                    <a:pt x="23" y="187"/>
                    <a:pt x="21" y="199"/>
                    <a:pt x="18" y="203"/>
                  </a:cubicBezTo>
                  <a:cubicBezTo>
                    <a:pt x="12" y="206"/>
                    <a:pt x="0" y="208"/>
                    <a:pt x="0" y="216"/>
                  </a:cubicBezTo>
                  <a:cubicBezTo>
                    <a:pt x="0" y="226"/>
                    <a:pt x="7" y="227"/>
                    <a:pt x="13" y="227"/>
                  </a:cubicBezTo>
                  <a:cubicBezTo>
                    <a:pt x="15" y="237"/>
                    <a:pt x="18" y="246"/>
                    <a:pt x="27" y="247"/>
                  </a:cubicBezTo>
                  <a:cubicBezTo>
                    <a:pt x="32" y="248"/>
                    <a:pt x="40" y="247"/>
                    <a:pt x="42" y="251"/>
                  </a:cubicBezTo>
                  <a:cubicBezTo>
                    <a:pt x="45" y="261"/>
                    <a:pt x="44" y="253"/>
                    <a:pt x="54" y="259"/>
                  </a:cubicBezTo>
                  <a:cubicBezTo>
                    <a:pt x="60" y="263"/>
                    <a:pt x="49" y="275"/>
                    <a:pt x="63" y="275"/>
                  </a:cubicBezTo>
                  <a:cubicBezTo>
                    <a:pt x="67" y="275"/>
                    <a:pt x="70" y="279"/>
                    <a:pt x="72" y="275"/>
                  </a:cubicBezTo>
                  <a:cubicBezTo>
                    <a:pt x="72" y="267"/>
                    <a:pt x="81" y="250"/>
                    <a:pt x="90" y="247"/>
                  </a:cubicBezTo>
                  <a:cubicBezTo>
                    <a:pt x="95" y="246"/>
                    <a:pt x="99" y="250"/>
                    <a:pt x="103" y="246"/>
                  </a:cubicBezTo>
                  <a:cubicBezTo>
                    <a:pt x="108" y="240"/>
                    <a:pt x="111" y="226"/>
                    <a:pt x="122" y="226"/>
                  </a:cubicBezTo>
                  <a:cubicBezTo>
                    <a:pt x="127" y="226"/>
                    <a:pt x="130" y="229"/>
                    <a:pt x="133" y="229"/>
                  </a:cubicBezTo>
                  <a:cubicBezTo>
                    <a:pt x="144" y="229"/>
                    <a:pt x="134" y="209"/>
                    <a:pt x="149" y="209"/>
                  </a:cubicBezTo>
                  <a:cubicBezTo>
                    <a:pt x="159" y="209"/>
                    <a:pt x="172" y="203"/>
                    <a:pt x="172" y="192"/>
                  </a:cubicBezTo>
                  <a:cubicBezTo>
                    <a:pt x="172" y="187"/>
                    <a:pt x="167" y="184"/>
                    <a:pt x="167" y="181"/>
                  </a:cubicBezTo>
                  <a:cubicBezTo>
                    <a:pt x="167" y="174"/>
                    <a:pt x="175" y="172"/>
                    <a:pt x="175" y="166"/>
                  </a:cubicBezTo>
                  <a:cubicBezTo>
                    <a:pt x="175" y="157"/>
                    <a:pt x="167" y="156"/>
                    <a:pt x="167" y="144"/>
                  </a:cubicBezTo>
                  <a:cubicBezTo>
                    <a:pt x="167" y="131"/>
                    <a:pt x="186" y="133"/>
                    <a:pt x="193" y="128"/>
                  </a:cubicBezTo>
                  <a:cubicBezTo>
                    <a:pt x="203" y="120"/>
                    <a:pt x="206" y="110"/>
                    <a:pt x="213" y="98"/>
                  </a:cubicBezTo>
                  <a:cubicBezTo>
                    <a:pt x="221" y="85"/>
                    <a:pt x="229" y="69"/>
                    <a:pt x="236" y="53"/>
                  </a:cubicBezTo>
                  <a:cubicBezTo>
                    <a:pt x="236" y="53"/>
                    <a:pt x="236" y="53"/>
                    <a:pt x="236" y="53"/>
                  </a:cubicBezTo>
                  <a:cubicBezTo>
                    <a:pt x="237" y="50"/>
                    <a:pt x="237" y="50"/>
                    <a:pt x="237" y="50"/>
                  </a:cubicBezTo>
                  <a:cubicBezTo>
                    <a:pt x="237" y="50"/>
                    <a:pt x="237" y="50"/>
                    <a:pt x="237" y="50"/>
                  </a:cubicBezTo>
                  <a:cubicBezTo>
                    <a:pt x="203" y="59"/>
                    <a:pt x="194" y="32"/>
                    <a:pt x="170" y="32"/>
                  </a:cubicBezTo>
                  <a:cubicBezTo>
                    <a:pt x="163" y="32"/>
                    <a:pt x="162" y="37"/>
                    <a:pt x="155" y="37"/>
                  </a:cubicBezTo>
                  <a:cubicBezTo>
                    <a:pt x="141" y="37"/>
                    <a:pt x="133" y="35"/>
                    <a:pt x="120" y="35"/>
                  </a:cubicBezTo>
                  <a:cubicBezTo>
                    <a:pt x="120" y="35"/>
                    <a:pt x="120" y="35"/>
                    <a:pt x="120" y="35"/>
                  </a:cubicBezTo>
                  <a:cubicBezTo>
                    <a:pt x="120" y="37"/>
                    <a:pt x="120" y="37"/>
                    <a:pt x="120" y="37"/>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8" name="Freeform 145"/>
            <p:cNvSpPr>
              <a:spLocks/>
            </p:cNvSpPr>
            <p:nvPr/>
          </p:nvSpPr>
          <p:spPr bwMode="auto">
            <a:xfrm>
              <a:off x="3843012" y="1114042"/>
              <a:ext cx="3149690" cy="1823802"/>
            </a:xfrm>
            <a:custGeom>
              <a:avLst/>
              <a:gdLst>
                <a:gd name="T0" fmla="*/ 365 w 695"/>
                <a:gd name="T1" fmla="*/ 184 h 402"/>
                <a:gd name="T2" fmla="*/ 467 w 695"/>
                <a:gd name="T3" fmla="*/ 206 h 402"/>
                <a:gd name="T4" fmla="*/ 691 w 695"/>
                <a:gd name="T5" fmla="*/ 225 h 402"/>
                <a:gd name="T6" fmla="*/ 689 w 695"/>
                <a:gd name="T7" fmla="*/ 228 h 402"/>
                <a:gd name="T8" fmla="*/ 692 w 695"/>
                <a:gd name="T9" fmla="*/ 219 h 402"/>
                <a:gd name="T10" fmla="*/ 695 w 695"/>
                <a:gd name="T11" fmla="*/ 175 h 402"/>
                <a:gd name="T12" fmla="*/ 635 w 695"/>
                <a:gd name="T13" fmla="*/ 123 h 402"/>
                <a:gd name="T14" fmla="*/ 618 w 695"/>
                <a:gd name="T15" fmla="*/ 150 h 402"/>
                <a:gd name="T16" fmla="*/ 577 w 695"/>
                <a:gd name="T17" fmla="*/ 176 h 402"/>
                <a:gd name="T18" fmla="*/ 522 w 695"/>
                <a:gd name="T19" fmla="*/ 138 h 402"/>
                <a:gd name="T20" fmla="*/ 488 w 695"/>
                <a:gd name="T21" fmla="*/ 126 h 402"/>
                <a:gd name="T22" fmla="*/ 476 w 695"/>
                <a:gd name="T23" fmla="*/ 105 h 402"/>
                <a:gd name="T24" fmla="*/ 417 w 695"/>
                <a:gd name="T25" fmla="*/ 107 h 402"/>
                <a:gd name="T26" fmla="*/ 319 w 695"/>
                <a:gd name="T27" fmla="*/ 117 h 402"/>
                <a:gd name="T28" fmla="*/ 352 w 695"/>
                <a:gd name="T29" fmla="*/ 79 h 402"/>
                <a:gd name="T30" fmla="*/ 331 w 695"/>
                <a:gd name="T31" fmla="*/ 10 h 402"/>
                <a:gd name="T32" fmla="*/ 288 w 695"/>
                <a:gd name="T33" fmla="*/ 102 h 402"/>
                <a:gd name="T34" fmla="*/ 264 w 695"/>
                <a:gd name="T35" fmla="*/ 126 h 402"/>
                <a:gd name="T36" fmla="*/ 244 w 695"/>
                <a:gd name="T37" fmla="*/ 80 h 402"/>
                <a:gd name="T38" fmla="*/ 158 w 695"/>
                <a:gd name="T39" fmla="*/ 133 h 402"/>
                <a:gd name="T40" fmla="*/ 95 w 695"/>
                <a:gd name="T41" fmla="*/ 90 h 402"/>
                <a:gd name="T42" fmla="*/ 73 w 695"/>
                <a:gd name="T43" fmla="*/ 104 h 402"/>
                <a:gd name="T44" fmla="*/ 56 w 695"/>
                <a:gd name="T45" fmla="*/ 104 h 402"/>
                <a:gd name="T46" fmla="*/ 50 w 695"/>
                <a:gd name="T47" fmla="*/ 104 h 402"/>
                <a:gd name="T48" fmla="*/ 35 w 695"/>
                <a:gd name="T49" fmla="*/ 153 h 402"/>
                <a:gd name="T50" fmla="*/ 32 w 695"/>
                <a:gd name="T51" fmla="*/ 177 h 402"/>
                <a:gd name="T52" fmla="*/ 21 w 695"/>
                <a:gd name="T53" fmla="*/ 279 h 402"/>
                <a:gd name="T54" fmla="*/ 46 w 695"/>
                <a:gd name="T55" fmla="*/ 302 h 402"/>
                <a:gd name="T56" fmla="*/ 82 w 695"/>
                <a:gd name="T57" fmla="*/ 316 h 402"/>
                <a:gd name="T58" fmla="*/ 85 w 695"/>
                <a:gd name="T59" fmla="*/ 330 h 402"/>
                <a:gd name="T60" fmla="*/ 106 w 695"/>
                <a:gd name="T61" fmla="*/ 330 h 402"/>
                <a:gd name="T62" fmla="*/ 127 w 695"/>
                <a:gd name="T63" fmla="*/ 352 h 402"/>
                <a:gd name="T64" fmla="*/ 148 w 695"/>
                <a:gd name="T65" fmla="*/ 348 h 402"/>
                <a:gd name="T66" fmla="*/ 164 w 695"/>
                <a:gd name="T67" fmla="*/ 377 h 402"/>
                <a:gd name="T68" fmla="*/ 187 w 695"/>
                <a:gd name="T69" fmla="*/ 402 h 402"/>
                <a:gd name="T70" fmla="*/ 187 w 695"/>
                <a:gd name="T71" fmla="*/ 401 h 402"/>
                <a:gd name="T72" fmla="*/ 201 w 695"/>
                <a:gd name="T73" fmla="*/ 395 h 402"/>
                <a:gd name="T74" fmla="*/ 227 w 695"/>
                <a:gd name="T75" fmla="*/ 369 h 402"/>
                <a:gd name="T76" fmla="*/ 264 w 695"/>
                <a:gd name="T77" fmla="*/ 337 h 402"/>
                <a:gd name="T78" fmla="*/ 232 w 695"/>
                <a:gd name="T79" fmla="*/ 337 h 402"/>
                <a:gd name="T80" fmla="*/ 224 w 695"/>
                <a:gd name="T81" fmla="*/ 299 h 402"/>
                <a:gd name="T82" fmla="*/ 235 w 695"/>
                <a:gd name="T83" fmla="*/ 282 h 402"/>
                <a:gd name="T84" fmla="*/ 233 w 695"/>
                <a:gd name="T85" fmla="*/ 229 h 402"/>
                <a:gd name="T86" fmla="*/ 276 w 695"/>
                <a:gd name="T87" fmla="*/ 241 h 402"/>
                <a:gd name="T88" fmla="*/ 304 w 695"/>
                <a:gd name="T89" fmla="*/ 254 h 402"/>
                <a:gd name="T90" fmla="*/ 315 w 695"/>
                <a:gd name="T91" fmla="*/ 255 h 402"/>
                <a:gd name="T92" fmla="*/ 336 w 695"/>
                <a:gd name="T93" fmla="*/ 260 h 402"/>
                <a:gd name="T94" fmla="*/ 325 w 695"/>
                <a:gd name="T95" fmla="*/ 219 h 402"/>
                <a:gd name="T96" fmla="*/ 350 w 695"/>
                <a:gd name="T97" fmla="*/ 18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5" h="402">
                  <a:moveTo>
                    <a:pt x="349" y="181"/>
                  </a:moveTo>
                  <a:cubicBezTo>
                    <a:pt x="353" y="184"/>
                    <a:pt x="358" y="184"/>
                    <a:pt x="365" y="184"/>
                  </a:cubicBezTo>
                  <a:cubicBezTo>
                    <a:pt x="388" y="184"/>
                    <a:pt x="406" y="184"/>
                    <a:pt x="425" y="176"/>
                  </a:cubicBezTo>
                  <a:cubicBezTo>
                    <a:pt x="442" y="170"/>
                    <a:pt x="451" y="196"/>
                    <a:pt x="467" y="206"/>
                  </a:cubicBezTo>
                  <a:cubicBezTo>
                    <a:pt x="497" y="224"/>
                    <a:pt x="586" y="266"/>
                    <a:pt x="593" y="268"/>
                  </a:cubicBezTo>
                  <a:cubicBezTo>
                    <a:pt x="634" y="273"/>
                    <a:pt x="649" y="225"/>
                    <a:pt x="691" y="225"/>
                  </a:cubicBezTo>
                  <a:cubicBezTo>
                    <a:pt x="691" y="225"/>
                    <a:pt x="691" y="225"/>
                    <a:pt x="691" y="225"/>
                  </a:cubicBezTo>
                  <a:cubicBezTo>
                    <a:pt x="689" y="228"/>
                    <a:pt x="689" y="228"/>
                    <a:pt x="689" y="228"/>
                  </a:cubicBezTo>
                  <a:cubicBezTo>
                    <a:pt x="689" y="228"/>
                    <a:pt x="689" y="228"/>
                    <a:pt x="689" y="228"/>
                  </a:cubicBezTo>
                  <a:cubicBezTo>
                    <a:pt x="691" y="225"/>
                    <a:pt x="692" y="223"/>
                    <a:pt x="692" y="219"/>
                  </a:cubicBezTo>
                  <a:cubicBezTo>
                    <a:pt x="692" y="208"/>
                    <a:pt x="682" y="203"/>
                    <a:pt x="682" y="195"/>
                  </a:cubicBezTo>
                  <a:cubicBezTo>
                    <a:pt x="682" y="186"/>
                    <a:pt x="692" y="182"/>
                    <a:pt x="695" y="175"/>
                  </a:cubicBezTo>
                  <a:cubicBezTo>
                    <a:pt x="694" y="172"/>
                    <a:pt x="692" y="168"/>
                    <a:pt x="691" y="165"/>
                  </a:cubicBezTo>
                  <a:cubicBezTo>
                    <a:pt x="679" y="148"/>
                    <a:pt x="649" y="142"/>
                    <a:pt x="635" y="123"/>
                  </a:cubicBezTo>
                  <a:cubicBezTo>
                    <a:pt x="635" y="123"/>
                    <a:pt x="630" y="122"/>
                    <a:pt x="619" y="127"/>
                  </a:cubicBezTo>
                  <a:cubicBezTo>
                    <a:pt x="612" y="131"/>
                    <a:pt x="622" y="143"/>
                    <a:pt x="618" y="150"/>
                  </a:cubicBezTo>
                  <a:cubicBezTo>
                    <a:pt x="625" y="190"/>
                    <a:pt x="599" y="160"/>
                    <a:pt x="593" y="170"/>
                  </a:cubicBezTo>
                  <a:cubicBezTo>
                    <a:pt x="598" y="187"/>
                    <a:pt x="575" y="202"/>
                    <a:pt x="577" y="176"/>
                  </a:cubicBezTo>
                  <a:cubicBezTo>
                    <a:pt x="577" y="164"/>
                    <a:pt x="599" y="166"/>
                    <a:pt x="588" y="148"/>
                  </a:cubicBezTo>
                  <a:cubicBezTo>
                    <a:pt x="552" y="158"/>
                    <a:pt x="545" y="156"/>
                    <a:pt x="522" y="138"/>
                  </a:cubicBezTo>
                  <a:cubicBezTo>
                    <a:pt x="495" y="159"/>
                    <a:pt x="501" y="144"/>
                    <a:pt x="494" y="142"/>
                  </a:cubicBezTo>
                  <a:cubicBezTo>
                    <a:pt x="474" y="136"/>
                    <a:pt x="464" y="129"/>
                    <a:pt x="488" y="126"/>
                  </a:cubicBezTo>
                  <a:cubicBezTo>
                    <a:pt x="485" y="112"/>
                    <a:pt x="536" y="108"/>
                    <a:pt x="496" y="105"/>
                  </a:cubicBezTo>
                  <a:cubicBezTo>
                    <a:pt x="489" y="105"/>
                    <a:pt x="483" y="105"/>
                    <a:pt x="476" y="105"/>
                  </a:cubicBezTo>
                  <a:cubicBezTo>
                    <a:pt x="472" y="117"/>
                    <a:pt x="463" y="129"/>
                    <a:pt x="456" y="105"/>
                  </a:cubicBezTo>
                  <a:cubicBezTo>
                    <a:pt x="448" y="106"/>
                    <a:pt x="427" y="107"/>
                    <a:pt x="417" y="107"/>
                  </a:cubicBezTo>
                  <a:cubicBezTo>
                    <a:pt x="382" y="107"/>
                    <a:pt x="373" y="91"/>
                    <a:pt x="342" y="131"/>
                  </a:cubicBezTo>
                  <a:cubicBezTo>
                    <a:pt x="336" y="139"/>
                    <a:pt x="328" y="123"/>
                    <a:pt x="319" y="117"/>
                  </a:cubicBezTo>
                  <a:cubicBezTo>
                    <a:pt x="323" y="101"/>
                    <a:pt x="314" y="81"/>
                    <a:pt x="314" y="81"/>
                  </a:cubicBezTo>
                  <a:cubicBezTo>
                    <a:pt x="324" y="79"/>
                    <a:pt x="319" y="65"/>
                    <a:pt x="352" y="79"/>
                  </a:cubicBezTo>
                  <a:cubicBezTo>
                    <a:pt x="371" y="85"/>
                    <a:pt x="366" y="49"/>
                    <a:pt x="361" y="37"/>
                  </a:cubicBezTo>
                  <a:cubicBezTo>
                    <a:pt x="345" y="27"/>
                    <a:pt x="331" y="0"/>
                    <a:pt x="331" y="10"/>
                  </a:cubicBezTo>
                  <a:cubicBezTo>
                    <a:pt x="330" y="31"/>
                    <a:pt x="341" y="33"/>
                    <a:pt x="304" y="56"/>
                  </a:cubicBezTo>
                  <a:cubicBezTo>
                    <a:pt x="269" y="78"/>
                    <a:pt x="319" y="81"/>
                    <a:pt x="288" y="102"/>
                  </a:cubicBezTo>
                  <a:cubicBezTo>
                    <a:pt x="288" y="104"/>
                    <a:pt x="285" y="100"/>
                    <a:pt x="276" y="107"/>
                  </a:cubicBezTo>
                  <a:cubicBezTo>
                    <a:pt x="273" y="111"/>
                    <a:pt x="269" y="117"/>
                    <a:pt x="264" y="126"/>
                  </a:cubicBezTo>
                  <a:cubicBezTo>
                    <a:pt x="267" y="106"/>
                    <a:pt x="229" y="116"/>
                    <a:pt x="265" y="104"/>
                  </a:cubicBezTo>
                  <a:cubicBezTo>
                    <a:pt x="260" y="93"/>
                    <a:pt x="251" y="79"/>
                    <a:pt x="244" y="80"/>
                  </a:cubicBezTo>
                  <a:cubicBezTo>
                    <a:pt x="219" y="96"/>
                    <a:pt x="200" y="81"/>
                    <a:pt x="186" y="81"/>
                  </a:cubicBezTo>
                  <a:cubicBezTo>
                    <a:pt x="153" y="81"/>
                    <a:pt x="171" y="123"/>
                    <a:pt x="158" y="133"/>
                  </a:cubicBezTo>
                  <a:cubicBezTo>
                    <a:pt x="143" y="123"/>
                    <a:pt x="127" y="93"/>
                    <a:pt x="130" y="69"/>
                  </a:cubicBezTo>
                  <a:cubicBezTo>
                    <a:pt x="131" y="63"/>
                    <a:pt x="96" y="46"/>
                    <a:pt x="95" y="90"/>
                  </a:cubicBezTo>
                  <a:cubicBezTo>
                    <a:pt x="121" y="107"/>
                    <a:pt x="103" y="118"/>
                    <a:pt x="94" y="120"/>
                  </a:cubicBezTo>
                  <a:cubicBezTo>
                    <a:pt x="80" y="118"/>
                    <a:pt x="74" y="112"/>
                    <a:pt x="73" y="104"/>
                  </a:cubicBezTo>
                  <a:cubicBezTo>
                    <a:pt x="69" y="106"/>
                    <a:pt x="67" y="110"/>
                    <a:pt x="62" y="110"/>
                  </a:cubicBezTo>
                  <a:cubicBezTo>
                    <a:pt x="61" y="110"/>
                    <a:pt x="57" y="105"/>
                    <a:pt x="56" y="104"/>
                  </a:cubicBezTo>
                  <a:cubicBezTo>
                    <a:pt x="56" y="104"/>
                    <a:pt x="56" y="104"/>
                    <a:pt x="56" y="104"/>
                  </a:cubicBezTo>
                  <a:cubicBezTo>
                    <a:pt x="50" y="104"/>
                    <a:pt x="50" y="104"/>
                    <a:pt x="50" y="104"/>
                  </a:cubicBezTo>
                  <a:cubicBezTo>
                    <a:pt x="50" y="104"/>
                    <a:pt x="50" y="104"/>
                    <a:pt x="50" y="104"/>
                  </a:cubicBezTo>
                  <a:cubicBezTo>
                    <a:pt x="50" y="127"/>
                    <a:pt x="35" y="131"/>
                    <a:pt x="35" y="153"/>
                  </a:cubicBezTo>
                  <a:cubicBezTo>
                    <a:pt x="35" y="160"/>
                    <a:pt x="42" y="158"/>
                    <a:pt x="42" y="164"/>
                  </a:cubicBezTo>
                  <a:cubicBezTo>
                    <a:pt x="42" y="172"/>
                    <a:pt x="34" y="170"/>
                    <a:pt x="32" y="177"/>
                  </a:cubicBezTo>
                  <a:cubicBezTo>
                    <a:pt x="27" y="206"/>
                    <a:pt x="0" y="214"/>
                    <a:pt x="0" y="249"/>
                  </a:cubicBezTo>
                  <a:cubicBezTo>
                    <a:pt x="0" y="270"/>
                    <a:pt x="21" y="262"/>
                    <a:pt x="21" y="279"/>
                  </a:cubicBezTo>
                  <a:cubicBezTo>
                    <a:pt x="21" y="288"/>
                    <a:pt x="31" y="283"/>
                    <a:pt x="36" y="286"/>
                  </a:cubicBezTo>
                  <a:cubicBezTo>
                    <a:pt x="42" y="288"/>
                    <a:pt x="39" y="302"/>
                    <a:pt x="46" y="302"/>
                  </a:cubicBezTo>
                  <a:cubicBezTo>
                    <a:pt x="52" y="302"/>
                    <a:pt x="53" y="302"/>
                    <a:pt x="56" y="302"/>
                  </a:cubicBezTo>
                  <a:cubicBezTo>
                    <a:pt x="64" y="302"/>
                    <a:pt x="69" y="315"/>
                    <a:pt x="82" y="316"/>
                  </a:cubicBezTo>
                  <a:cubicBezTo>
                    <a:pt x="82" y="324"/>
                    <a:pt x="83" y="326"/>
                    <a:pt x="85" y="330"/>
                  </a:cubicBezTo>
                  <a:cubicBezTo>
                    <a:pt x="85" y="330"/>
                    <a:pt x="85" y="330"/>
                    <a:pt x="85" y="330"/>
                  </a:cubicBezTo>
                  <a:cubicBezTo>
                    <a:pt x="106" y="330"/>
                    <a:pt x="106" y="330"/>
                    <a:pt x="106" y="330"/>
                  </a:cubicBezTo>
                  <a:cubicBezTo>
                    <a:pt x="106" y="330"/>
                    <a:pt x="106" y="330"/>
                    <a:pt x="106" y="330"/>
                  </a:cubicBezTo>
                  <a:cubicBezTo>
                    <a:pt x="114" y="335"/>
                    <a:pt x="116" y="339"/>
                    <a:pt x="121" y="343"/>
                  </a:cubicBezTo>
                  <a:cubicBezTo>
                    <a:pt x="122" y="348"/>
                    <a:pt x="122" y="352"/>
                    <a:pt x="127" y="352"/>
                  </a:cubicBezTo>
                  <a:cubicBezTo>
                    <a:pt x="136" y="352"/>
                    <a:pt x="134" y="345"/>
                    <a:pt x="141" y="345"/>
                  </a:cubicBezTo>
                  <a:cubicBezTo>
                    <a:pt x="143" y="345"/>
                    <a:pt x="148" y="347"/>
                    <a:pt x="148" y="348"/>
                  </a:cubicBezTo>
                  <a:cubicBezTo>
                    <a:pt x="150" y="353"/>
                    <a:pt x="147" y="356"/>
                    <a:pt x="147" y="361"/>
                  </a:cubicBezTo>
                  <a:cubicBezTo>
                    <a:pt x="148" y="369"/>
                    <a:pt x="160" y="369"/>
                    <a:pt x="164" y="377"/>
                  </a:cubicBezTo>
                  <a:cubicBezTo>
                    <a:pt x="166" y="384"/>
                    <a:pt x="179" y="374"/>
                    <a:pt x="182" y="380"/>
                  </a:cubicBezTo>
                  <a:cubicBezTo>
                    <a:pt x="189" y="388"/>
                    <a:pt x="184" y="398"/>
                    <a:pt x="187" y="402"/>
                  </a:cubicBezTo>
                  <a:cubicBezTo>
                    <a:pt x="187" y="402"/>
                    <a:pt x="187" y="402"/>
                    <a:pt x="187" y="402"/>
                  </a:cubicBezTo>
                  <a:cubicBezTo>
                    <a:pt x="187" y="401"/>
                    <a:pt x="187" y="401"/>
                    <a:pt x="187" y="401"/>
                  </a:cubicBezTo>
                  <a:cubicBezTo>
                    <a:pt x="187" y="401"/>
                    <a:pt x="187" y="401"/>
                    <a:pt x="187" y="401"/>
                  </a:cubicBezTo>
                  <a:cubicBezTo>
                    <a:pt x="190" y="398"/>
                    <a:pt x="195" y="395"/>
                    <a:pt x="201" y="395"/>
                  </a:cubicBezTo>
                  <a:cubicBezTo>
                    <a:pt x="208" y="395"/>
                    <a:pt x="219" y="393"/>
                    <a:pt x="227" y="389"/>
                  </a:cubicBezTo>
                  <a:cubicBezTo>
                    <a:pt x="238" y="385"/>
                    <a:pt x="223" y="373"/>
                    <a:pt x="227" y="369"/>
                  </a:cubicBezTo>
                  <a:cubicBezTo>
                    <a:pt x="229" y="367"/>
                    <a:pt x="235" y="366"/>
                    <a:pt x="238" y="362"/>
                  </a:cubicBezTo>
                  <a:cubicBezTo>
                    <a:pt x="243" y="356"/>
                    <a:pt x="264" y="342"/>
                    <a:pt x="264" y="337"/>
                  </a:cubicBezTo>
                  <a:cubicBezTo>
                    <a:pt x="264" y="332"/>
                    <a:pt x="254" y="324"/>
                    <a:pt x="246" y="324"/>
                  </a:cubicBezTo>
                  <a:cubicBezTo>
                    <a:pt x="239" y="324"/>
                    <a:pt x="238" y="337"/>
                    <a:pt x="232" y="337"/>
                  </a:cubicBezTo>
                  <a:cubicBezTo>
                    <a:pt x="224" y="337"/>
                    <a:pt x="210" y="331"/>
                    <a:pt x="210" y="326"/>
                  </a:cubicBezTo>
                  <a:cubicBezTo>
                    <a:pt x="210" y="318"/>
                    <a:pt x="219" y="302"/>
                    <a:pt x="224" y="299"/>
                  </a:cubicBezTo>
                  <a:cubicBezTo>
                    <a:pt x="227" y="298"/>
                    <a:pt x="239" y="298"/>
                    <a:pt x="239" y="292"/>
                  </a:cubicBezTo>
                  <a:cubicBezTo>
                    <a:pt x="239" y="288"/>
                    <a:pt x="235" y="287"/>
                    <a:pt x="235" y="282"/>
                  </a:cubicBezTo>
                  <a:cubicBezTo>
                    <a:pt x="235" y="272"/>
                    <a:pt x="242" y="268"/>
                    <a:pt x="242" y="257"/>
                  </a:cubicBezTo>
                  <a:cubicBezTo>
                    <a:pt x="242" y="244"/>
                    <a:pt x="233" y="238"/>
                    <a:pt x="233" y="229"/>
                  </a:cubicBezTo>
                  <a:cubicBezTo>
                    <a:pt x="233" y="224"/>
                    <a:pt x="230" y="225"/>
                    <a:pt x="233" y="222"/>
                  </a:cubicBezTo>
                  <a:cubicBezTo>
                    <a:pt x="249" y="228"/>
                    <a:pt x="261" y="232"/>
                    <a:pt x="276" y="241"/>
                  </a:cubicBezTo>
                  <a:cubicBezTo>
                    <a:pt x="282" y="248"/>
                    <a:pt x="280" y="254"/>
                    <a:pt x="292" y="254"/>
                  </a:cubicBezTo>
                  <a:cubicBezTo>
                    <a:pt x="296" y="254"/>
                    <a:pt x="298" y="254"/>
                    <a:pt x="304" y="254"/>
                  </a:cubicBezTo>
                  <a:cubicBezTo>
                    <a:pt x="304" y="256"/>
                    <a:pt x="307" y="260"/>
                    <a:pt x="309" y="260"/>
                  </a:cubicBezTo>
                  <a:cubicBezTo>
                    <a:pt x="312" y="260"/>
                    <a:pt x="314" y="257"/>
                    <a:pt x="315" y="255"/>
                  </a:cubicBezTo>
                  <a:cubicBezTo>
                    <a:pt x="320" y="260"/>
                    <a:pt x="320" y="268"/>
                    <a:pt x="330" y="268"/>
                  </a:cubicBezTo>
                  <a:cubicBezTo>
                    <a:pt x="334" y="268"/>
                    <a:pt x="336" y="266"/>
                    <a:pt x="336" y="260"/>
                  </a:cubicBezTo>
                  <a:cubicBezTo>
                    <a:pt x="336" y="251"/>
                    <a:pt x="337" y="241"/>
                    <a:pt x="334" y="230"/>
                  </a:cubicBezTo>
                  <a:cubicBezTo>
                    <a:pt x="333" y="224"/>
                    <a:pt x="325" y="229"/>
                    <a:pt x="325" y="219"/>
                  </a:cubicBezTo>
                  <a:cubicBezTo>
                    <a:pt x="325" y="203"/>
                    <a:pt x="344" y="197"/>
                    <a:pt x="350" y="181"/>
                  </a:cubicBezTo>
                  <a:cubicBezTo>
                    <a:pt x="350" y="181"/>
                    <a:pt x="350" y="181"/>
                    <a:pt x="350" y="181"/>
                  </a:cubicBezTo>
                  <a:cubicBezTo>
                    <a:pt x="349" y="181"/>
                    <a:pt x="349" y="181"/>
                    <a:pt x="349" y="181"/>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19" name="Freeform 146"/>
            <p:cNvSpPr>
              <a:spLocks/>
            </p:cNvSpPr>
            <p:nvPr/>
          </p:nvSpPr>
          <p:spPr bwMode="auto">
            <a:xfrm>
              <a:off x="4587075" y="1886078"/>
              <a:ext cx="2388841" cy="1521698"/>
            </a:xfrm>
            <a:custGeom>
              <a:avLst/>
              <a:gdLst>
                <a:gd name="T0" fmla="*/ 296 w 527"/>
                <a:gd name="T1" fmla="*/ 293 h 336"/>
                <a:gd name="T2" fmla="*/ 333 w 527"/>
                <a:gd name="T3" fmla="*/ 219 h 336"/>
                <a:gd name="T4" fmla="*/ 367 w 527"/>
                <a:gd name="T5" fmla="*/ 180 h 336"/>
                <a:gd name="T6" fmla="*/ 412 w 527"/>
                <a:gd name="T7" fmla="*/ 162 h 336"/>
                <a:gd name="T8" fmla="*/ 523 w 527"/>
                <a:gd name="T9" fmla="*/ 92 h 336"/>
                <a:gd name="T10" fmla="*/ 525 w 527"/>
                <a:gd name="T11" fmla="*/ 58 h 336"/>
                <a:gd name="T12" fmla="*/ 527 w 527"/>
                <a:gd name="T13" fmla="*/ 55 h 336"/>
                <a:gd name="T14" fmla="*/ 429 w 527"/>
                <a:gd name="T15" fmla="*/ 98 h 336"/>
                <a:gd name="T16" fmla="*/ 261 w 527"/>
                <a:gd name="T17" fmla="*/ 6 h 336"/>
                <a:gd name="T18" fmla="*/ 186 w 527"/>
                <a:gd name="T19" fmla="*/ 11 h 336"/>
                <a:gd name="T20" fmla="*/ 170 w 527"/>
                <a:gd name="T21" fmla="*/ 60 h 336"/>
                <a:gd name="T22" fmla="*/ 166 w 527"/>
                <a:gd name="T23" fmla="*/ 98 h 336"/>
                <a:gd name="T24" fmla="*/ 145 w 527"/>
                <a:gd name="T25" fmla="*/ 90 h 336"/>
                <a:gd name="T26" fmla="*/ 128 w 527"/>
                <a:gd name="T27" fmla="*/ 84 h 336"/>
                <a:gd name="T28" fmla="*/ 69 w 527"/>
                <a:gd name="T29" fmla="*/ 52 h 336"/>
                <a:gd name="T30" fmla="*/ 78 w 527"/>
                <a:gd name="T31" fmla="*/ 87 h 336"/>
                <a:gd name="T32" fmla="*/ 75 w 527"/>
                <a:gd name="T33" fmla="*/ 122 h 336"/>
                <a:gd name="T34" fmla="*/ 46 w 527"/>
                <a:gd name="T35" fmla="*/ 156 h 336"/>
                <a:gd name="T36" fmla="*/ 82 w 527"/>
                <a:gd name="T37" fmla="*/ 154 h 336"/>
                <a:gd name="T38" fmla="*/ 74 w 527"/>
                <a:gd name="T39" fmla="*/ 192 h 336"/>
                <a:gd name="T40" fmla="*/ 63 w 527"/>
                <a:gd name="T41" fmla="*/ 219 h 336"/>
                <a:gd name="T42" fmla="*/ 9 w 527"/>
                <a:gd name="T43" fmla="*/ 267 h 336"/>
                <a:gd name="T44" fmla="*/ 9 w 527"/>
                <a:gd name="T45" fmla="*/ 287 h 336"/>
                <a:gd name="T46" fmla="*/ 2 w 527"/>
                <a:gd name="T47" fmla="*/ 301 h 336"/>
                <a:gd name="T48" fmla="*/ 15 w 527"/>
                <a:gd name="T49" fmla="*/ 319 h 336"/>
                <a:gd name="T50" fmla="*/ 52 w 527"/>
                <a:gd name="T51" fmla="*/ 306 h 336"/>
                <a:gd name="T52" fmla="*/ 70 w 527"/>
                <a:gd name="T53" fmla="*/ 314 h 336"/>
                <a:gd name="T54" fmla="*/ 90 w 527"/>
                <a:gd name="T55" fmla="*/ 306 h 336"/>
                <a:gd name="T56" fmla="*/ 95 w 527"/>
                <a:gd name="T57" fmla="*/ 282 h 336"/>
                <a:gd name="T58" fmla="*/ 109 w 527"/>
                <a:gd name="T59" fmla="*/ 282 h 336"/>
                <a:gd name="T60" fmla="*/ 137 w 527"/>
                <a:gd name="T61" fmla="*/ 300 h 336"/>
                <a:gd name="T62" fmla="*/ 164 w 527"/>
                <a:gd name="T63" fmla="*/ 314 h 336"/>
                <a:gd name="T64" fmla="*/ 212 w 527"/>
                <a:gd name="T65" fmla="*/ 309 h 336"/>
                <a:gd name="T66" fmla="*/ 279 w 527"/>
                <a:gd name="T67" fmla="*/ 32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7" h="336">
                  <a:moveTo>
                    <a:pt x="285" y="312"/>
                  </a:moveTo>
                  <a:cubicBezTo>
                    <a:pt x="285" y="305"/>
                    <a:pt x="294" y="299"/>
                    <a:pt x="296" y="293"/>
                  </a:cubicBezTo>
                  <a:cubicBezTo>
                    <a:pt x="304" y="273"/>
                    <a:pt x="303" y="256"/>
                    <a:pt x="315" y="241"/>
                  </a:cubicBezTo>
                  <a:cubicBezTo>
                    <a:pt x="319" y="236"/>
                    <a:pt x="333" y="224"/>
                    <a:pt x="333" y="219"/>
                  </a:cubicBezTo>
                  <a:cubicBezTo>
                    <a:pt x="337" y="202"/>
                    <a:pt x="342" y="180"/>
                    <a:pt x="360" y="180"/>
                  </a:cubicBezTo>
                  <a:cubicBezTo>
                    <a:pt x="363" y="180"/>
                    <a:pt x="362" y="180"/>
                    <a:pt x="367" y="180"/>
                  </a:cubicBezTo>
                  <a:cubicBezTo>
                    <a:pt x="367" y="181"/>
                    <a:pt x="368" y="186"/>
                    <a:pt x="369" y="186"/>
                  </a:cubicBezTo>
                  <a:cubicBezTo>
                    <a:pt x="388" y="186"/>
                    <a:pt x="394" y="167"/>
                    <a:pt x="412" y="162"/>
                  </a:cubicBezTo>
                  <a:cubicBezTo>
                    <a:pt x="434" y="154"/>
                    <a:pt x="447" y="140"/>
                    <a:pt x="472" y="132"/>
                  </a:cubicBezTo>
                  <a:cubicBezTo>
                    <a:pt x="487" y="127"/>
                    <a:pt x="523" y="114"/>
                    <a:pt x="523" y="92"/>
                  </a:cubicBezTo>
                  <a:cubicBezTo>
                    <a:pt x="523" y="85"/>
                    <a:pt x="514" y="81"/>
                    <a:pt x="514" y="76"/>
                  </a:cubicBezTo>
                  <a:cubicBezTo>
                    <a:pt x="514" y="66"/>
                    <a:pt x="523" y="65"/>
                    <a:pt x="525" y="58"/>
                  </a:cubicBezTo>
                  <a:cubicBezTo>
                    <a:pt x="525" y="58"/>
                    <a:pt x="525" y="58"/>
                    <a:pt x="525" y="58"/>
                  </a:cubicBezTo>
                  <a:cubicBezTo>
                    <a:pt x="527" y="55"/>
                    <a:pt x="527" y="55"/>
                    <a:pt x="527" y="55"/>
                  </a:cubicBezTo>
                  <a:cubicBezTo>
                    <a:pt x="527" y="55"/>
                    <a:pt x="527" y="55"/>
                    <a:pt x="527" y="55"/>
                  </a:cubicBezTo>
                  <a:cubicBezTo>
                    <a:pt x="485" y="55"/>
                    <a:pt x="470" y="103"/>
                    <a:pt x="429" y="98"/>
                  </a:cubicBezTo>
                  <a:cubicBezTo>
                    <a:pt x="422" y="96"/>
                    <a:pt x="333" y="54"/>
                    <a:pt x="303" y="36"/>
                  </a:cubicBezTo>
                  <a:cubicBezTo>
                    <a:pt x="287" y="26"/>
                    <a:pt x="278" y="0"/>
                    <a:pt x="261" y="6"/>
                  </a:cubicBezTo>
                  <a:cubicBezTo>
                    <a:pt x="242" y="14"/>
                    <a:pt x="224" y="14"/>
                    <a:pt x="201" y="14"/>
                  </a:cubicBezTo>
                  <a:cubicBezTo>
                    <a:pt x="194" y="14"/>
                    <a:pt x="191" y="12"/>
                    <a:pt x="186" y="11"/>
                  </a:cubicBezTo>
                  <a:cubicBezTo>
                    <a:pt x="180" y="27"/>
                    <a:pt x="161" y="33"/>
                    <a:pt x="161" y="49"/>
                  </a:cubicBezTo>
                  <a:cubicBezTo>
                    <a:pt x="161" y="59"/>
                    <a:pt x="169" y="54"/>
                    <a:pt x="170" y="60"/>
                  </a:cubicBezTo>
                  <a:cubicBezTo>
                    <a:pt x="173" y="71"/>
                    <a:pt x="172" y="81"/>
                    <a:pt x="172" y="90"/>
                  </a:cubicBezTo>
                  <a:cubicBezTo>
                    <a:pt x="172" y="96"/>
                    <a:pt x="170" y="98"/>
                    <a:pt x="166" y="98"/>
                  </a:cubicBezTo>
                  <a:cubicBezTo>
                    <a:pt x="156" y="98"/>
                    <a:pt x="156" y="90"/>
                    <a:pt x="151" y="85"/>
                  </a:cubicBezTo>
                  <a:cubicBezTo>
                    <a:pt x="150" y="87"/>
                    <a:pt x="148" y="90"/>
                    <a:pt x="145" y="90"/>
                  </a:cubicBezTo>
                  <a:cubicBezTo>
                    <a:pt x="143" y="90"/>
                    <a:pt x="140" y="86"/>
                    <a:pt x="140" y="84"/>
                  </a:cubicBezTo>
                  <a:cubicBezTo>
                    <a:pt x="134" y="84"/>
                    <a:pt x="132" y="84"/>
                    <a:pt x="128" y="84"/>
                  </a:cubicBezTo>
                  <a:cubicBezTo>
                    <a:pt x="116" y="84"/>
                    <a:pt x="118" y="78"/>
                    <a:pt x="112" y="71"/>
                  </a:cubicBezTo>
                  <a:cubicBezTo>
                    <a:pt x="97" y="62"/>
                    <a:pt x="85" y="58"/>
                    <a:pt x="69" y="52"/>
                  </a:cubicBezTo>
                  <a:cubicBezTo>
                    <a:pt x="66" y="55"/>
                    <a:pt x="69" y="54"/>
                    <a:pt x="69" y="59"/>
                  </a:cubicBezTo>
                  <a:cubicBezTo>
                    <a:pt x="69" y="68"/>
                    <a:pt x="78" y="74"/>
                    <a:pt x="78" y="87"/>
                  </a:cubicBezTo>
                  <a:cubicBezTo>
                    <a:pt x="78" y="98"/>
                    <a:pt x="71" y="102"/>
                    <a:pt x="71" y="112"/>
                  </a:cubicBezTo>
                  <a:cubicBezTo>
                    <a:pt x="71" y="117"/>
                    <a:pt x="75" y="118"/>
                    <a:pt x="75" y="122"/>
                  </a:cubicBezTo>
                  <a:cubicBezTo>
                    <a:pt x="75" y="128"/>
                    <a:pt x="63" y="128"/>
                    <a:pt x="60" y="129"/>
                  </a:cubicBezTo>
                  <a:cubicBezTo>
                    <a:pt x="55" y="132"/>
                    <a:pt x="46" y="148"/>
                    <a:pt x="46" y="156"/>
                  </a:cubicBezTo>
                  <a:cubicBezTo>
                    <a:pt x="46" y="161"/>
                    <a:pt x="60" y="167"/>
                    <a:pt x="68" y="167"/>
                  </a:cubicBezTo>
                  <a:cubicBezTo>
                    <a:pt x="74" y="167"/>
                    <a:pt x="75" y="154"/>
                    <a:pt x="82" y="154"/>
                  </a:cubicBezTo>
                  <a:cubicBezTo>
                    <a:pt x="90" y="154"/>
                    <a:pt x="100" y="162"/>
                    <a:pt x="100" y="167"/>
                  </a:cubicBezTo>
                  <a:cubicBezTo>
                    <a:pt x="100" y="172"/>
                    <a:pt x="79" y="186"/>
                    <a:pt x="74" y="192"/>
                  </a:cubicBezTo>
                  <a:cubicBezTo>
                    <a:pt x="71" y="196"/>
                    <a:pt x="65" y="197"/>
                    <a:pt x="63" y="199"/>
                  </a:cubicBezTo>
                  <a:cubicBezTo>
                    <a:pt x="59" y="203"/>
                    <a:pt x="74" y="215"/>
                    <a:pt x="63" y="219"/>
                  </a:cubicBezTo>
                  <a:cubicBezTo>
                    <a:pt x="55" y="223"/>
                    <a:pt x="44" y="225"/>
                    <a:pt x="37" y="225"/>
                  </a:cubicBezTo>
                  <a:cubicBezTo>
                    <a:pt x="15" y="225"/>
                    <a:pt x="16" y="255"/>
                    <a:pt x="9" y="267"/>
                  </a:cubicBezTo>
                  <a:cubicBezTo>
                    <a:pt x="6" y="272"/>
                    <a:pt x="0" y="272"/>
                    <a:pt x="0" y="279"/>
                  </a:cubicBezTo>
                  <a:cubicBezTo>
                    <a:pt x="0" y="284"/>
                    <a:pt x="6" y="285"/>
                    <a:pt x="9" y="287"/>
                  </a:cubicBezTo>
                  <a:cubicBezTo>
                    <a:pt x="9" y="287"/>
                    <a:pt x="9" y="287"/>
                    <a:pt x="9" y="287"/>
                  </a:cubicBezTo>
                  <a:cubicBezTo>
                    <a:pt x="2" y="301"/>
                    <a:pt x="2" y="301"/>
                    <a:pt x="2" y="301"/>
                  </a:cubicBezTo>
                  <a:cubicBezTo>
                    <a:pt x="2" y="301"/>
                    <a:pt x="2" y="301"/>
                    <a:pt x="2" y="301"/>
                  </a:cubicBezTo>
                  <a:cubicBezTo>
                    <a:pt x="9" y="305"/>
                    <a:pt x="6" y="319"/>
                    <a:pt x="15" y="319"/>
                  </a:cubicBezTo>
                  <a:cubicBezTo>
                    <a:pt x="22" y="319"/>
                    <a:pt x="25" y="304"/>
                    <a:pt x="37" y="304"/>
                  </a:cubicBezTo>
                  <a:cubicBezTo>
                    <a:pt x="42" y="304"/>
                    <a:pt x="46" y="306"/>
                    <a:pt x="52" y="306"/>
                  </a:cubicBezTo>
                  <a:cubicBezTo>
                    <a:pt x="58" y="306"/>
                    <a:pt x="59" y="304"/>
                    <a:pt x="64" y="303"/>
                  </a:cubicBezTo>
                  <a:cubicBezTo>
                    <a:pt x="64" y="308"/>
                    <a:pt x="65" y="314"/>
                    <a:pt x="70" y="314"/>
                  </a:cubicBezTo>
                  <a:cubicBezTo>
                    <a:pt x="76" y="314"/>
                    <a:pt x="79" y="306"/>
                    <a:pt x="86" y="306"/>
                  </a:cubicBezTo>
                  <a:cubicBezTo>
                    <a:pt x="87" y="306"/>
                    <a:pt x="89" y="306"/>
                    <a:pt x="90" y="306"/>
                  </a:cubicBezTo>
                  <a:cubicBezTo>
                    <a:pt x="92" y="306"/>
                    <a:pt x="97" y="305"/>
                    <a:pt x="97" y="300"/>
                  </a:cubicBezTo>
                  <a:cubicBezTo>
                    <a:pt x="97" y="292"/>
                    <a:pt x="95" y="289"/>
                    <a:pt x="95" y="282"/>
                  </a:cubicBezTo>
                  <a:cubicBezTo>
                    <a:pt x="95" y="279"/>
                    <a:pt x="101" y="282"/>
                    <a:pt x="103" y="282"/>
                  </a:cubicBezTo>
                  <a:cubicBezTo>
                    <a:pt x="107" y="282"/>
                    <a:pt x="106" y="282"/>
                    <a:pt x="109" y="282"/>
                  </a:cubicBezTo>
                  <a:cubicBezTo>
                    <a:pt x="119" y="282"/>
                    <a:pt x="134" y="277"/>
                    <a:pt x="134" y="292"/>
                  </a:cubicBezTo>
                  <a:cubicBezTo>
                    <a:pt x="134" y="294"/>
                    <a:pt x="134" y="300"/>
                    <a:pt x="137" y="300"/>
                  </a:cubicBezTo>
                  <a:cubicBezTo>
                    <a:pt x="141" y="300"/>
                    <a:pt x="138" y="300"/>
                    <a:pt x="141" y="300"/>
                  </a:cubicBezTo>
                  <a:cubicBezTo>
                    <a:pt x="150" y="300"/>
                    <a:pt x="151" y="314"/>
                    <a:pt x="164" y="314"/>
                  </a:cubicBezTo>
                  <a:cubicBezTo>
                    <a:pt x="176" y="314"/>
                    <a:pt x="183" y="314"/>
                    <a:pt x="197" y="314"/>
                  </a:cubicBezTo>
                  <a:cubicBezTo>
                    <a:pt x="204" y="314"/>
                    <a:pt x="205" y="309"/>
                    <a:pt x="212" y="309"/>
                  </a:cubicBezTo>
                  <a:cubicBezTo>
                    <a:pt x="236" y="309"/>
                    <a:pt x="245" y="336"/>
                    <a:pt x="279" y="327"/>
                  </a:cubicBezTo>
                  <a:cubicBezTo>
                    <a:pt x="279" y="327"/>
                    <a:pt x="279" y="327"/>
                    <a:pt x="279" y="327"/>
                  </a:cubicBezTo>
                  <a:cubicBezTo>
                    <a:pt x="285" y="312"/>
                    <a:pt x="285" y="312"/>
                    <a:pt x="285" y="312"/>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2" name="Freeform 149"/>
            <p:cNvSpPr>
              <a:spLocks/>
            </p:cNvSpPr>
            <p:nvPr/>
          </p:nvSpPr>
          <p:spPr bwMode="auto">
            <a:xfrm>
              <a:off x="5062608" y="1114042"/>
              <a:ext cx="1930095" cy="1239176"/>
            </a:xfrm>
            <a:custGeom>
              <a:avLst/>
              <a:gdLst>
                <a:gd name="T0" fmla="*/ 422 w 426"/>
                <a:gd name="T1" fmla="*/ 225 h 273"/>
                <a:gd name="T2" fmla="*/ 324 w 426"/>
                <a:gd name="T3" fmla="*/ 268 h 273"/>
                <a:gd name="T4" fmla="*/ 198 w 426"/>
                <a:gd name="T5" fmla="*/ 206 h 273"/>
                <a:gd name="T6" fmla="*/ 156 w 426"/>
                <a:gd name="T7" fmla="*/ 176 h 273"/>
                <a:gd name="T8" fmla="*/ 96 w 426"/>
                <a:gd name="T9" fmla="*/ 184 h 273"/>
                <a:gd name="T10" fmla="*/ 70 w 426"/>
                <a:gd name="T11" fmla="*/ 172 h 273"/>
                <a:gd name="T12" fmla="*/ 49 w 426"/>
                <a:gd name="T13" fmla="*/ 179 h 273"/>
                <a:gd name="T14" fmla="*/ 35 w 426"/>
                <a:gd name="T15" fmla="*/ 159 h 273"/>
                <a:gd name="T16" fmla="*/ 7 w 426"/>
                <a:gd name="T17" fmla="*/ 107 h 273"/>
                <a:gd name="T18" fmla="*/ 19 w 426"/>
                <a:gd name="T19" fmla="*/ 102 h 273"/>
                <a:gd name="T20" fmla="*/ 35 w 426"/>
                <a:gd name="T21" fmla="*/ 56 h 273"/>
                <a:gd name="T22" fmla="*/ 62 w 426"/>
                <a:gd name="T23" fmla="*/ 10 h 273"/>
                <a:gd name="T24" fmla="*/ 92 w 426"/>
                <a:gd name="T25" fmla="*/ 37 h 273"/>
                <a:gd name="T26" fmla="*/ 83 w 426"/>
                <a:gd name="T27" fmla="*/ 79 h 273"/>
                <a:gd name="T28" fmla="*/ 45 w 426"/>
                <a:gd name="T29" fmla="*/ 81 h 273"/>
                <a:gd name="T30" fmla="*/ 50 w 426"/>
                <a:gd name="T31" fmla="*/ 117 h 273"/>
                <a:gd name="T32" fmla="*/ 73 w 426"/>
                <a:gd name="T33" fmla="*/ 131 h 273"/>
                <a:gd name="T34" fmla="*/ 148 w 426"/>
                <a:gd name="T35" fmla="*/ 107 h 273"/>
                <a:gd name="T36" fmla="*/ 187 w 426"/>
                <a:gd name="T37" fmla="*/ 105 h 273"/>
                <a:gd name="T38" fmla="*/ 207 w 426"/>
                <a:gd name="T39" fmla="*/ 105 h 273"/>
                <a:gd name="T40" fmla="*/ 227 w 426"/>
                <a:gd name="T41" fmla="*/ 105 h 273"/>
                <a:gd name="T42" fmla="*/ 219 w 426"/>
                <a:gd name="T43" fmla="*/ 126 h 273"/>
                <a:gd name="T44" fmla="*/ 225 w 426"/>
                <a:gd name="T45" fmla="*/ 142 h 273"/>
                <a:gd name="T46" fmla="*/ 253 w 426"/>
                <a:gd name="T47" fmla="*/ 138 h 273"/>
                <a:gd name="T48" fmla="*/ 319 w 426"/>
                <a:gd name="T49" fmla="*/ 148 h 273"/>
                <a:gd name="T50" fmla="*/ 308 w 426"/>
                <a:gd name="T51" fmla="*/ 176 h 273"/>
                <a:gd name="T52" fmla="*/ 324 w 426"/>
                <a:gd name="T53" fmla="*/ 170 h 273"/>
                <a:gd name="T54" fmla="*/ 349 w 426"/>
                <a:gd name="T55" fmla="*/ 150 h 273"/>
                <a:gd name="T56" fmla="*/ 350 w 426"/>
                <a:gd name="T57" fmla="*/ 127 h 273"/>
                <a:gd name="T58" fmla="*/ 366 w 426"/>
                <a:gd name="T59" fmla="*/ 123 h 273"/>
                <a:gd name="T60" fmla="*/ 422 w 426"/>
                <a:gd name="T61" fmla="*/ 165 h 273"/>
                <a:gd name="T62" fmla="*/ 426 w 426"/>
                <a:gd name="T63" fmla="*/ 175 h 273"/>
                <a:gd name="T64" fmla="*/ 413 w 426"/>
                <a:gd name="T65" fmla="*/ 195 h 273"/>
                <a:gd name="T66" fmla="*/ 423 w 426"/>
                <a:gd name="T67" fmla="*/ 219 h 273"/>
                <a:gd name="T68" fmla="*/ 420 w 426"/>
                <a:gd name="T69" fmla="*/ 228 h 273"/>
                <a:gd name="T70" fmla="*/ 420 w 426"/>
                <a:gd name="T71" fmla="*/ 228 h 273"/>
                <a:gd name="T72" fmla="*/ 422 w 426"/>
                <a:gd name="T73" fmla="*/ 2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273">
                  <a:moveTo>
                    <a:pt x="422" y="225"/>
                  </a:moveTo>
                  <a:cubicBezTo>
                    <a:pt x="380" y="225"/>
                    <a:pt x="365" y="273"/>
                    <a:pt x="324" y="268"/>
                  </a:cubicBezTo>
                  <a:cubicBezTo>
                    <a:pt x="317" y="266"/>
                    <a:pt x="228" y="224"/>
                    <a:pt x="198" y="206"/>
                  </a:cubicBezTo>
                  <a:cubicBezTo>
                    <a:pt x="182" y="196"/>
                    <a:pt x="173" y="170"/>
                    <a:pt x="156" y="176"/>
                  </a:cubicBezTo>
                  <a:cubicBezTo>
                    <a:pt x="137" y="184"/>
                    <a:pt x="119" y="184"/>
                    <a:pt x="96" y="184"/>
                  </a:cubicBezTo>
                  <a:cubicBezTo>
                    <a:pt x="83" y="184"/>
                    <a:pt x="75" y="182"/>
                    <a:pt x="70" y="172"/>
                  </a:cubicBezTo>
                  <a:cubicBezTo>
                    <a:pt x="62" y="172"/>
                    <a:pt x="56" y="179"/>
                    <a:pt x="49" y="179"/>
                  </a:cubicBezTo>
                  <a:cubicBezTo>
                    <a:pt x="40" y="179"/>
                    <a:pt x="39" y="166"/>
                    <a:pt x="35" y="159"/>
                  </a:cubicBezTo>
                  <a:cubicBezTo>
                    <a:pt x="28" y="140"/>
                    <a:pt x="8" y="134"/>
                    <a:pt x="7" y="107"/>
                  </a:cubicBezTo>
                  <a:cubicBezTo>
                    <a:pt x="16" y="100"/>
                    <a:pt x="19" y="104"/>
                    <a:pt x="19" y="102"/>
                  </a:cubicBezTo>
                  <a:cubicBezTo>
                    <a:pt x="50" y="81"/>
                    <a:pt x="0" y="78"/>
                    <a:pt x="35" y="56"/>
                  </a:cubicBezTo>
                  <a:cubicBezTo>
                    <a:pt x="72" y="33"/>
                    <a:pt x="61" y="31"/>
                    <a:pt x="62" y="10"/>
                  </a:cubicBezTo>
                  <a:cubicBezTo>
                    <a:pt x="62" y="0"/>
                    <a:pt x="76" y="27"/>
                    <a:pt x="92" y="37"/>
                  </a:cubicBezTo>
                  <a:cubicBezTo>
                    <a:pt x="97" y="49"/>
                    <a:pt x="102" y="85"/>
                    <a:pt x="83" y="79"/>
                  </a:cubicBezTo>
                  <a:cubicBezTo>
                    <a:pt x="50" y="65"/>
                    <a:pt x="55" y="79"/>
                    <a:pt x="45" y="81"/>
                  </a:cubicBezTo>
                  <a:cubicBezTo>
                    <a:pt x="45" y="81"/>
                    <a:pt x="54" y="101"/>
                    <a:pt x="50" y="117"/>
                  </a:cubicBezTo>
                  <a:cubicBezTo>
                    <a:pt x="59" y="123"/>
                    <a:pt x="67" y="139"/>
                    <a:pt x="73" y="131"/>
                  </a:cubicBezTo>
                  <a:cubicBezTo>
                    <a:pt x="104" y="91"/>
                    <a:pt x="113" y="107"/>
                    <a:pt x="148" y="107"/>
                  </a:cubicBezTo>
                  <a:cubicBezTo>
                    <a:pt x="158" y="107"/>
                    <a:pt x="179" y="106"/>
                    <a:pt x="187" y="105"/>
                  </a:cubicBezTo>
                  <a:cubicBezTo>
                    <a:pt x="194" y="129"/>
                    <a:pt x="203" y="117"/>
                    <a:pt x="207" y="105"/>
                  </a:cubicBezTo>
                  <a:cubicBezTo>
                    <a:pt x="214" y="105"/>
                    <a:pt x="220" y="105"/>
                    <a:pt x="227" y="105"/>
                  </a:cubicBezTo>
                  <a:cubicBezTo>
                    <a:pt x="267" y="108"/>
                    <a:pt x="216" y="112"/>
                    <a:pt x="219" y="126"/>
                  </a:cubicBezTo>
                  <a:cubicBezTo>
                    <a:pt x="195" y="129"/>
                    <a:pt x="205" y="136"/>
                    <a:pt x="225" y="142"/>
                  </a:cubicBezTo>
                  <a:cubicBezTo>
                    <a:pt x="232" y="144"/>
                    <a:pt x="226" y="159"/>
                    <a:pt x="253" y="138"/>
                  </a:cubicBezTo>
                  <a:cubicBezTo>
                    <a:pt x="276" y="156"/>
                    <a:pt x="283" y="158"/>
                    <a:pt x="319" y="148"/>
                  </a:cubicBezTo>
                  <a:cubicBezTo>
                    <a:pt x="330" y="166"/>
                    <a:pt x="308" y="164"/>
                    <a:pt x="308" y="176"/>
                  </a:cubicBezTo>
                  <a:cubicBezTo>
                    <a:pt x="306" y="202"/>
                    <a:pt x="329" y="187"/>
                    <a:pt x="324" y="170"/>
                  </a:cubicBezTo>
                  <a:cubicBezTo>
                    <a:pt x="330" y="160"/>
                    <a:pt x="356" y="190"/>
                    <a:pt x="349" y="150"/>
                  </a:cubicBezTo>
                  <a:cubicBezTo>
                    <a:pt x="353" y="143"/>
                    <a:pt x="343" y="131"/>
                    <a:pt x="350" y="127"/>
                  </a:cubicBezTo>
                  <a:cubicBezTo>
                    <a:pt x="361" y="122"/>
                    <a:pt x="366" y="123"/>
                    <a:pt x="366" y="123"/>
                  </a:cubicBezTo>
                  <a:cubicBezTo>
                    <a:pt x="380" y="142"/>
                    <a:pt x="410" y="148"/>
                    <a:pt x="422" y="165"/>
                  </a:cubicBezTo>
                  <a:cubicBezTo>
                    <a:pt x="423" y="168"/>
                    <a:pt x="425" y="172"/>
                    <a:pt x="426" y="175"/>
                  </a:cubicBezTo>
                  <a:cubicBezTo>
                    <a:pt x="423" y="182"/>
                    <a:pt x="413" y="186"/>
                    <a:pt x="413" y="195"/>
                  </a:cubicBezTo>
                  <a:cubicBezTo>
                    <a:pt x="413" y="203"/>
                    <a:pt x="423" y="208"/>
                    <a:pt x="423" y="219"/>
                  </a:cubicBezTo>
                  <a:cubicBezTo>
                    <a:pt x="423" y="223"/>
                    <a:pt x="422" y="225"/>
                    <a:pt x="420" y="228"/>
                  </a:cubicBezTo>
                  <a:cubicBezTo>
                    <a:pt x="420" y="228"/>
                    <a:pt x="420" y="228"/>
                    <a:pt x="420" y="228"/>
                  </a:cubicBezTo>
                  <a:cubicBezTo>
                    <a:pt x="422" y="225"/>
                    <a:pt x="422" y="225"/>
                    <a:pt x="422" y="225"/>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4" name="Line 151"/>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5" name="Line 152"/>
            <p:cNvSpPr>
              <a:spLocks noChangeShapeType="1"/>
            </p:cNvSpPr>
            <p:nvPr/>
          </p:nvSpPr>
          <p:spPr bwMode="auto">
            <a:xfrm>
              <a:off x="2738101" y="3944846"/>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6" name="Line 153"/>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7" name="Line 154"/>
            <p:cNvSpPr>
              <a:spLocks noChangeShapeType="1"/>
            </p:cNvSpPr>
            <p:nvPr/>
          </p:nvSpPr>
          <p:spPr bwMode="auto">
            <a:xfrm>
              <a:off x="3683568" y="1967198"/>
              <a:ext cx="0" cy="0"/>
            </a:xfrm>
            <a:prstGeom prst="line">
              <a:avLst/>
            </a:prstGeom>
            <a:grpFill/>
            <a:ln w="19050">
              <a:solidFill>
                <a:schemeClr val="bg1"/>
              </a:solidFill>
              <a:round/>
              <a:headEnd/>
              <a:tailEnd/>
            </a:ln>
            <a:extLst/>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8" name="Крым"/>
            <p:cNvSpPr>
              <a:spLocks/>
            </p:cNvSpPr>
            <p:nvPr/>
          </p:nvSpPr>
          <p:spPr bwMode="auto">
            <a:xfrm>
              <a:off x="779303" y="4131066"/>
              <a:ext cx="596721" cy="635014"/>
            </a:xfrm>
            <a:custGeom>
              <a:avLst/>
              <a:gdLst>
                <a:gd name="T0" fmla="*/ 20 w 92"/>
                <a:gd name="T1" fmla="*/ 14 h 98"/>
                <a:gd name="T2" fmla="*/ 11 w 92"/>
                <a:gd name="T3" fmla="*/ 6 h 98"/>
                <a:gd name="T4" fmla="*/ 17 w 92"/>
                <a:gd name="T5" fmla="*/ 1 h 98"/>
                <a:gd name="T6" fmla="*/ 24 w 92"/>
                <a:gd name="T7" fmla="*/ 4 h 98"/>
                <a:gd name="T8" fmla="*/ 35 w 92"/>
                <a:gd name="T9" fmla="*/ 7 h 98"/>
                <a:gd name="T10" fmla="*/ 44 w 92"/>
                <a:gd name="T11" fmla="*/ 11 h 98"/>
                <a:gd name="T12" fmla="*/ 48 w 92"/>
                <a:gd name="T13" fmla="*/ 16 h 98"/>
                <a:gd name="T14" fmla="*/ 50 w 92"/>
                <a:gd name="T15" fmla="*/ 18 h 98"/>
                <a:gd name="T16" fmla="*/ 50 w 92"/>
                <a:gd name="T17" fmla="*/ 11 h 98"/>
                <a:gd name="T18" fmla="*/ 55 w 92"/>
                <a:gd name="T19" fmla="*/ 6 h 98"/>
                <a:gd name="T20" fmla="*/ 61 w 92"/>
                <a:gd name="T21" fmla="*/ 12 h 98"/>
                <a:gd name="T22" fmla="*/ 66 w 92"/>
                <a:gd name="T23" fmla="*/ 24 h 98"/>
                <a:gd name="T24" fmla="*/ 67 w 92"/>
                <a:gd name="T25" fmla="*/ 33 h 98"/>
                <a:gd name="T26" fmla="*/ 66 w 92"/>
                <a:gd name="T27" fmla="*/ 35 h 98"/>
                <a:gd name="T28" fmla="*/ 68 w 92"/>
                <a:gd name="T29" fmla="*/ 37 h 98"/>
                <a:gd name="T30" fmla="*/ 67 w 92"/>
                <a:gd name="T31" fmla="*/ 40 h 98"/>
                <a:gd name="T32" fmla="*/ 67 w 92"/>
                <a:gd name="T33" fmla="*/ 44 h 98"/>
                <a:gd name="T34" fmla="*/ 66 w 92"/>
                <a:gd name="T35" fmla="*/ 51 h 98"/>
                <a:gd name="T36" fmla="*/ 61 w 92"/>
                <a:gd name="T37" fmla="*/ 57 h 98"/>
                <a:gd name="T38" fmla="*/ 60 w 92"/>
                <a:gd name="T39" fmla="*/ 63 h 98"/>
                <a:gd name="T40" fmla="*/ 63 w 92"/>
                <a:gd name="T41" fmla="*/ 70 h 98"/>
                <a:gd name="T42" fmla="*/ 68 w 92"/>
                <a:gd name="T43" fmla="*/ 49 h 98"/>
                <a:gd name="T44" fmla="*/ 73 w 92"/>
                <a:gd name="T45" fmla="*/ 37 h 98"/>
                <a:gd name="T46" fmla="*/ 74 w 92"/>
                <a:gd name="T47" fmla="*/ 38 h 98"/>
                <a:gd name="T48" fmla="*/ 69 w 92"/>
                <a:gd name="T49" fmla="*/ 49 h 98"/>
                <a:gd name="T50" fmla="*/ 66 w 92"/>
                <a:gd name="T51" fmla="*/ 60 h 98"/>
                <a:gd name="T52" fmla="*/ 66 w 92"/>
                <a:gd name="T53" fmla="*/ 72 h 98"/>
                <a:gd name="T54" fmla="*/ 76 w 92"/>
                <a:gd name="T55" fmla="*/ 74 h 98"/>
                <a:gd name="T56" fmla="*/ 77 w 92"/>
                <a:gd name="T57" fmla="*/ 80 h 98"/>
                <a:gd name="T58" fmla="*/ 84 w 92"/>
                <a:gd name="T59" fmla="*/ 82 h 98"/>
                <a:gd name="T60" fmla="*/ 89 w 92"/>
                <a:gd name="T61" fmla="*/ 89 h 98"/>
                <a:gd name="T62" fmla="*/ 87 w 92"/>
                <a:gd name="T63" fmla="*/ 91 h 98"/>
                <a:gd name="T64" fmla="*/ 83 w 92"/>
                <a:gd name="T65" fmla="*/ 92 h 98"/>
                <a:gd name="T66" fmla="*/ 78 w 92"/>
                <a:gd name="T67" fmla="*/ 92 h 98"/>
                <a:gd name="T68" fmla="*/ 78 w 92"/>
                <a:gd name="T69" fmla="*/ 96 h 98"/>
                <a:gd name="T70" fmla="*/ 73 w 92"/>
                <a:gd name="T71" fmla="*/ 95 h 98"/>
                <a:gd name="T72" fmla="*/ 71 w 92"/>
                <a:gd name="T73" fmla="*/ 90 h 98"/>
                <a:gd name="T74" fmla="*/ 66 w 92"/>
                <a:gd name="T75" fmla="*/ 90 h 98"/>
                <a:gd name="T76" fmla="*/ 63 w 92"/>
                <a:gd name="T77" fmla="*/ 86 h 98"/>
                <a:gd name="T78" fmla="*/ 54 w 92"/>
                <a:gd name="T79" fmla="*/ 75 h 98"/>
                <a:gd name="T80" fmla="*/ 51 w 92"/>
                <a:gd name="T81" fmla="*/ 76 h 98"/>
                <a:gd name="T82" fmla="*/ 47 w 92"/>
                <a:gd name="T83" fmla="*/ 75 h 98"/>
                <a:gd name="T84" fmla="*/ 41 w 92"/>
                <a:gd name="T85" fmla="*/ 72 h 98"/>
                <a:gd name="T86" fmla="*/ 37 w 92"/>
                <a:gd name="T87" fmla="*/ 69 h 98"/>
                <a:gd name="T88" fmla="*/ 28 w 92"/>
                <a:gd name="T89" fmla="*/ 64 h 98"/>
                <a:gd name="T90" fmla="*/ 19 w 92"/>
                <a:gd name="T91" fmla="*/ 65 h 98"/>
                <a:gd name="T92" fmla="*/ 12 w 92"/>
                <a:gd name="T93" fmla="*/ 63 h 98"/>
                <a:gd name="T94" fmla="*/ 5 w 92"/>
                <a:gd name="T95" fmla="*/ 58 h 98"/>
                <a:gd name="T96" fmla="*/ 2 w 92"/>
                <a:gd name="T97" fmla="*/ 53 h 98"/>
                <a:gd name="T98" fmla="*/ 1 w 92"/>
                <a:gd name="T99" fmla="*/ 48 h 98"/>
                <a:gd name="T100" fmla="*/ 4 w 92"/>
                <a:gd name="T101" fmla="*/ 45 h 98"/>
                <a:gd name="T102" fmla="*/ 5 w 92"/>
                <a:gd name="T103" fmla="*/ 45 h 98"/>
                <a:gd name="T104" fmla="*/ 11 w 92"/>
                <a:gd name="T105" fmla="*/ 41 h 98"/>
                <a:gd name="T106" fmla="*/ 18 w 92"/>
                <a:gd name="T107" fmla="*/ 37 h 98"/>
                <a:gd name="T108" fmla="*/ 21 w 92"/>
                <a:gd name="T109" fmla="*/ 33 h 98"/>
                <a:gd name="T110" fmla="*/ 21 w 92"/>
                <a:gd name="T111" fmla="*/ 31 h 98"/>
                <a:gd name="T112" fmla="*/ 25 w 92"/>
                <a:gd name="T113" fmla="*/ 29 h 98"/>
                <a:gd name="T114" fmla="*/ 22 w 92"/>
                <a:gd name="T115" fmla="*/ 25 h 98"/>
                <a:gd name="T116" fmla="*/ 17 w 92"/>
                <a:gd name="T117" fmla="*/ 24 h 98"/>
                <a:gd name="T118" fmla="*/ 18 w 92"/>
                <a:gd name="T119"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 h="98">
                  <a:moveTo>
                    <a:pt x="20" y="15"/>
                  </a:moveTo>
                  <a:cubicBezTo>
                    <a:pt x="20" y="15"/>
                    <a:pt x="20" y="14"/>
                    <a:pt x="21" y="15"/>
                  </a:cubicBezTo>
                  <a:cubicBezTo>
                    <a:pt x="22" y="15"/>
                    <a:pt x="22" y="15"/>
                    <a:pt x="23" y="15"/>
                  </a:cubicBezTo>
                  <a:cubicBezTo>
                    <a:pt x="23" y="15"/>
                    <a:pt x="25" y="16"/>
                    <a:pt x="25" y="16"/>
                  </a:cubicBezTo>
                  <a:cubicBezTo>
                    <a:pt x="25" y="16"/>
                    <a:pt x="26" y="16"/>
                    <a:pt x="26" y="15"/>
                  </a:cubicBezTo>
                  <a:cubicBezTo>
                    <a:pt x="25" y="15"/>
                    <a:pt x="24" y="15"/>
                    <a:pt x="24" y="15"/>
                  </a:cubicBezTo>
                  <a:cubicBezTo>
                    <a:pt x="24" y="15"/>
                    <a:pt x="23" y="15"/>
                    <a:pt x="23" y="15"/>
                  </a:cubicBezTo>
                  <a:cubicBezTo>
                    <a:pt x="22" y="15"/>
                    <a:pt x="22" y="14"/>
                    <a:pt x="21" y="14"/>
                  </a:cubicBezTo>
                  <a:cubicBezTo>
                    <a:pt x="21" y="14"/>
                    <a:pt x="21" y="14"/>
                    <a:pt x="20" y="14"/>
                  </a:cubicBezTo>
                  <a:cubicBezTo>
                    <a:pt x="20" y="13"/>
                    <a:pt x="20" y="13"/>
                    <a:pt x="19" y="13"/>
                  </a:cubicBezTo>
                  <a:cubicBezTo>
                    <a:pt x="19" y="13"/>
                    <a:pt x="19" y="13"/>
                    <a:pt x="18" y="13"/>
                  </a:cubicBezTo>
                  <a:cubicBezTo>
                    <a:pt x="18" y="12"/>
                    <a:pt x="18" y="12"/>
                    <a:pt x="17" y="11"/>
                  </a:cubicBezTo>
                  <a:cubicBezTo>
                    <a:pt x="17" y="11"/>
                    <a:pt x="17" y="10"/>
                    <a:pt x="17" y="10"/>
                  </a:cubicBezTo>
                  <a:cubicBezTo>
                    <a:pt x="16" y="9"/>
                    <a:pt x="15" y="8"/>
                    <a:pt x="15" y="8"/>
                  </a:cubicBezTo>
                  <a:cubicBezTo>
                    <a:pt x="15" y="8"/>
                    <a:pt x="14" y="7"/>
                    <a:pt x="14" y="7"/>
                  </a:cubicBezTo>
                  <a:cubicBezTo>
                    <a:pt x="13" y="7"/>
                    <a:pt x="13" y="7"/>
                    <a:pt x="13" y="7"/>
                  </a:cubicBezTo>
                  <a:cubicBezTo>
                    <a:pt x="12" y="7"/>
                    <a:pt x="12" y="7"/>
                    <a:pt x="12" y="7"/>
                  </a:cubicBezTo>
                  <a:cubicBezTo>
                    <a:pt x="11" y="7"/>
                    <a:pt x="11" y="7"/>
                    <a:pt x="11" y="6"/>
                  </a:cubicBezTo>
                  <a:cubicBezTo>
                    <a:pt x="11" y="5"/>
                    <a:pt x="11" y="5"/>
                    <a:pt x="11" y="5"/>
                  </a:cubicBezTo>
                  <a:cubicBezTo>
                    <a:pt x="10" y="4"/>
                    <a:pt x="10" y="4"/>
                    <a:pt x="10" y="4"/>
                  </a:cubicBezTo>
                  <a:cubicBezTo>
                    <a:pt x="10" y="3"/>
                    <a:pt x="10" y="4"/>
                    <a:pt x="9" y="3"/>
                  </a:cubicBezTo>
                  <a:cubicBezTo>
                    <a:pt x="9" y="2"/>
                    <a:pt x="10" y="2"/>
                    <a:pt x="10" y="2"/>
                  </a:cubicBezTo>
                  <a:cubicBezTo>
                    <a:pt x="10" y="2"/>
                    <a:pt x="11" y="2"/>
                    <a:pt x="11" y="2"/>
                  </a:cubicBezTo>
                  <a:cubicBezTo>
                    <a:pt x="11" y="1"/>
                    <a:pt x="10" y="1"/>
                    <a:pt x="11" y="1"/>
                  </a:cubicBezTo>
                  <a:cubicBezTo>
                    <a:pt x="11" y="0"/>
                    <a:pt x="13" y="0"/>
                    <a:pt x="14" y="0"/>
                  </a:cubicBezTo>
                  <a:cubicBezTo>
                    <a:pt x="14" y="0"/>
                    <a:pt x="15" y="0"/>
                    <a:pt x="15" y="0"/>
                  </a:cubicBezTo>
                  <a:cubicBezTo>
                    <a:pt x="16" y="1"/>
                    <a:pt x="16" y="1"/>
                    <a:pt x="17" y="1"/>
                  </a:cubicBezTo>
                  <a:cubicBezTo>
                    <a:pt x="17" y="1"/>
                    <a:pt x="17" y="1"/>
                    <a:pt x="18" y="1"/>
                  </a:cubicBezTo>
                  <a:cubicBezTo>
                    <a:pt x="18" y="2"/>
                    <a:pt x="18" y="2"/>
                    <a:pt x="19" y="2"/>
                  </a:cubicBezTo>
                  <a:cubicBezTo>
                    <a:pt x="19" y="2"/>
                    <a:pt x="19" y="2"/>
                    <a:pt x="20" y="2"/>
                  </a:cubicBezTo>
                  <a:cubicBezTo>
                    <a:pt x="20" y="2"/>
                    <a:pt x="20" y="3"/>
                    <a:pt x="21" y="3"/>
                  </a:cubicBezTo>
                  <a:cubicBezTo>
                    <a:pt x="22" y="3"/>
                    <a:pt x="21" y="3"/>
                    <a:pt x="21" y="3"/>
                  </a:cubicBezTo>
                  <a:cubicBezTo>
                    <a:pt x="21" y="3"/>
                    <a:pt x="20" y="4"/>
                    <a:pt x="21" y="4"/>
                  </a:cubicBezTo>
                  <a:cubicBezTo>
                    <a:pt x="22" y="4"/>
                    <a:pt x="22" y="4"/>
                    <a:pt x="23" y="4"/>
                  </a:cubicBezTo>
                  <a:cubicBezTo>
                    <a:pt x="23" y="5"/>
                    <a:pt x="24" y="5"/>
                    <a:pt x="24" y="5"/>
                  </a:cubicBezTo>
                  <a:cubicBezTo>
                    <a:pt x="24" y="5"/>
                    <a:pt x="24" y="4"/>
                    <a:pt x="24" y="4"/>
                  </a:cubicBezTo>
                  <a:cubicBezTo>
                    <a:pt x="23" y="3"/>
                    <a:pt x="23" y="3"/>
                    <a:pt x="24" y="3"/>
                  </a:cubicBezTo>
                  <a:cubicBezTo>
                    <a:pt x="25" y="4"/>
                    <a:pt x="26" y="4"/>
                    <a:pt x="26" y="4"/>
                  </a:cubicBezTo>
                  <a:cubicBezTo>
                    <a:pt x="27" y="4"/>
                    <a:pt x="28" y="4"/>
                    <a:pt x="28" y="4"/>
                  </a:cubicBezTo>
                  <a:cubicBezTo>
                    <a:pt x="29" y="5"/>
                    <a:pt x="29" y="5"/>
                    <a:pt x="30" y="5"/>
                  </a:cubicBezTo>
                  <a:cubicBezTo>
                    <a:pt x="30" y="5"/>
                    <a:pt x="31" y="5"/>
                    <a:pt x="31" y="5"/>
                  </a:cubicBezTo>
                  <a:cubicBezTo>
                    <a:pt x="32" y="5"/>
                    <a:pt x="32" y="6"/>
                    <a:pt x="33" y="6"/>
                  </a:cubicBezTo>
                  <a:cubicBezTo>
                    <a:pt x="33" y="6"/>
                    <a:pt x="32" y="6"/>
                    <a:pt x="33" y="6"/>
                  </a:cubicBezTo>
                  <a:cubicBezTo>
                    <a:pt x="34" y="7"/>
                    <a:pt x="34" y="7"/>
                    <a:pt x="34" y="7"/>
                  </a:cubicBezTo>
                  <a:cubicBezTo>
                    <a:pt x="35" y="7"/>
                    <a:pt x="35" y="7"/>
                    <a:pt x="35" y="7"/>
                  </a:cubicBezTo>
                  <a:cubicBezTo>
                    <a:pt x="35" y="7"/>
                    <a:pt x="36" y="7"/>
                    <a:pt x="36" y="8"/>
                  </a:cubicBezTo>
                  <a:cubicBezTo>
                    <a:pt x="36" y="9"/>
                    <a:pt x="36" y="8"/>
                    <a:pt x="37" y="9"/>
                  </a:cubicBezTo>
                  <a:cubicBezTo>
                    <a:pt x="38" y="9"/>
                    <a:pt x="39" y="9"/>
                    <a:pt x="39" y="9"/>
                  </a:cubicBezTo>
                  <a:cubicBezTo>
                    <a:pt x="40" y="9"/>
                    <a:pt x="40" y="10"/>
                    <a:pt x="41" y="10"/>
                  </a:cubicBezTo>
                  <a:cubicBezTo>
                    <a:pt x="41" y="10"/>
                    <a:pt x="41" y="9"/>
                    <a:pt x="42" y="10"/>
                  </a:cubicBezTo>
                  <a:cubicBezTo>
                    <a:pt x="42" y="10"/>
                    <a:pt x="42" y="10"/>
                    <a:pt x="42" y="10"/>
                  </a:cubicBezTo>
                  <a:cubicBezTo>
                    <a:pt x="42" y="11"/>
                    <a:pt x="42" y="11"/>
                    <a:pt x="42" y="11"/>
                  </a:cubicBezTo>
                  <a:cubicBezTo>
                    <a:pt x="43" y="11"/>
                    <a:pt x="43" y="11"/>
                    <a:pt x="43" y="11"/>
                  </a:cubicBezTo>
                  <a:cubicBezTo>
                    <a:pt x="44" y="11"/>
                    <a:pt x="44" y="10"/>
                    <a:pt x="44" y="11"/>
                  </a:cubicBezTo>
                  <a:cubicBezTo>
                    <a:pt x="44" y="12"/>
                    <a:pt x="44" y="12"/>
                    <a:pt x="44" y="12"/>
                  </a:cubicBezTo>
                  <a:cubicBezTo>
                    <a:pt x="44" y="13"/>
                    <a:pt x="44" y="13"/>
                    <a:pt x="44" y="13"/>
                  </a:cubicBezTo>
                  <a:cubicBezTo>
                    <a:pt x="45" y="13"/>
                    <a:pt x="45" y="12"/>
                    <a:pt x="46" y="12"/>
                  </a:cubicBezTo>
                  <a:cubicBezTo>
                    <a:pt x="46" y="13"/>
                    <a:pt x="46" y="12"/>
                    <a:pt x="47" y="13"/>
                  </a:cubicBezTo>
                  <a:cubicBezTo>
                    <a:pt x="47" y="13"/>
                    <a:pt x="47" y="13"/>
                    <a:pt x="47" y="13"/>
                  </a:cubicBezTo>
                  <a:cubicBezTo>
                    <a:pt x="47" y="13"/>
                    <a:pt x="48" y="13"/>
                    <a:pt x="48" y="14"/>
                  </a:cubicBezTo>
                  <a:cubicBezTo>
                    <a:pt x="47" y="15"/>
                    <a:pt x="48" y="15"/>
                    <a:pt x="47" y="15"/>
                  </a:cubicBezTo>
                  <a:cubicBezTo>
                    <a:pt x="47" y="15"/>
                    <a:pt x="46" y="15"/>
                    <a:pt x="46" y="16"/>
                  </a:cubicBezTo>
                  <a:cubicBezTo>
                    <a:pt x="47" y="16"/>
                    <a:pt x="47" y="16"/>
                    <a:pt x="48" y="16"/>
                  </a:cubicBezTo>
                  <a:cubicBezTo>
                    <a:pt x="48" y="15"/>
                    <a:pt x="48" y="15"/>
                    <a:pt x="49" y="15"/>
                  </a:cubicBezTo>
                  <a:cubicBezTo>
                    <a:pt x="49" y="14"/>
                    <a:pt x="50" y="14"/>
                    <a:pt x="50" y="14"/>
                  </a:cubicBezTo>
                  <a:cubicBezTo>
                    <a:pt x="50" y="15"/>
                    <a:pt x="49" y="15"/>
                    <a:pt x="50" y="15"/>
                  </a:cubicBezTo>
                  <a:cubicBezTo>
                    <a:pt x="50" y="15"/>
                    <a:pt x="50" y="14"/>
                    <a:pt x="51" y="15"/>
                  </a:cubicBezTo>
                  <a:cubicBezTo>
                    <a:pt x="51" y="15"/>
                    <a:pt x="51" y="15"/>
                    <a:pt x="50" y="16"/>
                  </a:cubicBezTo>
                  <a:cubicBezTo>
                    <a:pt x="50" y="16"/>
                    <a:pt x="50" y="16"/>
                    <a:pt x="50" y="16"/>
                  </a:cubicBezTo>
                  <a:cubicBezTo>
                    <a:pt x="50" y="16"/>
                    <a:pt x="50" y="16"/>
                    <a:pt x="49" y="17"/>
                  </a:cubicBezTo>
                  <a:cubicBezTo>
                    <a:pt x="49" y="17"/>
                    <a:pt x="48" y="18"/>
                    <a:pt x="49" y="18"/>
                  </a:cubicBezTo>
                  <a:cubicBezTo>
                    <a:pt x="50" y="18"/>
                    <a:pt x="50" y="18"/>
                    <a:pt x="50" y="18"/>
                  </a:cubicBezTo>
                  <a:cubicBezTo>
                    <a:pt x="51" y="17"/>
                    <a:pt x="50" y="18"/>
                    <a:pt x="51" y="17"/>
                  </a:cubicBezTo>
                  <a:cubicBezTo>
                    <a:pt x="51" y="17"/>
                    <a:pt x="51" y="17"/>
                    <a:pt x="51" y="17"/>
                  </a:cubicBezTo>
                  <a:cubicBezTo>
                    <a:pt x="52" y="16"/>
                    <a:pt x="52" y="17"/>
                    <a:pt x="52" y="16"/>
                  </a:cubicBezTo>
                  <a:cubicBezTo>
                    <a:pt x="52" y="15"/>
                    <a:pt x="52" y="15"/>
                    <a:pt x="52" y="15"/>
                  </a:cubicBezTo>
                  <a:cubicBezTo>
                    <a:pt x="52" y="14"/>
                    <a:pt x="52" y="14"/>
                    <a:pt x="52" y="14"/>
                  </a:cubicBezTo>
                  <a:cubicBezTo>
                    <a:pt x="52" y="13"/>
                    <a:pt x="52" y="13"/>
                    <a:pt x="51" y="13"/>
                  </a:cubicBezTo>
                  <a:cubicBezTo>
                    <a:pt x="51" y="13"/>
                    <a:pt x="51" y="12"/>
                    <a:pt x="50" y="12"/>
                  </a:cubicBezTo>
                  <a:cubicBezTo>
                    <a:pt x="50" y="12"/>
                    <a:pt x="49" y="12"/>
                    <a:pt x="50" y="12"/>
                  </a:cubicBezTo>
                  <a:cubicBezTo>
                    <a:pt x="50" y="11"/>
                    <a:pt x="50" y="11"/>
                    <a:pt x="50" y="11"/>
                  </a:cubicBezTo>
                  <a:cubicBezTo>
                    <a:pt x="51" y="11"/>
                    <a:pt x="51" y="11"/>
                    <a:pt x="51" y="11"/>
                  </a:cubicBezTo>
                  <a:cubicBezTo>
                    <a:pt x="52" y="10"/>
                    <a:pt x="52" y="10"/>
                    <a:pt x="52" y="11"/>
                  </a:cubicBezTo>
                  <a:cubicBezTo>
                    <a:pt x="52" y="11"/>
                    <a:pt x="53" y="11"/>
                    <a:pt x="53" y="11"/>
                  </a:cubicBezTo>
                  <a:cubicBezTo>
                    <a:pt x="53" y="11"/>
                    <a:pt x="54" y="11"/>
                    <a:pt x="53" y="10"/>
                  </a:cubicBezTo>
                  <a:cubicBezTo>
                    <a:pt x="53" y="9"/>
                    <a:pt x="52" y="9"/>
                    <a:pt x="53" y="9"/>
                  </a:cubicBezTo>
                  <a:cubicBezTo>
                    <a:pt x="53" y="8"/>
                    <a:pt x="53" y="8"/>
                    <a:pt x="54" y="8"/>
                  </a:cubicBezTo>
                  <a:cubicBezTo>
                    <a:pt x="54" y="8"/>
                    <a:pt x="54" y="9"/>
                    <a:pt x="54" y="8"/>
                  </a:cubicBezTo>
                  <a:cubicBezTo>
                    <a:pt x="55" y="8"/>
                    <a:pt x="55" y="8"/>
                    <a:pt x="55" y="7"/>
                  </a:cubicBezTo>
                  <a:cubicBezTo>
                    <a:pt x="55" y="7"/>
                    <a:pt x="55" y="6"/>
                    <a:pt x="55" y="6"/>
                  </a:cubicBezTo>
                  <a:cubicBezTo>
                    <a:pt x="56" y="6"/>
                    <a:pt x="55" y="5"/>
                    <a:pt x="56" y="6"/>
                  </a:cubicBezTo>
                  <a:cubicBezTo>
                    <a:pt x="57" y="6"/>
                    <a:pt x="57" y="6"/>
                    <a:pt x="57" y="6"/>
                  </a:cubicBezTo>
                  <a:cubicBezTo>
                    <a:pt x="58" y="7"/>
                    <a:pt x="59" y="7"/>
                    <a:pt x="59" y="7"/>
                  </a:cubicBezTo>
                  <a:cubicBezTo>
                    <a:pt x="60" y="7"/>
                    <a:pt x="61" y="7"/>
                    <a:pt x="61" y="7"/>
                  </a:cubicBezTo>
                  <a:cubicBezTo>
                    <a:pt x="61" y="8"/>
                    <a:pt x="61" y="8"/>
                    <a:pt x="61" y="8"/>
                  </a:cubicBezTo>
                  <a:cubicBezTo>
                    <a:pt x="61" y="9"/>
                    <a:pt x="61" y="9"/>
                    <a:pt x="61" y="9"/>
                  </a:cubicBezTo>
                  <a:cubicBezTo>
                    <a:pt x="61" y="10"/>
                    <a:pt x="62" y="10"/>
                    <a:pt x="61" y="10"/>
                  </a:cubicBezTo>
                  <a:cubicBezTo>
                    <a:pt x="61" y="10"/>
                    <a:pt x="61" y="11"/>
                    <a:pt x="61" y="11"/>
                  </a:cubicBezTo>
                  <a:cubicBezTo>
                    <a:pt x="61" y="11"/>
                    <a:pt x="61" y="12"/>
                    <a:pt x="61" y="12"/>
                  </a:cubicBezTo>
                  <a:cubicBezTo>
                    <a:pt x="61" y="12"/>
                    <a:pt x="61" y="12"/>
                    <a:pt x="61" y="13"/>
                  </a:cubicBezTo>
                  <a:cubicBezTo>
                    <a:pt x="61" y="13"/>
                    <a:pt x="61" y="13"/>
                    <a:pt x="61" y="14"/>
                  </a:cubicBezTo>
                  <a:cubicBezTo>
                    <a:pt x="61" y="14"/>
                    <a:pt x="61" y="15"/>
                    <a:pt x="61" y="15"/>
                  </a:cubicBezTo>
                  <a:cubicBezTo>
                    <a:pt x="62" y="16"/>
                    <a:pt x="62" y="16"/>
                    <a:pt x="63" y="17"/>
                  </a:cubicBezTo>
                  <a:cubicBezTo>
                    <a:pt x="63" y="17"/>
                    <a:pt x="63" y="17"/>
                    <a:pt x="63" y="18"/>
                  </a:cubicBezTo>
                  <a:cubicBezTo>
                    <a:pt x="63" y="20"/>
                    <a:pt x="63" y="20"/>
                    <a:pt x="63" y="21"/>
                  </a:cubicBezTo>
                  <a:cubicBezTo>
                    <a:pt x="64" y="22"/>
                    <a:pt x="64" y="21"/>
                    <a:pt x="64" y="22"/>
                  </a:cubicBezTo>
                  <a:cubicBezTo>
                    <a:pt x="64" y="23"/>
                    <a:pt x="64" y="23"/>
                    <a:pt x="65" y="23"/>
                  </a:cubicBezTo>
                  <a:cubicBezTo>
                    <a:pt x="65" y="23"/>
                    <a:pt x="65" y="23"/>
                    <a:pt x="66" y="24"/>
                  </a:cubicBezTo>
                  <a:cubicBezTo>
                    <a:pt x="66" y="24"/>
                    <a:pt x="66" y="24"/>
                    <a:pt x="66" y="25"/>
                  </a:cubicBezTo>
                  <a:cubicBezTo>
                    <a:pt x="66" y="25"/>
                    <a:pt x="66" y="26"/>
                    <a:pt x="66" y="26"/>
                  </a:cubicBezTo>
                  <a:cubicBezTo>
                    <a:pt x="66" y="27"/>
                    <a:pt x="65" y="27"/>
                    <a:pt x="65" y="28"/>
                  </a:cubicBezTo>
                  <a:cubicBezTo>
                    <a:pt x="66" y="28"/>
                    <a:pt x="66" y="29"/>
                    <a:pt x="66" y="29"/>
                  </a:cubicBezTo>
                  <a:cubicBezTo>
                    <a:pt x="66" y="29"/>
                    <a:pt x="66" y="30"/>
                    <a:pt x="65" y="30"/>
                  </a:cubicBezTo>
                  <a:cubicBezTo>
                    <a:pt x="65" y="31"/>
                    <a:pt x="64" y="31"/>
                    <a:pt x="64" y="32"/>
                  </a:cubicBezTo>
                  <a:cubicBezTo>
                    <a:pt x="64" y="32"/>
                    <a:pt x="64" y="33"/>
                    <a:pt x="64" y="33"/>
                  </a:cubicBezTo>
                  <a:cubicBezTo>
                    <a:pt x="65" y="33"/>
                    <a:pt x="65" y="32"/>
                    <a:pt x="65" y="32"/>
                  </a:cubicBezTo>
                  <a:cubicBezTo>
                    <a:pt x="66" y="32"/>
                    <a:pt x="66" y="32"/>
                    <a:pt x="67" y="33"/>
                  </a:cubicBezTo>
                  <a:cubicBezTo>
                    <a:pt x="67" y="33"/>
                    <a:pt x="67" y="34"/>
                    <a:pt x="67" y="33"/>
                  </a:cubicBezTo>
                  <a:cubicBezTo>
                    <a:pt x="68" y="33"/>
                    <a:pt x="67" y="32"/>
                    <a:pt x="68" y="32"/>
                  </a:cubicBezTo>
                  <a:cubicBezTo>
                    <a:pt x="68" y="32"/>
                    <a:pt x="68" y="31"/>
                    <a:pt x="68" y="31"/>
                  </a:cubicBezTo>
                  <a:cubicBezTo>
                    <a:pt x="68" y="31"/>
                    <a:pt x="69" y="31"/>
                    <a:pt x="69" y="32"/>
                  </a:cubicBezTo>
                  <a:cubicBezTo>
                    <a:pt x="69" y="32"/>
                    <a:pt x="69" y="33"/>
                    <a:pt x="69" y="33"/>
                  </a:cubicBezTo>
                  <a:cubicBezTo>
                    <a:pt x="69" y="33"/>
                    <a:pt x="69" y="34"/>
                    <a:pt x="69" y="34"/>
                  </a:cubicBezTo>
                  <a:cubicBezTo>
                    <a:pt x="69" y="34"/>
                    <a:pt x="69" y="34"/>
                    <a:pt x="68" y="35"/>
                  </a:cubicBezTo>
                  <a:cubicBezTo>
                    <a:pt x="67" y="35"/>
                    <a:pt x="67" y="35"/>
                    <a:pt x="67" y="35"/>
                  </a:cubicBezTo>
                  <a:cubicBezTo>
                    <a:pt x="66" y="35"/>
                    <a:pt x="66" y="35"/>
                    <a:pt x="66" y="35"/>
                  </a:cubicBezTo>
                  <a:cubicBezTo>
                    <a:pt x="65" y="34"/>
                    <a:pt x="66" y="34"/>
                    <a:pt x="65" y="34"/>
                  </a:cubicBezTo>
                  <a:cubicBezTo>
                    <a:pt x="64" y="34"/>
                    <a:pt x="64" y="34"/>
                    <a:pt x="64" y="34"/>
                  </a:cubicBezTo>
                  <a:cubicBezTo>
                    <a:pt x="63" y="34"/>
                    <a:pt x="63" y="34"/>
                    <a:pt x="62" y="35"/>
                  </a:cubicBezTo>
                  <a:cubicBezTo>
                    <a:pt x="62" y="35"/>
                    <a:pt x="61" y="35"/>
                    <a:pt x="62" y="35"/>
                  </a:cubicBezTo>
                  <a:cubicBezTo>
                    <a:pt x="62" y="36"/>
                    <a:pt x="62" y="35"/>
                    <a:pt x="62" y="36"/>
                  </a:cubicBezTo>
                  <a:cubicBezTo>
                    <a:pt x="63" y="36"/>
                    <a:pt x="63" y="36"/>
                    <a:pt x="63" y="36"/>
                  </a:cubicBezTo>
                  <a:cubicBezTo>
                    <a:pt x="64" y="36"/>
                    <a:pt x="64" y="36"/>
                    <a:pt x="65" y="36"/>
                  </a:cubicBezTo>
                  <a:cubicBezTo>
                    <a:pt x="66" y="36"/>
                    <a:pt x="66" y="36"/>
                    <a:pt x="66" y="36"/>
                  </a:cubicBezTo>
                  <a:cubicBezTo>
                    <a:pt x="67" y="37"/>
                    <a:pt x="67" y="37"/>
                    <a:pt x="68" y="37"/>
                  </a:cubicBezTo>
                  <a:cubicBezTo>
                    <a:pt x="68" y="37"/>
                    <a:pt x="68" y="38"/>
                    <a:pt x="67" y="38"/>
                  </a:cubicBezTo>
                  <a:cubicBezTo>
                    <a:pt x="67" y="37"/>
                    <a:pt x="67" y="37"/>
                    <a:pt x="66" y="37"/>
                  </a:cubicBezTo>
                  <a:cubicBezTo>
                    <a:pt x="66" y="37"/>
                    <a:pt x="66" y="37"/>
                    <a:pt x="65" y="38"/>
                  </a:cubicBezTo>
                  <a:cubicBezTo>
                    <a:pt x="65" y="38"/>
                    <a:pt x="65" y="37"/>
                    <a:pt x="65" y="38"/>
                  </a:cubicBezTo>
                  <a:cubicBezTo>
                    <a:pt x="65" y="38"/>
                    <a:pt x="65" y="38"/>
                    <a:pt x="65" y="39"/>
                  </a:cubicBezTo>
                  <a:cubicBezTo>
                    <a:pt x="65" y="39"/>
                    <a:pt x="66" y="39"/>
                    <a:pt x="66" y="39"/>
                  </a:cubicBezTo>
                  <a:cubicBezTo>
                    <a:pt x="66" y="39"/>
                    <a:pt x="67" y="39"/>
                    <a:pt x="67" y="39"/>
                  </a:cubicBezTo>
                  <a:cubicBezTo>
                    <a:pt x="67" y="40"/>
                    <a:pt x="67" y="40"/>
                    <a:pt x="67" y="40"/>
                  </a:cubicBezTo>
                  <a:cubicBezTo>
                    <a:pt x="67" y="40"/>
                    <a:pt x="67" y="40"/>
                    <a:pt x="67" y="40"/>
                  </a:cubicBezTo>
                  <a:cubicBezTo>
                    <a:pt x="67" y="40"/>
                    <a:pt x="67" y="41"/>
                    <a:pt x="66" y="41"/>
                  </a:cubicBezTo>
                  <a:cubicBezTo>
                    <a:pt x="65" y="41"/>
                    <a:pt x="65" y="41"/>
                    <a:pt x="65" y="41"/>
                  </a:cubicBezTo>
                  <a:cubicBezTo>
                    <a:pt x="64" y="41"/>
                    <a:pt x="64" y="41"/>
                    <a:pt x="64" y="41"/>
                  </a:cubicBezTo>
                  <a:cubicBezTo>
                    <a:pt x="63" y="41"/>
                    <a:pt x="63" y="40"/>
                    <a:pt x="63" y="40"/>
                  </a:cubicBezTo>
                  <a:cubicBezTo>
                    <a:pt x="62" y="41"/>
                    <a:pt x="63" y="40"/>
                    <a:pt x="62" y="41"/>
                  </a:cubicBezTo>
                  <a:cubicBezTo>
                    <a:pt x="62" y="41"/>
                    <a:pt x="63" y="42"/>
                    <a:pt x="63" y="42"/>
                  </a:cubicBezTo>
                  <a:cubicBezTo>
                    <a:pt x="64" y="42"/>
                    <a:pt x="64" y="42"/>
                    <a:pt x="64" y="43"/>
                  </a:cubicBezTo>
                  <a:cubicBezTo>
                    <a:pt x="65" y="43"/>
                    <a:pt x="65" y="44"/>
                    <a:pt x="66" y="44"/>
                  </a:cubicBezTo>
                  <a:cubicBezTo>
                    <a:pt x="66" y="44"/>
                    <a:pt x="66" y="44"/>
                    <a:pt x="67" y="44"/>
                  </a:cubicBezTo>
                  <a:cubicBezTo>
                    <a:pt x="67" y="44"/>
                    <a:pt x="68" y="45"/>
                    <a:pt x="67" y="45"/>
                  </a:cubicBezTo>
                  <a:cubicBezTo>
                    <a:pt x="65" y="45"/>
                    <a:pt x="65" y="45"/>
                    <a:pt x="65" y="45"/>
                  </a:cubicBezTo>
                  <a:cubicBezTo>
                    <a:pt x="65" y="45"/>
                    <a:pt x="64" y="46"/>
                    <a:pt x="65" y="46"/>
                  </a:cubicBezTo>
                  <a:cubicBezTo>
                    <a:pt x="66" y="46"/>
                    <a:pt x="66" y="46"/>
                    <a:pt x="66" y="46"/>
                  </a:cubicBezTo>
                  <a:cubicBezTo>
                    <a:pt x="66" y="47"/>
                    <a:pt x="65" y="47"/>
                    <a:pt x="65" y="47"/>
                  </a:cubicBezTo>
                  <a:cubicBezTo>
                    <a:pt x="65" y="47"/>
                    <a:pt x="65" y="47"/>
                    <a:pt x="66" y="48"/>
                  </a:cubicBezTo>
                  <a:cubicBezTo>
                    <a:pt x="66" y="48"/>
                    <a:pt x="65" y="48"/>
                    <a:pt x="66" y="49"/>
                  </a:cubicBezTo>
                  <a:cubicBezTo>
                    <a:pt x="66" y="49"/>
                    <a:pt x="66" y="49"/>
                    <a:pt x="66" y="50"/>
                  </a:cubicBezTo>
                  <a:cubicBezTo>
                    <a:pt x="66" y="50"/>
                    <a:pt x="67" y="50"/>
                    <a:pt x="66" y="51"/>
                  </a:cubicBezTo>
                  <a:cubicBezTo>
                    <a:pt x="66" y="51"/>
                    <a:pt x="66" y="51"/>
                    <a:pt x="66" y="51"/>
                  </a:cubicBezTo>
                  <a:cubicBezTo>
                    <a:pt x="66" y="52"/>
                    <a:pt x="66" y="52"/>
                    <a:pt x="66" y="52"/>
                  </a:cubicBezTo>
                  <a:cubicBezTo>
                    <a:pt x="65" y="53"/>
                    <a:pt x="65" y="53"/>
                    <a:pt x="65" y="53"/>
                  </a:cubicBezTo>
                  <a:cubicBezTo>
                    <a:pt x="65" y="53"/>
                    <a:pt x="65" y="54"/>
                    <a:pt x="65" y="54"/>
                  </a:cubicBezTo>
                  <a:cubicBezTo>
                    <a:pt x="65" y="54"/>
                    <a:pt x="64" y="55"/>
                    <a:pt x="64" y="55"/>
                  </a:cubicBezTo>
                  <a:cubicBezTo>
                    <a:pt x="64" y="55"/>
                    <a:pt x="64" y="56"/>
                    <a:pt x="64" y="56"/>
                  </a:cubicBezTo>
                  <a:cubicBezTo>
                    <a:pt x="63" y="56"/>
                    <a:pt x="63" y="57"/>
                    <a:pt x="63" y="57"/>
                  </a:cubicBezTo>
                  <a:cubicBezTo>
                    <a:pt x="63" y="57"/>
                    <a:pt x="63" y="57"/>
                    <a:pt x="62" y="57"/>
                  </a:cubicBezTo>
                  <a:cubicBezTo>
                    <a:pt x="62" y="57"/>
                    <a:pt x="62" y="57"/>
                    <a:pt x="61" y="57"/>
                  </a:cubicBezTo>
                  <a:cubicBezTo>
                    <a:pt x="60" y="57"/>
                    <a:pt x="61" y="56"/>
                    <a:pt x="60" y="56"/>
                  </a:cubicBezTo>
                  <a:cubicBezTo>
                    <a:pt x="60" y="57"/>
                    <a:pt x="60" y="57"/>
                    <a:pt x="60" y="58"/>
                  </a:cubicBezTo>
                  <a:cubicBezTo>
                    <a:pt x="60" y="58"/>
                    <a:pt x="59" y="59"/>
                    <a:pt x="59" y="59"/>
                  </a:cubicBezTo>
                  <a:cubicBezTo>
                    <a:pt x="59" y="59"/>
                    <a:pt x="59" y="59"/>
                    <a:pt x="59" y="60"/>
                  </a:cubicBezTo>
                  <a:cubicBezTo>
                    <a:pt x="59" y="60"/>
                    <a:pt x="59" y="60"/>
                    <a:pt x="59" y="61"/>
                  </a:cubicBezTo>
                  <a:cubicBezTo>
                    <a:pt x="59" y="61"/>
                    <a:pt x="59" y="61"/>
                    <a:pt x="59" y="62"/>
                  </a:cubicBezTo>
                  <a:cubicBezTo>
                    <a:pt x="59" y="62"/>
                    <a:pt x="59" y="62"/>
                    <a:pt x="59" y="62"/>
                  </a:cubicBezTo>
                  <a:cubicBezTo>
                    <a:pt x="59" y="63"/>
                    <a:pt x="59" y="63"/>
                    <a:pt x="60" y="63"/>
                  </a:cubicBezTo>
                  <a:cubicBezTo>
                    <a:pt x="60" y="63"/>
                    <a:pt x="60" y="63"/>
                    <a:pt x="60" y="63"/>
                  </a:cubicBezTo>
                  <a:cubicBezTo>
                    <a:pt x="60" y="64"/>
                    <a:pt x="60" y="64"/>
                    <a:pt x="60" y="64"/>
                  </a:cubicBezTo>
                  <a:cubicBezTo>
                    <a:pt x="60" y="65"/>
                    <a:pt x="60" y="65"/>
                    <a:pt x="61" y="66"/>
                  </a:cubicBezTo>
                  <a:cubicBezTo>
                    <a:pt x="61" y="66"/>
                    <a:pt x="61" y="67"/>
                    <a:pt x="61" y="68"/>
                  </a:cubicBezTo>
                  <a:cubicBezTo>
                    <a:pt x="61" y="68"/>
                    <a:pt x="62" y="68"/>
                    <a:pt x="62" y="68"/>
                  </a:cubicBezTo>
                  <a:cubicBezTo>
                    <a:pt x="61" y="69"/>
                    <a:pt x="61" y="68"/>
                    <a:pt x="61" y="69"/>
                  </a:cubicBezTo>
                  <a:cubicBezTo>
                    <a:pt x="61" y="69"/>
                    <a:pt x="60" y="69"/>
                    <a:pt x="60" y="70"/>
                  </a:cubicBezTo>
                  <a:cubicBezTo>
                    <a:pt x="61" y="70"/>
                    <a:pt x="61" y="70"/>
                    <a:pt x="62" y="70"/>
                  </a:cubicBezTo>
                  <a:cubicBezTo>
                    <a:pt x="62" y="70"/>
                    <a:pt x="62" y="71"/>
                    <a:pt x="63" y="71"/>
                  </a:cubicBezTo>
                  <a:cubicBezTo>
                    <a:pt x="63" y="71"/>
                    <a:pt x="63" y="71"/>
                    <a:pt x="63" y="70"/>
                  </a:cubicBezTo>
                  <a:cubicBezTo>
                    <a:pt x="64" y="69"/>
                    <a:pt x="64" y="68"/>
                    <a:pt x="64" y="67"/>
                  </a:cubicBezTo>
                  <a:cubicBezTo>
                    <a:pt x="64" y="67"/>
                    <a:pt x="64" y="66"/>
                    <a:pt x="64" y="65"/>
                  </a:cubicBezTo>
                  <a:cubicBezTo>
                    <a:pt x="64" y="64"/>
                    <a:pt x="64" y="62"/>
                    <a:pt x="64" y="61"/>
                  </a:cubicBezTo>
                  <a:cubicBezTo>
                    <a:pt x="65" y="61"/>
                    <a:pt x="65" y="60"/>
                    <a:pt x="65" y="58"/>
                  </a:cubicBezTo>
                  <a:cubicBezTo>
                    <a:pt x="66" y="57"/>
                    <a:pt x="66" y="56"/>
                    <a:pt x="66" y="55"/>
                  </a:cubicBezTo>
                  <a:cubicBezTo>
                    <a:pt x="66" y="55"/>
                    <a:pt x="66" y="55"/>
                    <a:pt x="67" y="54"/>
                  </a:cubicBezTo>
                  <a:cubicBezTo>
                    <a:pt x="67" y="52"/>
                    <a:pt x="67" y="52"/>
                    <a:pt x="67" y="51"/>
                  </a:cubicBezTo>
                  <a:cubicBezTo>
                    <a:pt x="68" y="51"/>
                    <a:pt x="68" y="51"/>
                    <a:pt x="68" y="50"/>
                  </a:cubicBezTo>
                  <a:cubicBezTo>
                    <a:pt x="68" y="50"/>
                    <a:pt x="68" y="50"/>
                    <a:pt x="68" y="49"/>
                  </a:cubicBezTo>
                  <a:cubicBezTo>
                    <a:pt x="68" y="48"/>
                    <a:pt x="69" y="47"/>
                    <a:pt x="69" y="46"/>
                  </a:cubicBezTo>
                  <a:cubicBezTo>
                    <a:pt x="70" y="44"/>
                    <a:pt x="70" y="45"/>
                    <a:pt x="70" y="44"/>
                  </a:cubicBezTo>
                  <a:cubicBezTo>
                    <a:pt x="70" y="42"/>
                    <a:pt x="71" y="42"/>
                    <a:pt x="71" y="42"/>
                  </a:cubicBezTo>
                  <a:cubicBezTo>
                    <a:pt x="70" y="42"/>
                    <a:pt x="70" y="42"/>
                    <a:pt x="69" y="42"/>
                  </a:cubicBezTo>
                  <a:cubicBezTo>
                    <a:pt x="69" y="42"/>
                    <a:pt x="68" y="41"/>
                    <a:pt x="69" y="41"/>
                  </a:cubicBezTo>
                  <a:cubicBezTo>
                    <a:pt x="70" y="40"/>
                    <a:pt x="70" y="40"/>
                    <a:pt x="71" y="40"/>
                  </a:cubicBezTo>
                  <a:cubicBezTo>
                    <a:pt x="71" y="40"/>
                    <a:pt x="71" y="40"/>
                    <a:pt x="72" y="39"/>
                  </a:cubicBezTo>
                  <a:cubicBezTo>
                    <a:pt x="72" y="39"/>
                    <a:pt x="72" y="38"/>
                    <a:pt x="72" y="38"/>
                  </a:cubicBezTo>
                  <a:cubicBezTo>
                    <a:pt x="73" y="38"/>
                    <a:pt x="73" y="38"/>
                    <a:pt x="73" y="37"/>
                  </a:cubicBezTo>
                  <a:cubicBezTo>
                    <a:pt x="73" y="37"/>
                    <a:pt x="74" y="37"/>
                    <a:pt x="74" y="36"/>
                  </a:cubicBezTo>
                  <a:cubicBezTo>
                    <a:pt x="75" y="35"/>
                    <a:pt x="75" y="35"/>
                    <a:pt x="75" y="34"/>
                  </a:cubicBezTo>
                  <a:cubicBezTo>
                    <a:pt x="76" y="34"/>
                    <a:pt x="76" y="33"/>
                    <a:pt x="77" y="33"/>
                  </a:cubicBezTo>
                  <a:cubicBezTo>
                    <a:pt x="78" y="32"/>
                    <a:pt x="78" y="31"/>
                    <a:pt x="78" y="32"/>
                  </a:cubicBezTo>
                  <a:cubicBezTo>
                    <a:pt x="78" y="33"/>
                    <a:pt x="79" y="33"/>
                    <a:pt x="78" y="33"/>
                  </a:cubicBezTo>
                  <a:cubicBezTo>
                    <a:pt x="78" y="34"/>
                    <a:pt x="77" y="34"/>
                    <a:pt x="77" y="34"/>
                  </a:cubicBezTo>
                  <a:cubicBezTo>
                    <a:pt x="76" y="35"/>
                    <a:pt x="76" y="36"/>
                    <a:pt x="75" y="36"/>
                  </a:cubicBezTo>
                  <a:cubicBezTo>
                    <a:pt x="75" y="36"/>
                    <a:pt x="75" y="37"/>
                    <a:pt x="75" y="37"/>
                  </a:cubicBezTo>
                  <a:cubicBezTo>
                    <a:pt x="75" y="37"/>
                    <a:pt x="74" y="37"/>
                    <a:pt x="74" y="38"/>
                  </a:cubicBezTo>
                  <a:cubicBezTo>
                    <a:pt x="73" y="39"/>
                    <a:pt x="73" y="39"/>
                    <a:pt x="73" y="39"/>
                  </a:cubicBezTo>
                  <a:cubicBezTo>
                    <a:pt x="73" y="40"/>
                    <a:pt x="72" y="40"/>
                    <a:pt x="72" y="41"/>
                  </a:cubicBezTo>
                  <a:cubicBezTo>
                    <a:pt x="72" y="41"/>
                    <a:pt x="72" y="41"/>
                    <a:pt x="72" y="42"/>
                  </a:cubicBezTo>
                  <a:cubicBezTo>
                    <a:pt x="72" y="42"/>
                    <a:pt x="72" y="43"/>
                    <a:pt x="71" y="43"/>
                  </a:cubicBezTo>
                  <a:cubicBezTo>
                    <a:pt x="71" y="44"/>
                    <a:pt x="71" y="44"/>
                    <a:pt x="71" y="44"/>
                  </a:cubicBezTo>
                  <a:cubicBezTo>
                    <a:pt x="70" y="45"/>
                    <a:pt x="70" y="45"/>
                    <a:pt x="70" y="46"/>
                  </a:cubicBezTo>
                  <a:cubicBezTo>
                    <a:pt x="70" y="46"/>
                    <a:pt x="70" y="46"/>
                    <a:pt x="69" y="47"/>
                  </a:cubicBezTo>
                  <a:cubicBezTo>
                    <a:pt x="69" y="47"/>
                    <a:pt x="69" y="48"/>
                    <a:pt x="69" y="48"/>
                  </a:cubicBezTo>
                  <a:cubicBezTo>
                    <a:pt x="69" y="48"/>
                    <a:pt x="69" y="48"/>
                    <a:pt x="69" y="49"/>
                  </a:cubicBezTo>
                  <a:cubicBezTo>
                    <a:pt x="68" y="49"/>
                    <a:pt x="68" y="49"/>
                    <a:pt x="68" y="50"/>
                  </a:cubicBezTo>
                  <a:cubicBezTo>
                    <a:pt x="68" y="50"/>
                    <a:pt x="68" y="51"/>
                    <a:pt x="68" y="51"/>
                  </a:cubicBezTo>
                  <a:cubicBezTo>
                    <a:pt x="68" y="51"/>
                    <a:pt x="68" y="52"/>
                    <a:pt x="68" y="52"/>
                  </a:cubicBezTo>
                  <a:cubicBezTo>
                    <a:pt x="68" y="52"/>
                    <a:pt x="68" y="52"/>
                    <a:pt x="68" y="53"/>
                  </a:cubicBezTo>
                  <a:cubicBezTo>
                    <a:pt x="67" y="53"/>
                    <a:pt x="68" y="53"/>
                    <a:pt x="67" y="54"/>
                  </a:cubicBezTo>
                  <a:cubicBezTo>
                    <a:pt x="67" y="54"/>
                    <a:pt x="67" y="56"/>
                    <a:pt x="67" y="56"/>
                  </a:cubicBezTo>
                  <a:cubicBezTo>
                    <a:pt x="67" y="57"/>
                    <a:pt x="67" y="57"/>
                    <a:pt x="66" y="58"/>
                  </a:cubicBezTo>
                  <a:cubicBezTo>
                    <a:pt x="66" y="58"/>
                    <a:pt x="66" y="59"/>
                    <a:pt x="66" y="59"/>
                  </a:cubicBezTo>
                  <a:cubicBezTo>
                    <a:pt x="66" y="60"/>
                    <a:pt x="66" y="60"/>
                    <a:pt x="66" y="60"/>
                  </a:cubicBezTo>
                  <a:cubicBezTo>
                    <a:pt x="65" y="61"/>
                    <a:pt x="66" y="61"/>
                    <a:pt x="65" y="62"/>
                  </a:cubicBezTo>
                  <a:cubicBezTo>
                    <a:pt x="65" y="63"/>
                    <a:pt x="65" y="64"/>
                    <a:pt x="65" y="65"/>
                  </a:cubicBezTo>
                  <a:cubicBezTo>
                    <a:pt x="65" y="65"/>
                    <a:pt x="65" y="66"/>
                    <a:pt x="65" y="66"/>
                  </a:cubicBezTo>
                  <a:cubicBezTo>
                    <a:pt x="65" y="67"/>
                    <a:pt x="65" y="67"/>
                    <a:pt x="65" y="68"/>
                  </a:cubicBezTo>
                  <a:cubicBezTo>
                    <a:pt x="65" y="69"/>
                    <a:pt x="65" y="69"/>
                    <a:pt x="65" y="69"/>
                  </a:cubicBezTo>
                  <a:cubicBezTo>
                    <a:pt x="65" y="70"/>
                    <a:pt x="65" y="70"/>
                    <a:pt x="65" y="70"/>
                  </a:cubicBezTo>
                  <a:cubicBezTo>
                    <a:pt x="64" y="71"/>
                    <a:pt x="64" y="71"/>
                    <a:pt x="65" y="71"/>
                  </a:cubicBezTo>
                  <a:cubicBezTo>
                    <a:pt x="65" y="72"/>
                    <a:pt x="64" y="71"/>
                    <a:pt x="65" y="72"/>
                  </a:cubicBezTo>
                  <a:cubicBezTo>
                    <a:pt x="65" y="72"/>
                    <a:pt x="65" y="72"/>
                    <a:pt x="66" y="72"/>
                  </a:cubicBezTo>
                  <a:cubicBezTo>
                    <a:pt x="67" y="73"/>
                    <a:pt x="66" y="72"/>
                    <a:pt x="67" y="73"/>
                  </a:cubicBezTo>
                  <a:cubicBezTo>
                    <a:pt x="67" y="73"/>
                    <a:pt x="68" y="73"/>
                    <a:pt x="69" y="73"/>
                  </a:cubicBezTo>
                  <a:cubicBezTo>
                    <a:pt x="70" y="74"/>
                    <a:pt x="70" y="74"/>
                    <a:pt x="71" y="75"/>
                  </a:cubicBezTo>
                  <a:cubicBezTo>
                    <a:pt x="71" y="75"/>
                    <a:pt x="72" y="75"/>
                    <a:pt x="72" y="75"/>
                  </a:cubicBezTo>
                  <a:cubicBezTo>
                    <a:pt x="72" y="75"/>
                    <a:pt x="73" y="75"/>
                    <a:pt x="73" y="75"/>
                  </a:cubicBezTo>
                  <a:cubicBezTo>
                    <a:pt x="73" y="74"/>
                    <a:pt x="73" y="74"/>
                    <a:pt x="73" y="74"/>
                  </a:cubicBezTo>
                  <a:cubicBezTo>
                    <a:pt x="74" y="74"/>
                    <a:pt x="74" y="74"/>
                    <a:pt x="75" y="74"/>
                  </a:cubicBezTo>
                  <a:cubicBezTo>
                    <a:pt x="75" y="74"/>
                    <a:pt x="75" y="74"/>
                    <a:pt x="76" y="74"/>
                  </a:cubicBezTo>
                  <a:cubicBezTo>
                    <a:pt x="76" y="74"/>
                    <a:pt x="76" y="74"/>
                    <a:pt x="76" y="74"/>
                  </a:cubicBezTo>
                  <a:cubicBezTo>
                    <a:pt x="77" y="74"/>
                    <a:pt x="77" y="74"/>
                    <a:pt x="77" y="74"/>
                  </a:cubicBezTo>
                  <a:cubicBezTo>
                    <a:pt x="78" y="74"/>
                    <a:pt x="78" y="74"/>
                    <a:pt x="78" y="74"/>
                  </a:cubicBezTo>
                  <a:cubicBezTo>
                    <a:pt x="77" y="75"/>
                    <a:pt x="78" y="74"/>
                    <a:pt x="77" y="75"/>
                  </a:cubicBezTo>
                  <a:cubicBezTo>
                    <a:pt x="76" y="75"/>
                    <a:pt x="76" y="75"/>
                    <a:pt x="76" y="75"/>
                  </a:cubicBezTo>
                  <a:cubicBezTo>
                    <a:pt x="76" y="76"/>
                    <a:pt x="76" y="76"/>
                    <a:pt x="76" y="76"/>
                  </a:cubicBezTo>
                  <a:cubicBezTo>
                    <a:pt x="76" y="76"/>
                    <a:pt x="77" y="76"/>
                    <a:pt x="76" y="77"/>
                  </a:cubicBezTo>
                  <a:cubicBezTo>
                    <a:pt x="76" y="77"/>
                    <a:pt x="76" y="78"/>
                    <a:pt x="76" y="78"/>
                  </a:cubicBezTo>
                  <a:cubicBezTo>
                    <a:pt x="76" y="78"/>
                    <a:pt x="76" y="78"/>
                    <a:pt x="76" y="79"/>
                  </a:cubicBezTo>
                  <a:cubicBezTo>
                    <a:pt x="77" y="79"/>
                    <a:pt x="77" y="79"/>
                    <a:pt x="77" y="80"/>
                  </a:cubicBezTo>
                  <a:cubicBezTo>
                    <a:pt x="77" y="80"/>
                    <a:pt x="77" y="80"/>
                    <a:pt x="77" y="80"/>
                  </a:cubicBezTo>
                  <a:cubicBezTo>
                    <a:pt x="78" y="80"/>
                    <a:pt x="79" y="81"/>
                    <a:pt x="79" y="81"/>
                  </a:cubicBezTo>
                  <a:cubicBezTo>
                    <a:pt x="79" y="81"/>
                    <a:pt x="79" y="81"/>
                    <a:pt x="79" y="81"/>
                  </a:cubicBezTo>
                  <a:cubicBezTo>
                    <a:pt x="79" y="81"/>
                    <a:pt x="79" y="81"/>
                    <a:pt x="80" y="80"/>
                  </a:cubicBezTo>
                  <a:cubicBezTo>
                    <a:pt x="80" y="80"/>
                    <a:pt x="80" y="80"/>
                    <a:pt x="80" y="80"/>
                  </a:cubicBezTo>
                  <a:cubicBezTo>
                    <a:pt x="81" y="80"/>
                    <a:pt x="81" y="80"/>
                    <a:pt x="81" y="80"/>
                  </a:cubicBezTo>
                  <a:cubicBezTo>
                    <a:pt x="81" y="80"/>
                    <a:pt x="82" y="80"/>
                    <a:pt x="82" y="80"/>
                  </a:cubicBezTo>
                  <a:cubicBezTo>
                    <a:pt x="82" y="80"/>
                    <a:pt x="83" y="80"/>
                    <a:pt x="83" y="81"/>
                  </a:cubicBezTo>
                  <a:cubicBezTo>
                    <a:pt x="84" y="81"/>
                    <a:pt x="84" y="82"/>
                    <a:pt x="84" y="82"/>
                  </a:cubicBezTo>
                  <a:cubicBezTo>
                    <a:pt x="85" y="82"/>
                    <a:pt x="85" y="83"/>
                    <a:pt x="85" y="83"/>
                  </a:cubicBezTo>
                  <a:cubicBezTo>
                    <a:pt x="85" y="83"/>
                    <a:pt x="86" y="83"/>
                    <a:pt x="86" y="83"/>
                  </a:cubicBezTo>
                  <a:cubicBezTo>
                    <a:pt x="86" y="83"/>
                    <a:pt x="86" y="83"/>
                    <a:pt x="86" y="84"/>
                  </a:cubicBezTo>
                  <a:cubicBezTo>
                    <a:pt x="86" y="84"/>
                    <a:pt x="87" y="85"/>
                    <a:pt x="87" y="85"/>
                  </a:cubicBezTo>
                  <a:cubicBezTo>
                    <a:pt x="87" y="85"/>
                    <a:pt x="87" y="85"/>
                    <a:pt x="87" y="86"/>
                  </a:cubicBezTo>
                  <a:cubicBezTo>
                    <a:pt x="87" y="86"/>
                    <a:pt x="88" y="86"/>
                    <a:pt x="88" y="87"/>
                  </a:cubicBezTo>
                  <a:cubicBezTo>
                    <a:pt x="88" y="87"/>
                    <a:pt x="88" y="87"/>
                    <a:pt x="88" y="88"/>
                  </a:cubicBezTo>
                  <a:cubicBezTo>
                    <a:pt x="89" y="88"/>
                    <a:pt x="89" y="87"/>
                    <a:pt x="89" y="88"/>
                  </a:cubicBezTo>
                  <a:cubicBezTo>
                    <a:pt x="89" y="89"/>
                    <a:pt x="89" y="89"/>
                    <a:pt x="89" y="89"/>
                  </a:cubicBezTo>
                  <a:cubicBezTo>
                    <a:pt x="89" y="90"/>
                    <a:pt x="90" y="90"/>
                    <a:pt x="90" y="90"/>
                  </a:cubicBezTo>
                  <a:cubicBezTo>
                    <a:pt x="90" y="91"/>
                    <a:pt x="90" y="91"/>
                    <a:pt x="91" y="91"/>
                  </a:cubicBezTo>
                  <a:cubicBezTo>
                    <a:pt x="91" y="91"/>
                    <a:pt x="92" y="92"/>
                    <a:pt x="92" y="92"/>
                  </a:cubicBezTo>
                  <a:cubicBezTo>
                    <a:pt x="91" y="92"/>
                    <a:pt x="91" y="92"/>
                    <a:pt x="91" y="92"/>
                  </a:cubicBezTo>
                  <a:cubicBezTo>
                    <a:pt x="91" y="92"/>
                    <a:pt x="90" y="92"/>
                    <a:pt x="90" y="93"/>
                  </a:cubicBezTo>
                  <a:cubicBezTo>
                    <a:pt x="90" y="93"/>
                    <a:pt x="89" y="94"/>
                    <a:pt x="89" y="94"/>
                  </a:cubicBezTo>
                  <a:cubicBezTo>
                    <a:pt x="89" y="94"/>
                    <a:pt x="88" y="94"/>
                    <a:pt x="88" y="93"/>
                  </a:cubicBezTo>
                  <a:cubicBezTo>
                    <a:pt x="88" y="93"/>
                    <a:pt x="87" y="92"/>
                    <a:pt x="87" y="92"/>
                  </a:cubicBezTo>
                  <a:cubicBezTo>
                    <a:pt x="87" y="92"/>
                    <a:pt x="87" y="91"/>
                    <a:pt x="87" y="91"/>
                  </a:cubicBezTo>
                  <a:cubicBezTo>
                    <a:pt x="87" y="91"/>
                    <a:pt x="87" y="90"/>
                    <a:pt x="87" y="90"/>
                  </a:cubicBezTo>
                  <a:cubicBezTo>
                    <a:pt x="87" y="90"/>
                    <a:pt x="87" y="90"/>
                    <a:pt x="86" y="90"/>
                  </a:cubicBezTo>
                  <a:cubicBezTo>
                    <a:pt x="86" y="90"/>
                    <a:pt x="86" y="90"/>
                    <a:pt x="86" y="90"/>
                  </a:cubicBezTo>
                  <a:cubicBezTo>
                    <a:pt x="86" y="90"/>
                    <a:pt x="85" y="91"/>
                    <a:pt x="85" y="91"/>
                  </a:cubicBezTo>
                  <a:cubicBezTo>
                    <a:pt x="85" y="91"/>
                    <a:pt x="85" y="91"/>
                    <a:pt x="85" y="91"/>
                  </a:cubicBezTo>
                  <a:cubicBezTo>
                    <a:pt x="85" y="92"/>
                    <a:pt x="85" y="92"/>
                    <a:pt x="85" y="92"/>
                  </a:cubicBezTo>
                  <a:cubicBezTo>
                    <a:pt x="85" y="93"/>
                    <a:pt x="85" y="93"/>
                    <a:pt x="85" y="93"/>
                  </a:cubicBezTo>
                  <a:cubicBezTo>
                    <a:pt x="85" y="93"/>
                    <a:pt x="85" y="93"/>
                    <a:pt x="84" y="93"/>
                  </a:cubicBezTo>
                  <a:cubicBezTo>
                    <a:pt x="84" y="92"/>
                    <a:pt x="83" y="92"/>
                    <a:pt x="83" y="92"/>
                  </a:cubicBezTo>
                  <a:cubicBezTo>
                    <a:pt x="83" y="92"/>
                    <a:pt x="82" y="92"/>
                    <a:pt x="82" y="93"/>
                  </a:cubicBezTo>
                  <a:cubicBezTo>
                    <a:pt x="82" y="93"/>
                    <a:pt x="82" y="93"/>
                    <a:pt x="82" y="93"/>
                  </a:cubicBezTo>
                  <a:cubicBezTo>
                    <a:pt x="82" y="93"/>
                    <a:pt x="81" y="93"/>
                    <a:pt x="81" y="93"/>
                  </a:cubicBezTo>
                  <a:cubicBezTo>
                    <a:pt x="81" y="93"/>
                    <a:pt x="81" y="92"/>
                    <a:pt x="81" y="93"/>
                  </a:cubicBezTo>
                  <a:cubicBezTo>
                    <a:pt x="80" y="93"/>
                    <a:pt x="80" y="93"/>
                    <a:pt x="80" y="94"/>
                  </a:cubicBezTo>
                  <a:cubicBezTo>
                    <a:pt x="79" y="94"/>
                    <a:pt x="79" y="94"/>
                    <a:pt x="79" y="94"/>
                  </a:cubicBezTo>
                  <a:cubicBezTo>
                    <a:pt x="79" y="94"/>
                    <a:pt x="79" y="94"/>
                    <a:pt x="79" y="94"/>
                  </a:cubicBezTo>
                  <a:cubicBezTo>
                    <a:pt x="79" y="94"/>
                    <a:pt x="79" y="93"/>
                    <a:pt x="78" y="93"/>
                  </a:cubicBezTo>
                  <a:cubicBezTo>
                    <a:pt x="78" y="93"/>
                    <a:pt x="78" y="92"/>
                    <a:pt x="78" y="92"/>
                  </a:cubicBezTo>
                  <a:cubicBezTo>
                    <a:pt x="78" y="92"/>
                    <a:pt x="78" y="92"/>
                    <a:pt x="77" y="92"/>
                  </a:cubicBezTo>
                  <a:cubicBezTo>
                    <a:pt x="77" y="92"/>
                    <a:pt x="77" y="92"/>
                    <a:pt x="77" y="92"/>
                  </a:cubicBezTo>
                  <a:cubicBezTo>
                    <a:pt x="77" y="93"/>
                    <a:pt x="77" y="93"/>
                    <a:pt x="77" y="93"/>
                  </a:cubicBezTo>
                  <a:cubicBezTo>
                    <a:pt x="77" y="93"/>
                    <a:pt x="78" y="94"/>
                    <a:pt x="78" y="94"/>
                  </a:cubicBezTo>
                  <a:cubicBezTo>
                    <a:pt x="78" y="94"/>
                    <a:pt x="78" y="94"/>
                    <a:pt x="78" y="94"/>
                  </a:cubicBezTo>
                  <a:cubicBezTo>
                    <a:pt x="78" y="94"/>
                    <a:pt x="78" y="94"/>
                    <a:pt x="78" y="95"/>
                  </a:cubicBezTo>
                  <a:cubicBezTo>
                    <a:pt x="78" y="95"/>
                    <a:pt x="79" y="95"/>
                    <a:pt x="79" y="95"/>
                  </a:cubicBezTo>
                  <a:cubicBezTo>
                    <a:pt x="79" y="95"/>
                    <a:pt x="79" y="95"/>
                    <a:pt x="79" y="95"/>
                  </a:cubicBezTo>
                  <a:cubicBezTo>
                    <a:pt x="79" y="95"/>
                    <a:pt x="78" y="96"/>
                    <a:pt x="78" y="96"/>
                  </a:cubicBezTo>
                  <a:cubicBezTo>
                    <a:pt x="78" y="96"/>
                    <a:pt x="78" y="96"/>
                    <a:pt x="78" y="96"/>
                  </a:cubicBezTo>
                  <a:cubicBezTo>
                    <a:pt x="78" y="96"/>
                    <a:pt x="78" y="96"/>
                    <a:pt x="78" y="97"/>
                  </a:cubicBezTo>
                  <a:cubicBezTo>
                    <a:pt x="78" y="97"/>
                    <a:pt x="78" y="98"/>
                    <a:pt x="78" y="98"/>
                  </a:cubicBezTo>
                  <a:cubicBezTo>
                    <a:pt x="77" y="98"/>
                    <a:pt x="77" y="98"/>
                    <a:pt x="77" y="98"/>
                  </a:cubicBezTo>
                  <a:cubicBezTo>
                    <a:pt x="76" y="98"/>
                    <a:pt x="76" y="97"/>
                    <a:pt x="76" y="97"/>
                  </a:cubicBezTo>
                  <a:cubicBezTo>
                    <a:pt x="76" y="97"/>
                    <a:pt x="75" y="97"/>
                    <a:pt x="75" y="97"/>
                  </a:cubicBezTo>
                  <a:cubicBezTo>
                    <a:pt x="75" y="97"/>
                    <a:pt x="75" y="97"/>
                    <a:pt x="75" y="97"/>
                  </a:cubicBezTo>
                  <a:cubicBezTo>
                    <a:pt x="75" y="97"/>
                    <a:pt x="74" y="97"/>
                    <a:pt x="74" y="96"/>
                  </a:cubicBezTo>
                  <a:cubicBezTo>
                    <a:pt x="73" y="96"/>
                    <a:pt x="73" y="95"/>
                    <a:pt x="73" y="95"/>
                  </a:cubicBezTo>
                  <a:cubicBezTo>
                    <a:pt x="72" y="95"/>
                    <a:pt x="72" y="95"/>
                    <a:pt x="71" y="95"/>
                  </a:cubicBezTo>
                  <a:cubicBezTo>
                    <a:pt x="71" y="95"/>
                    <a:pt x="71" y="95"/>
                    <a:pt x="70" y="94"/>
                  </a:cubicBezTo>
                  <a:cubicBezTo>
                    <a:pt x="70" y="93"/>
                    <a:pt x="71" y="93"/>
                    <a:pt x="70" y="93"/>
                  </a:cubicBezTo>
                  <a:cubicBezTo>
                    <a:pt x="70" y="92"/>
                    <a:pt x="70" y="93"/>
                    <a:pt x="70" y="92"/>
                  </a:cubicBezTo>
                  <a:cubicBezTo>
                    <a:pt x="70" y="92"/>
                    <a:pt x="70" y="92"/>
                    <a:pt x="70" y="92"/>
                  </a:cubicBezTo>
                  <a:cubicBezTo>
                    <a:pt x="70" y="91"/>
                    <a:pt x="71" y="92"/>
                    <a:pt x="70" y="91"/>
                  </a:cubicBezTo>
                  <a:cubicBezTo>
                    <a:pt x="70" y="91"/>
                    <a:pt x="70" y="92"/>
                    <a:pt x="70" y="91"/>
                  </a:cubicBezTo>
                  <a:cubicBezTo>
                    <a:pt x="70" y="91"/>
                    <a:pt x="70" y="91"/>
                    <a:pt x="70" y="91"/>
                  </a:cubicBezTo>
                  <a:cubicBezTo>
                    <a:pt x="70" y="90"/>
                    <a:pt x="71" y="90"/>
                    <a:pt x="71" y="90"/>
                  </a:cubicBezTo>
                  <a:cubicBezTo>
                    <a:pt x="71" y="90"/>
                    <a:pt x="71" y="90"/>
                    <a:pt x="71" y="90"/>
                  </a:cubicBezTo>
                  <a:cubicBezTo>
                    <a:pt x="70" y="90"/>
                    <a:pt x="70" y="90"/>
                    <a:pt x="70" y="90"/>
                  </a:cubicBezTo>
                  <a:cubicBezTo>
                    <a:pt x="70" y="90"/>
                    <a:pt x="70" y="90"/>
                    <a:pt x="70" y="90"/>
                  </a:cubicBezTo>
                  <a:cubicBezTo>
                    <a:pt x="69" y="91"/>
                    <a:pt x="69" y="91"/>
                    <a:pt x="69" y="91"/>
                  </a:cubicBezTo>
                  <a:cubicBezTo>
                    <a:pt x="68" y="90"/>
                    <a:pt x="68" y="90"/>
                    <a:pt x="68" y="90"/>
                  </a:cubicBezTo>
                  <a:cubicBezTo>
                    <a:pt x="68" y="90"/>
                    <a:pt x="68" y="90"/>
                    <a:pt x="68" y="90"/>
                  </a:cubicBezTo>
                  <a:cubicBezTo>
                    <a:pt x="67" y="89"/>
                    <a:pt x="67" y="89"/>
                    <a:pt x="67" y="89"/>
                  </a:cubicBezTo>
                  <a:cubicBezTo>
                    <a:pt x="66" y="89"/>
                    <a:pt x="67" y="89"/>
                    <a:pt x="66" y="89"/>
                  </a:cubicBezTo>
                  <a:cubicBezTo>
                    <a:pt x="66" y="90"/>
                    <a:pt x="66" y="90"/>
                    <a:pt x="66" y="90"/>
                  </a:cubicBezTo>
                  <a:cubicBezTo>
                    <a:pt x="65" y="89"/>
                    <a:pt x="66" y="90"/>
                    <a:pt x="65" y="89"/>
                  </a:cubicBezTo>
                  <a:cubicBezTo>
                    <a:pt x="65" y="89"/>
                    <a:pt x="65" y="89"/>
                    <a:pt x="65" y="89"/>
                  </a:cubicBezTo>
                  <a:cubicBezTo>
                    <a:pt x="65" y="89"/>
                    <a:pt x="65" y="89"/>
                    <a:pt x="65" y="89"/>
                  </a:cubicBezTo>
                  <a:cubicBezTo>
                    <a:pt x="65" y="88"/>
                    <a:pt x="65" y="88"/>
                    <a:pt x="65" y="88"/>
                  </a:cubicBezTo>
                  <a:cubicBezTo>
                    <a:pt x="64" y="88"/>
                    <a:pt x="64" y="88"/>
                    <a:pt x="64" y="88"/>
                  </a:cubicBezTo>
                  <a:cubicBezTo>
                    <a:pt x="63" y="88"/>
                    <a:pt x="63" y="88"/>
                    <a:pt x="63" y="87"/>
                  </a:cubicBezTo>
                  <a:cubicBezTo>
                    <a:pt x="63" y="87"/>
                    <a:pt x="63" y="88"/>
                    <a:pt x="63" y="87"/>
                  </a:cubicBezTo>
                  <a:cubicBezTo>
                    <a:pt x="63" y="87"/>
                    <a:pt x="63" y="88"/>
                    <a:pt x="63" y="87"/>
                  </a:cubicBezTo>
                  <a:cubicBezTo>
                    <a:pt x="63" y="86"/>
                    <a:pt x="63" y="86"/>
                    <a:pt x="63" y="86"/>
                  </a:cubicBezTo>
                  <a:cubicBezTo>
                    <a:pt x="63" y="86"/>
                    <a:pt x="63" y="86"/>
                    <a:pt x="63" y="85"/>
                  </a:cubicBezTo>
                  <a:cubicBezTo>
                    <a:pt x="63" y="85"/>
                    <a:pt x="64" y="84"/>
                    <a:pt x="63" y="84"/>
                  </a:cubicBezTo>
                  <a:cubicBezTo>
                    <a:pt x="63" y="83"/>
                    <a:pt x="63" y="81"/>
                    <a:pt x="63" y="81"/>
                  </a:cubicBezTo>
                  <a:cubicBezTo>
                    <a:pt x="63" y="81"/>
                    <a:pt x="62" y="79"/>
                    <a:pt x="62" y="79"/>
                  </a:cubicBezTo>
                  <a:cubicBezTo>
                    <a:pt x="62" y="78"/>
                    <a:pt x="60" y="76"/>
                    <a:pt x="60" y="76"/>
                  </a:cubicBezTo>
                  <a:cubicBezTo>
                    <a:pt x="60" y="76"/>
                    <a:pt x="59" y="75"/>
                    <a:pt x="59" y="75"/>
                  </a:cubicBezTo>
                  <a:cubicBezTo>
                    <a:pt x="58" y="75"/>
                    <a:pt x="57" y="75"/>
                    <a:pt x="57" y="75"/>
                  </a:cubicBezTo>
                  <a:cubicBezTo>
                    <a:pt x="56" y="75"/>
                    <a:pt x="56" y="75"/>
                    <a:pt x="55" y="75"/>
                  </a:cubicBezTo>
                  <a:cubicBezTo>
                    <a:pt x="55" y="75"/>
                    <a:pt x="55" y="75"/>
                    <a:pt x="54" y="75"/>
                  </a:cubicBezTo>
                  <a:cubicBezTo>
                    <a:pt x="54" y="75"/>
                    <a:pt x="54" y="75"/>
                    <a:pt x="54" y="75"/>
                  </a:cubicBezTo>
                  <a:cubicBezTo>
                    <a:pt x="54" y="76"/>
                    <a:pt x="54" y="76"/>
                    <a:pt x="54" y="76"/>
                  </a:cubicBezTo>
                  <a:cubicBezTo>
                    <a:pt x="55" y="77"/>
                    <a:pt x="55" y="77"/>
                    <a:pt x="54" y="77"/>
                  </a:cubicBezTo>
                  <a:cubicBezTo>
                    <a:pt x="54" y="77"/>
                    <a:pt x="53" y="77"/>
                    <a:pt x="53" y="77"/>
                  </a:cubicBezTo>
                  <a:cubicBezTo>
                    <a:pt x="52" y="77"/>
                    <a:pt x="52" y="77"/>
                    <a:pt x="52" y="77"/>
                  </a:cubicBezTo>
                  <a:cubicBezTo>
                    <a:pt x="52" y="77"/>
                    <a:pt x="52" y="77"/>
                    <a:pt x="52" y="78"/>
                  </a:cubicBezTo>
                  <a:cubicBezTo>
                    <a:pt x="52" y="78"/>
                    <a:pt x="51" y="78"/>
                    <a:pt x="51" y="78"/>
                  </a:cubicBezTo>
                  <a:cubicBezTo>
                    <a:pt x="51" y="77"/>
                    <a:pt x="51" y="77"/>
                    <a:pt x="51" y="77"/>
                  </a:cubicBezTo>
                  <a:cubicBezTo>
                    <a:pt x="51" y="76"/>
                    <a:pt x="51" y="76"/>
                    <a:pt x="51" y="76"/>
                  </a:cubicBezTo>
                  <a:cubicBezTo>
                    <a:pt x="50" y="75"/>
                    <a:pt x="50" y="75"/>
                    <a:pt x="50" y="75"/>
                  </a:cubicBezTo>
                  <a:cubicBezTo>
                    <a:pt x="50" y="75"/>
                    <a:pt x="50" y="75"/>
                    <a:pt x="50" y="75"/>
                  </a:cubicBezTo>
                  <a:cubicBezTo>
                    <a:pt x="50" y="74"/>
                    <a:pt x="50" y="74"/>
                    <a:pt x="50" y="74"/>
                  </a:cubicBezTo>
                  <a:cubicBezTo>
                    <a:pt x="49" y="74"/>
                    <a:pt x="49" y="74"/>
                    <a:pt x="49" y="74"/>
                  </a:cubicBezTo>
                  <a:cubicBezTo>
                    <a:pt x="49" y="74"/>
                    <a:pt x="49" y="74"/>
                    <a:pt x="49" y="75"/>
                  </a:cubicBezTo>
                  <a:cubicBezTo>
                    <a:pt x="49" y="75"/>
                    <a:pt x="49" y="75"/>
                    <a:pt x="49" y="75"/>
                  </a:cubicBezTo>
                  <a:cubicBezTo>
                    <a:pt x="48" y="76"/>
                    <a:pt x="49" y="76"/>
                    <a:pt x="48" y="76"/>
                  </a:cubicBezTo>
                  <a:cubicBezTo>
                    <a:pt x="48" y="75"/>
                    <a:pt x="48" y="75"/>
                    <a:pt x="48" y="75"/>
                  </a:cubicBezTo>
                  <a:cubicBezTo>
                    <a:pt x="47" y="75"/>
                    <a:pt x="47" y="75"/>
                    <a:pt x="47" y="75"/>
                  </a:cubicBezTo>
                  <a:cubicBezTo>
                    <a:pt x="47" y="75"/>
                    <a:pt x="45" y="74"/>
                    <a:pt x="44" y="75"/>
                  </a:cubicBezTo>
                  <a:cubicBezTo>
                    <a:pt x="43" y="75"/>
                    <a:pt x="43" y="76"/>
                    <a:pt x="43" y="76"/>
                  </a:cubicBezTo>
                  <a:cubicBezTo>
                    <a:pt x="42" y="75"/>
                    <a:pt x="41" y="75"/>
                    <a:pt x="41" y="75"/>
                  </a:cubicBezTo>
                  <a:cubicBezTo>
                    <a:pt x="41" y="75"/>
                    <a:pt x="41" y="75"/>
                    <a:pt x="41" y="75"/>
                  </a:cubicBezTo>
                  <a:cubicBezTo>
                    <a:pt x="41" y="74"/>
                    <a:pt x="41" y="74"/>
                    <a:pt x="41" y="74"/>
                  </a:cubicBezTo>
                  <a:cubicBezTo>
                    <a:pt x="41" y="74"/>
                    <a:pt x="41" y="74"/>
                    <a:pt x="41" y="73"/>
                  </a:cubicBezTo>
                  <a:cubicBezTo>
                    <a:pt x="41" y="73"/>
                    <a:pt x="41" y="73"/>
                    <a:pt x="41" y="73"/>
                  </a:cubicBezTo>
                  <a:cubicBezTo>
                    <a:pt x="41" y="73"/>
                    <a:pt x="41" y="72"/>
                    <a:pt x="41" y="72"/>
                  </a:cubicBezTo>
                  <a:cubicBezTo>
                    <a:pt x="41" y="72"/>
                    <a:pt x="41" y="72"/>
                    <a:pt x="41" y="72"/>
                  </a:cubicBezTo>
                  <a:cubicBezTo>
                    <a:pt x="41" y="72"/>
                    <a:pt x="41" y="71"/>
                    <a:pt x="40" y="71"/>
                  </a:cubicBezTo>
                  <a:cubicBezTo>
                    <a:pt x="40" y="71"/>
                    <a:pt x="40" y="71"/>
                    <a:pt x="40" y="71"/>
                  </a:cubicBezTo>
                  <a:cubicBezTo>
                    <a:pt x="39" y="71"/>
                    <a:pt x="39" y="71"/>
                    <a:pt x="39" y="71"/>
                  </a:cubicBezTo>
                  <a:cubicBezTo>
                    <a:pt x="39" y="71"/>
                    <a:pt x="39" y="71"/>
                    <a:pt x="38" y="71"/>
                  </a:cubicBezTo>
                  <a:cubicBezTo>
                    <a:pt x="38" y="71"/>
                    <a:pt x="38" y="71"/>
                    <a:pt x="38" y="71"/>
                  </a:cubicBezTo>
                  <a:cubicBezTo>
                    <a:pt x="38" y="70"/>
                    <a:pt x="37" y="70"/>
                    <a:pt x="37" y="70"/>
                  </a:cubicBezTo>
                  <a:cubicBezTo>
                    <a:pt x="37" y="69"/>
                    <a:pt x="37" y="69"/>
                    <a:pt x="37" y="69"/>
                  </a:cubicBezTo>
                  <a:cubicBezTo>
                    <a:pt x="37" y="69"/>
                    <a:pt x="37" y="69"/>
                    <a:pt x="37" y="69"/>
                  </a:cubicBezTo>
                  <a:cubicBezTo>
                    <a:pt x="37" y="69"/>
                    <a:pt x="37" y="69"/>
                    <a:pt x="37" y="69"/>
                  </a:cubicBezTo>
                  <a:cubicBezTo>
                    <a:pt x="36" y="68"/>
                    <a:pt x="37" y="69"/>
                    <a:pt x="36" y="68"/>
                  </a:cubicBezTo>
                  <a:cubicBezTo>
                    <a:pt x="36" y="68"/>
                    <a:pt x="36" y="68"/>
                    <a:pt x="36" y="68"/>
                  </a:cubicBezTo>
                  <a:cubicBezTo>
                    <a:pt x="35" y="68"/>
                    <a:pt x="35" y="67"/>
                    <a:pt x="35" y="67"/>
                  </a:cubicBezTo>
                  <a:cubicBezTo>
                    <a:pt x="35" y="67"/>
                    <a:pt x="35" y="67"/>
                    <a:pt x="35" y="67"/>
                  </a:cubicBezTo>
                  <a:cubicBezTo>
                    <a:pt x="34" y="67"/>
                    <a:pt x="34" y="67"/>
                    <a:pt x="34" y="67"/>
                  </a:cubicBezTo>
                  <a:cubicBezTo>
                    <a:pt x="34" y="67"/>
                    <a:pt x="33" y="67"/>
                    <a:pt x="33" y="66"/>
                  </a:cubicBezTo>
                  <a:cubicBezTo>
                    <a:pt x="33" y="66"/>
                    <a:pt x="31" y="65"/>
                    <a:pt x="31" y="65"/>
                  </a:cubicBezTo>
                  <a:cubicBezTo>
                    <a:pt x="29" y="65"/>
                    <a:pt x="29" y="65"/>
                    <a:pt x="29" y="65"/>
                  </a:cubicBezTo>
                  <a:cubicBezTo>
                    <a:pt x="28" y="64"/>
                    <a:pt x="28" y="64"/>
                    <a:pt x="28" y="64"/>
                  </a:cubicBezTo>
                  <a:cubicBezTo>
                    <a:pt x="27" y="64"/>
                    <a:pt x="27" y="64"/>
                    <a:pt x="27" y="64"/>
                  </a:cubicBezTo>
                  <a:cubicBezTo>
                    <a:pt x="27" y="64"/>
                    <a:pt x="26" y="64"/>
                    <a:pt x="26" y="64"/>
                  </a:cubicBezTo>
                  <a:cubicBezTo>
                    <a:pt x="25" y="64"/>
                    <a:pt x="24" y="64"/>
                    <a:pt x="24" y="64"/>
                  </a:cubicBezTo>
                  <a:cubicBezTo>
                    <a:pt x="24" y="64"/>
                    <a:pt x="23" y="64"/>
                    <a:pt x="23" y="64"/>
                  </a:cubicBezTo>
                  <a:cubicBezTo>
                    <a:pt x="22" y="64"/>
                    <a:pt x="22" y="64"/>
                    <a:pt x="22" y="64"/>
                  </a:cubicBezTo>
                  <a:cubicBezTo>
                    <a:pt x="22" y="64"/>
                    <a:pt x="22" y="64"/>
                    <a:pt x="21" y="64"/>
                  </a:cubicBezTo>
                  <a:cubicBezTo>
                    <a:pt x="21" y="65"/>
                    <a:pt x="21" y="65"/>
                    <a:pt x="21" y="65"/>
                  </a:cubicBezTo>
                  <a:cubicBezTo>
                    <a:pt x="20" y="65"/>
                    <a:pt x="20" y="65"/>
                    <a:pt x="20" y="65"/>
                  </a:cubicBezTo>
                  <a:cubicBezTo>
                    <a:pt x="19" y="65"/>
                    <a:pt x="19" y="65"/>
                    <a:pt x="19" y="65"/>
                  </a:cubicBezTo>
                  <a:cubicBezTo>
                    <a:pt x="18" y="65"/>
                    <a:pt x="18" y="65"/>
                    <a:pt x="18" y="65"/>
                  </a:cubicBezTo>
                  <a:cubicBezTo>
                    <a:pt x="18" y="65"/>
                    <a:pt x="18" y="65"/>
                    <a:pt x="18" y="65"/>
                  </a:cubicBezTo>
                  <a:cubicBezTo>
                    <a:pt x="17" y="65"/>
                    <a:pt x="17" y="65"/>
                    <a:pt x="17" y="65"/>
                  </a:cubicBezTo>
                  <a:cubicBezTo>
                    <a:pt x="16" y="65"/>
                    <a:pt x="16" y="65"/>
                    <a:pt x="16" y="65"/>
                  </a:cubicBezTo>
                  <a:cubicBezTo>
                    <a:pt x="16" y="65"/>
                    <a:pt x="16" y="65"/>
                    <a:pt x="15" y="65"/>
                  </a:cubicBezTo>
                  <a:cubicBezTo>
                    <a:pt x="15" y="64"/>
                    <a:pt x="15" y="64"/>
                    <a:pt x="14" y="63"/>
                  </a:cubicBezTo>
                  <a:cubicBezTo>
                    <a:pt x="14" y="63"/>
                    <a:pt x="14" y="62"/>
                    <a:pt x="14" y="62"/>
                  </a:cubicBezTo>
                  <a:cubicBezTo>
                    <a:pt x="13" y="63"/>
                    <a:pt x="13" y="62"/>
                    <a:pt x="13" y="63"/>
                  </a:cubicBezTo>
                  <a:cubicBezTo>
                    <a:pt x="12" y="63"/>
                    <a:pt x="12" y="63"/>
                    <a:pt x="12" y="63"/>
                  </a:cubicBezTo>
                  <a:cubicBezTo>
                    <a:pt x="12" y="63"/>
                    <a:pt x="12" y="64"/>
                    <a:pt x="11" y="64"/>
                  </a:cubicBezTo>
                  <a:cubicBezTo>
                    <a:pt x="11" y="63"/>
                    <a:pt x="11" y="64"/>
                    <a:pt x="10" y="64"/>
                  </a:cubicBezTo>
                  <a:cubicBezTo>
                    <a:pt x="10" y="63"/>
                    <a:pt x="10" y="63"/>
                    <a:pt x="10" y="63"/>
                  </a:cubicBezTo>
                  <a:cubicBezTo>
                    <a:pt x="9" y="63"/>
                    <a:pt x="9" y="62"/>
                    <a:pt x="9" y="62"/>
                  </a:cubicBezTo>
                  <a:cubicBezTo>
                    <a:pt x="9" y="62"/>
                    <a:pt x="8" y="62"/>
                    <a:pt x="8" y="62"/>
                  </a:cubicBezTo>
                  <a:cubicBezTo>
                    <a:pt x="7" y="62"/>
                    <a:pt x="7" y="62"/>
                    <a:pt x="7" y="62"/>
                  </a:cubicBezTo>
                  <a:cubicBezTo>
                    <a:pt x="7" y="62"/>
                    <a:pt x="6" y="61"/>
                    <a:pt x="6" y="60"/>
                  </a:cubicBezTo>
                  <a:cubicBezTo>
                    <a:pt x="6" y="60"/>
                    <a:pt x="5" y="60"/>
                    <a:pt x="5" y="59"/>
                  </a:cubicBezTo>
                  <a:cubicBezTo>
                    <a:pt x="5" y="59"/>
                    <a:pt x="5" y="59"/>
                    <a:pt x="5" y="58"/>
                  </a:cubicBezTo>
                  <a:cubicBezTo>
                    <a:pt x="5" y="58"/>
                    <a:pt x="5" y="58"/>
                    <a:pt x="4" y="58"/>
                  </a:cubicBezTo>
                  <a:cubicBezTo>
                    <a:pt x="4" y="58"/>
                    <a:pt x="4" y="58"/>
                    <a:pt x="3" y="58"/>
                  </a:cubicBezTo>
                  <a:cubicBezTo>
                    <a:pt x="2" y="57"/>
                    <a:pt x="3" y="58"/>
                    <a:pt x="2" y="57"/>
                  </a:cubicBezTo>
                  <a:cubicBezTo>
                    <a:pt x="2" y="57"/>
                    <a:pt x="1" y="57"/>
                    <a:pt x="1" y="56"/>
                  </a:cubicBezTo>
                  <a:cubicBezTo>
                    <a:pt x="1" y="56"/>
                    <a:pt x="1" y="56"/>
                    <a:pt x="1" y="55"/>
                  </a:cubicBezTo>
                  <a:cubicBezTo>
                    <a:pt x="2" y="55"/>
                    <a:pt x="2" y="55"/>
                    <a:pt x="2" y="54"/>
                  </a:cubicBezTo>
                  <a:cubicBezTo>
                    <a:pt x="2" y="54"/>
                    <a:pt x="2" y="54"/>
                    <a:pt x="2" y="54"/>
                  </a:cubicBezTo>
                  <a:cubicBezTo>
                    <a:pt x="2" y="54"/>
                    <a:pt x="1" y="54"/>
                    <a:pt x="2" y="53"/>
                  </a:cubicBezTo>
                  <a:cubicBezTo>
                    <a:pt x="2" y="53"/>
                    <a:pt x="1" y="53"/>
                    <a:pt x="2" y="53"/>
                  </a:cubicBezTo>
                  <a:cubicBezTo>
                    <a:pt x="2" y="53"/>
                    <a:pt x="2" y="52"/>
                    <a:pt x="2" y="52"/>
                  </a:cubicBezTo>
                  <a:cubicBezTo>
                    <a:pt x="2" y="52"/>
                    <a:pt x="3" y="52"/>
                    <a:pt x="3" y="52"/>
                  </a:cubicBezTo>
                  <a:cubicBezTo>
                    <a:pt x="3" y="52"/>
                    <a:pt x="3" y="51"/>
                    <a:pt x="3" y="51"/>
                  </a:cubicBezTo>
                  <a:cubicBezTo>
                    <a:pt x="3" y="51"/>
                    <a:pt x="3" y="51"/>
                    <a:pt x="3" y="50"/>
                  </a:cubicBezTo>
                  <a:cubicBezTo>
                    <a:pt x="2" y="50"/>
                    <a:pt x="2" y="50"/>
                    <a:pt x="2" y="50"/>
                  </a:cubicBezTo>
                  <a:cubicBezTo>
                    <a:pt x="2" y="50"/>
                    <a:pt x="2" y="50"/>
                    <a:pt x="2" y="50"/>
                  </a:cubicBezTo>
                  <a:cubicBezTo>
                    <a:pt x="2" y="49"/>
                    <a:pt x="1" y="49"/>
                    <a:pt x="1" y="49"/>
                  </a:cubicBezTo>
                  <a:cubicBezTo>
                    <a:pt x="1" y="48"/>
                    <a:pt x="1" y="48"/>
                    <a:pt x="1" y="48"/>
                  </a:cubicBezTo>
                  <a:cubicBezTo>
                    <a:pt x="1" y="48"/>
                    <a:pt x="1" y="48"/>
                    <a:pt x="1" y="48"/>
                  </a:cubicBezTo>
                  <a:cubicBezTo>
                    <a:pt x="0" y="47"/>
                    <a:pt x="1" y="47"/>
                    <a:pt x="1" y="47"/>
                  </a:cubicBezTo>
                  <a:cubicBezTo>
                    <a:pt x="1" y="46"/>
                    <a:pt x="1" y="46"/>
                    <a:pt x="1" y="46"/>
                  </a:cubicBezTo>
                  <a:cubicBezTo>
                    <a:pt x="1" y="45"/>
                    <a:pt x="1" y="44"/>
                    <a:pt x="1" y="44"/>
                  </a:cubicBezTo>
                  <a:cubicBezTo>
                    <a:pt x="1" y="43"/>
                    <a:pt x="1" y="43"/>
                    <a:pt x="1" y="43"/>
                  </a:cubicBezTo>
                  <a:cubicBezTo>
                    <a:pt x="1" y="43"/>
                    <a:pt x="2" y="43"/>
                    <a:pt x="2" y="43"/>
                  </a:cubicBezTo>
                  <a:cubicBezTo>
                    <a:pt x="2" y="44"/>
                    <a:pt x="2" y="44"/>
                    <a:pt x="2" y="44"/>
                  </a:cubicBezTo>
                  <a:cubicBezTo>
                    <a:pt x="3" y="44"/>
                    <a:pt x="2" y="43"/>
                    <a:pt x="3" y="44"/>
                  </a:cubicBezTo>
                  <a:cubicBezTo>
                    <a:pt x="4" y="44"/>
                    <a:pt x="4" y="44"/>
                    <a:pt x="4" y="44"/>
                  </a:cubicBezTo>
                  <a:cubicBezTo>
                    <a:pt x="4" y="44"/>
                    <a:pt x="4" y="44"/>
                    <a:pt x="4" y="45"/>
                  </a:cubicBezTo>
                  <a:cubicBezTo>
                    <a:pt x="4" y="45"/>
                    <a:pt x="4" y="46"/>
                    <a:pt x="4" y="46"/>
                  </a:cubicBezTo>
                  <a:cubicBezTo>
                    <a:pt x="4" y="46"/>
                    <a:pt x="4" y="46"/>
                    <a:pt x="5" y="46"/>
                  </a:cubicBezTo>
                  <a:cubicBezTo>
                    <a:pt x="5" y="46"/>
                    <a:pt x="5" y="46"/>
                    <a:pt x="5" y="46"/>
                  </a:cubicBezTo>
                  <a:cubicBezTo>
                    <a:pt x="5" y="46"/>
                    <a:pt x="5" y="47"/>
                    <a:pt x="5" y="47"/>
                  </a:cubicBezTo>
                  <a:cubicBezTo>
                    <a:pt x="5" y="47"/>
                    <a:pt x="6" y="47"/>
                    <a:pt x="6" y="47"/>
                  </a:cubicBezTo>
                  <a:cubicBezTo>
                    <a:pt x="6" y="47"/>
                    <a:pt x="6" y="47"/>
                    <a:pt x="6" y="47"/>
                  </a:cubicBezTo>
                  <a:cubicBezTo>
                    <a:pt x="6" y="47"/>
                    <a:pt x="6" y="46"/>
                    <a:pt x="6" y="46"/>
                  </a:cubicBezTo>
                  <a:cubicBezTo>
                    <a:pt x="6" y="46"/>
                    <a:pt x="5" y="45"/>
                    <a:pt x="5" y="45"/>
                  </a:cubicBezTo>
                  <a:cubicBezTo>
                    <a:pt x="5" y="45"/>
                    <a:pt x="5" y="45"/>
                    <a:pt x="5" y="45"/>
                  </a:cubicBezTo>
                  <a:cubicBezTo>
                    <a:pt x="6" y="45"/>
                    <a:pt x="6" y="45"/>
                    <a:pt x="6" y="45"/>
                  </a:cubicBezTo>
                  <a:cubicBezTo>
                    <a:pt x="6" y="45"/>
                    <a:pt x="6" y="44"/>
                    <a:pt x="7" y="44"/>
                  </a:cubicBezTo>
                  <a:cubicBezTo>
                    <a:pt x="7" y="45"/>
                    <a:pt x="7" y="44"/>
                    <a:pt x="7" y="44"/>
                  </a:cubicBezTo>
                  <a:cubicBezTo>
                    <a:pt x="7" y="44"/>
                    <a:pt x="8" y="44"/>
                    <a:pt x="8" y="43"/>
                  </a:cubicBezTo>
                  <a:cubicBezTo>
                    <a:pt x="8" y="43"/>
                    <a:pt x="8" y="43"/>
                    <a:pt x="9" y="43"/>
                  </a:cubicBezTo>
                  <a:cubicBezTo>
                    <a:pt x="9" y="43"/>
                    <a:pt x="9" y="42"/>
                    <a:pt x="9" y="42"/>
                  </a:cubicBezTo>
                  <a:cubicBezTo>
                    <a:pt x="9" y="42"/>
                    <a:pt x="10" y="42"/>
                    <a:pt x="10" y="42"/>
                  </a:cubicBezTo>
                  <a:cubicBezTo>
                    <a:pt x="10" y="41"/>
                    <a:pt x="10" y="41"/>
                    <a:pt x="11" y="41"/>
                  </a:cubicBezTo>
                  <a:cubicBezTo>
                    <a:pt x="11" y="41"/>
                    <a:pt x="11" y="41"/>
                    <a:pt x="11" y="41"/>
                  </a:cubicBezTo>
                  <a:cubicBezTo>
                    <a:pt x="11" y="40"/>
                    <a:pt x="12" y="40"/>
                    <a:pt x="12" y="40"/>
                  </a:cubicBezTo>
                  <a:cubicBezTo>
                    <a:pt x="13" y="40"/>
                    <a:pt x="13" y="40"/>
                    <a:pt x="13" y="40"/>
                  </a:cubicBezTo>
                  <a:cubicBezTo>
                    <a:pt x="13" y="40"/>
                    <a:pt x="13" y="40"/>
                    <a:pt x="13" y="40"/>
                  </a:cubicBezTo>
                  <a:cubicBezTo>
                    <a:pt x="14" y="41"/>
                    <a:pt x="14" y="41"/>
                    <a:pt x="14" y="41"/>
                  </a:cubicBezTo>
                  <a:cubicBezTo>
                    <a:pt x="14" y="40"/>
                    <a:pt x="14" y="40"/>
                    <a:pt x="14" y="40"/>
                  </a:cubicBezTo>
                  <a:cubicBezTo>
                    <a:pt x="14" y="40"/>
                    <a:pt x="16" y="39"/>
                    <a:pt x="16" y="39"/>
                  </a:cubicBezTo>
                  <a:cubicBezTo>
                    <a:pt x="16" y="39"/>
                    <a:pt x="17" y="39"/>
                    <a:pt x="17" y="38"/>
                  </a:cubicBezTo>
                  <a:cubicBezTo>
                    <a:pt x="17" y="38"/>
                    <a:pt x="17" y="37"/>
                    <a:pt x="18" y="37"/>
                  </a:cubicBezTo>
                  <a:cubicBezTo>
                    <a:pt x="18" y="37"/>
                    <a:pt x="18" y="37"/>
                    <a:pt x="18" y="37"/>
                  </a:cubicBezTo>
                  <a:cubicBezTo>
                    <a:pt x="19" y="37"/>
                    <a:pt x="19" y="36"/>
                    <a:pt x="19" y="36"/>
                  </a:cubicBezTo>
                  <a:cubicBezTo>
                    <a:pt x="19" y="36"/>
                    <a:pt x="20" y="36"/>
                    <a:pt x="20" y="36"/>
                  </a:cubicBezTo>
                  <a:cubicBezTo>
                    <a:pt x="20" y="35"/>
                    <a:pt x="20" y="35"/>
                    <a:pt x="20" y="35"/>
                  </a:cubicBezTo>
                  <a:cubicBezTo>
                    <a:pt x="20" y="35"/>
                    <a:pt x="20" y="35"/>
                    <a:pt x="21" y="36"/>
                  </a:cubicBezTo>
                  <a:cubicBezTo>
                    <a:pt x="21" y="36"/>
                    <a:pt x="22" y="37"/>
                    <a:pt x="22" y="36"/>
                  </a:cubicBezTo>
                  <a:cubicBezTo>
                    <a:pt x="22" y="36"/>
                    <a:pt x="22" y="35"/>
                    <a:pt x="21" y="35"/>
                  </a:cubicBezTo>
                  <a:cubicBezTo>
                    <a:pt x="21" y="35"/>
                    <a:pt x="21" y="35"/>
                    <a:pt x="21" y="34"/>
                  </a:cubicBezTo>
                  <a:cubicBezTo>
                    <a:pt x="21" y="34"/>
                    <a:pt x="21" y="34"/>
                    <a:pt x="21" y="34"/>
                  </a:cubicBezTo>
                  <a:cubicBezTo>
                    <a:pt x="21" y="34"/>
                    <a:pt x="21" y="33"/>
                    <a:pt x="21" y="33"/>
                  </a:cubicBezTo>
                  <a:cubicBezTo>
                    <a:pt x="21" y="33"/>
                    <a:pt x="21" y="33"/>
                    <a:pt x="21" y="33"/>
                  </a:cubicBezTo>
                  <a:cubicBezTo>
                    <a:pt x="21" y="33"/>
                    <a:pt x="21" y="32"/>
                    <a:pt x="22" y="33"/>
                  </a:cubicBezTo>
                  <a:cubicBezTo>
                    <a:pt x="22" y="33"/>
                    <a:pt x="22" y="33"/>
                    <a:pt x="22" y="33"/>
                  </a:cubicBezTo>
                  <a:cubicBezTo>
                    <a:pt x="23" y="34"/>
                    <a:pt x="23" y="34"/>
                    <a:pt x="23" y="34"/>
                  </a:cubicBezTo>
                  <a:cubicBezTo>
                    <a:pt x="23" y="34"/>
                    <a:pt x="23" y="33"/>
                    <a:pt x="23" y="33"/>
                  </a:cubicBezTo>
                  <a:cubicBezTo>
                    <a:pt x="23" y="33"/>
                    <a:pt x="23" y="32"/>
                    <a:pt x="23" y="32"/>
                  </a:cubicBezTo>
                  <a:cubicBezTo>
                    <a:pt x="23" y="32"/>
                    <a:pt x="23" y="32"/>
                    <a:pt x="22" y="32"/>
                  </a:cubicBezTo>
                  <a:cubicBezTo>
                    <a:pt x="22" y="32"/>
                    <a:pt x="22" y="32"/>
                    <a:pt x="22" y="32"/>
                  </a:cubicBezTo>
                  <a:cubicBezTo>
                    <a:pt x="22" y="32"/>
                    <a:pt x="21" y="32"/>
                    <a:pt x="21" y="31"/>
                  </a:cubicBezTo>
                  <a:cubicBezTo>
                    <a:pt x="21" y="31"/>
                    <a:pt x="21" y="31"/>
                    <a:pt x="21" y="31"/>
                  </a:cubicBezTo>
                  <a:cubicBezTo>
                    <a:pt x="22" y="31"/>
                    <a:pt x="22" y="30"/>
                    <a:pt x="22" y="30"/>
                  </a:cubicBezTo>
                  <a:cubicBezTo>
                    <a:pt x="22" y="31"/>
                    <a:pt x="22" y="31"/>
                    <a:pt x="22" y="31"/>
                  </a:cubicBezTo>
                  <a:cubicBezTo>
                    <a:pt x="22" y="31"/>
                    <a:pt x="23" y="31"/>
                    <a:pt x="23" y="31"/>
                  </a:cubicBezTo>
                  <a:cubicBezTo>
                    <a:pt x="23" y="30"/>
                    <a:pt x="24" y="30"/>
                    <a:pt x="24" y="30"/>
                  </a:cubicBezTo>
                  <a:cubicBezTo>
                    <a:pt x="24" y="30"/>
                    <a:pt x="24" y="30"/>
                    <a:pt x="24" y="30"/>
                  </a:cubicBezTo>
                  <a:cubicBezTo>
                    <a:pt x="24" y="30"/>
                    <a:pt x="24" y="30"/>
                    <a:pt x="24" y="30"/>
                  </a:cubicBezTo>
                  <a:cubicBezTo>
                    <a:pt x="24" y="30"/>
                    <a:pt x="24" y="30"/>
                    <a:pt x="24" y="30"/>
                  </a:cubicBezTo>
                  <a:cubicBezTo>
                    <a:pt x="25" y="29"/>
                    <a:pt x="24" y="29"/>
                    <a:pt x="25" y="29"/>
                  </a:cubicBezTo>
                  <a:cubicBezTo>
                    <a:pt x="25" y="29"/>
                    <a:pt x="26" y="29"/>
                    <a:pt x="26" y="29"/>
                  </a:cubicBezTo>
                  <a:cubicBezTo>
                    <a:pt x="26" y="29"/>
                    <a:pt x="26" y="29"/>
                    <a:pt x="26" y="29"/>
                  </a:cubicBezTo>
                  <a:cubicBezTo>
                    <a:pt x="26" y="29"/>
                    <a:pt x="26" y="29"/>
                    <a:pt x="26" y="28"/>
                  </a:cubicBezTo>
                  <a:cubicBezTo>
                    <a:pt x="25" y="28"/>
                    <a:pt x="25" y="28"/>
                    <a:pt x="25" y="28"/>
                  </a:cubicBezTo>
                  <a:cubicBezTo>
                    <a:pt x="25" y="28"/>
                    <a:pt x="24" y="27"/>
                    <a:pt x="24" y="27"/>
                  </a:cubicBezTo>
                  <a:cubicBezTo>
                    <a:pt x="23" y="27"/>
                    <a:pt x="23" y="27"/>
                    <a:pt x="23" y="27"/>
                  </a:cubicBezTo>
                  <a:cubicBezTo>
                    <a:pt x="23" y="27"/>
                    <a:pt x="22" y="26"/>
                    <a:pt x="22" y="26"/>
                  </a:cubicBezTo>
                  <a:cubicBezTo>
                    <a:pt x="22" y="26"/>
                    <a:pt x="22" y="26"/>
                    <a:pt x="22" y="26"/>
                  </a:cubicBezTo>
                  <a:cubicBezTo>
                    <a:pt x="22" y="26"/>
                    <a:pt x="22" y="26"/>
                    <a:pt x="22" y="25"/>
                  </a:cubicBezTo>
                  <a:cubicBezTo>
                    <a:pt x="22" y="25"/>
                    <a:pt x="22" y="25"/>
                    <a:pt x="22" y="25"/>
                  </a:cubicBezTo>
                  <a:cubicBezTo>
                    <a:pt x="21" y="25"/>
                    <a:pt x="21" y="25"/>
                    <a:pt x="21" y="25"/>
                  </a:cubicBezTo>
                  <a:cubicBezTo>
                    <a:pt x="20" y="25"/>
                    <a:pt x="20" y="25"/>
                    <a:pt x="20" y="25"/>
                  </a:cubicBezTo>
                  <a:cubicBezTo>
                    <a:pt x="20" y="26"/>
                    <a:pt x="20" y="26"/>
                    <a:pt x="20" y="26"/>
                  </a:cubicBezTo>
                  <a:cubicBezTo>
                    <a:pt x="19" y="26"/>
                    <a:pt x="19" y="26"/>
                    <a:pt x="19" y="25"/>
                  </a:cubicBezTo>
                  <a:cubicBezTo>
                    <a:pt x="19" y="25"/>
                    <a:pt x="19" y="25"/>
                    <a:pt x="18" y="25"/>
                  </a:cubicBezTo>
                  <a:cubicBezTo>
                    <a:pt x="17" y="25"/>
                    <a:pt x="17" y="25"/>
                    <a:pt x="17" y="25"/>
                  </a:cubicBezTo>
                  <a:cubicBezTo>
                    <a:pt x="17" y="25"/>
                    <a:pt x="17" y="25"/>
                    <a:pt x="17" y="25"/>
                  </a:cubicBezTo>
                  <a:cubicBezTo>
                    <a:pt x="17" y="24"/>
                    <a:pt x="17" y="24"/>
                    <a:pt x="17" y="24"/>
                  </a:cubicBezTo>
                  <a:cubicBezTo>
                    <a:pt x="17" y="24"/>
                    <a:pt x="17" y="23"/>
                    <a:pt x="17" y="23"/>
                  </a:cubicBezTo>
                  <a:cubicBezTo>
                    <a:pt x="17" y="23"/>
                    <a:pt x="17" y="22"/>
                    <a:pt x="17" y="22"/>
                  </a:cubicBezTo>
                  <a:cubicBezTo>
                    <a:pt x="17" y="22"/>
                    <a:pt x="17" y="21"/>
                    <a:pt x="17" y="21"/>
                  </a:cubicBezTo>
                  <a:cubicBezTo>
                    <a:pt x="17" y="21"/>
                    <a:pt x="17" y="20"/>
                    <a:pt x="17" y="20"/>
                  </a:cubicBezTo>
                  <a:cubicBezTo>
                    <a:pt x="17" y="19"/>
                    <a:pt x="17" y="19"/>
                    <a:pt x="17" y="19"/>
                  </a:cubicBezTo>
                  <a:cubicBezTo>
                    <a:pt x="17" y="19"/>
                    <a:pt x="17" y="18"/>
                    <a:pt x="18" y="18"/>
                  </a:cubicBezTo>
                  <a:cubicBezTo>
                    <a:pt x="18" y="18"/>
                    <a:pt x="18" y="18"/>
                    <a:pt x="18" y="17"/>
                  </a:cubicBezTo>
                  <a:cubicBezTo>
                    <a:pt x="18" y="17"/>
                    <a:pt x="19" y="16"/>
                    <a:pt x="18" y="16"/>
                  </a:cubicBezTo>
                  <a:cubicBezTo>
                    <a:pt x="18" y="16"/>
                    <a:pt x="18" y="16"/>
                    <a:pt x="18" y="16"/>
                  </a:cubicBezTo>
                  <a:cubicBezTo>
                    <a:pt x="17" y="16"/>
                    <a:pt x="17" y="16"/>
                    <a:pt x="17" y="16"/>
                  </a:cubicBezTo>
                  <a:cubicBezTo>
                    <a:pt x="17" y="15"/>
                    <a:pt x="17" y="15"/>
                    <a:pt x="18" y="15"/>
                  </a:cubicBezTo>
                  <a:cubicBezTo>
                    <a:pt x="18" y="15"/>
                    <a:pt x="18" y="15"/>
                    <a:pt x="19" y="15"/>
                  </a:cubicBezTo>
                  <a:lnTo>
                    <a:pt x="20" y="15"/>
                  </a:ln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29" name="Калининградская область"/>
            <p:cNvSpPr>
              <a:spLocks/>
            </p:cNvSpPr>
            <p:nvPr/>
          </p:nvSpPr>
          <p:spPr bwMode="auto">
            <a:xfrm>
              <a:off x="904794" y="1245872"/>
              <a:ext cx="309527" cy="402070"/>
            </a:xfrm>
            <a:custGeom>
              <a:avLst/>
              <a:gdLst>
                <a:gd name="T0" fmla="*/ 48 w 48"/>
                <a:gd name="T1" fmla="*/ 44 h 62"/>
                <a:gd name="T2" fmla="*/ 29 w 48"/>
                <a:gd name="T3" fmla="*/ 60 h 62"/>
                <a:gd name="T4" fmla="*/ 29 w 48"/>
                <a:gd name="T5" fmla="*/ 60 h 62"/>
                <a:gd name="T6" fmla="*/ 27 w 48"/>
                <a:gd name="T7" fmla="*/ 62 h 62"/>
                <a:gd name="T8" fmla="*/ 27 w 48"/>
                <a:gd name="T9" fmla="*/ 62 h 62"/>
                <a:gd name="T10" fmla="*/ 3 w 48"/>
                <a:gd name="T11" fmla="*/ 16 h 62"/>
                <a:gd name="T12" fmla="*/ 11 w 48"/>
                <a:gd name="T13" fmla="*/ 5 h 62"/>
                <a:gd name="T14" fmla="*/ 37 w 48"/>
                <a:gd name="T15" fmla="*/ 11 h 62"/>
                <a:gd name="T16" fmla="*/ 43 w 48"/>
                <a:gd name="T17" fmla="*/ 23 h 62"/>
                <a:gd name="T18" fmla="*/ 48 w 48"/>
                <a:gd name="T19" fmla="*/ 44 h 62"/>
                <a:gd name="T20" fmla="*/ 48 w 48"/>
                <a:gd name="T2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2">
                  <a:moveTo>
                    <a:pt x="48" y="44"/>
                  </a:moveTo>
                  <a:cubicBezTo>
                    <a:pt x="47" y="57"/>
                    <a:pt x="34" y="56"/>
                    <a:pt x="29" y="60"/>
                  </a:cubicBezTo>
                  <a:cubicBezTo>
                    <a:pt x="29" y="60"/>
                    <a:pt x="29" y="60"/>
                    <a:pt x="29" y="60"/>
                  </a:cubicBezTo>
                  <a:cubicBezTo>
                    <a:pt x="27" y="62"/>
                    <a:pt x="27" y="62"/>
                    <a:pt x="27" y="62"/>
                  </a:cubicBezTo>
                  <a:cubicBezTo>
                    <a:pt x="27" y="62"/>
                    <a:pt x="27" y="62"/>
                    <a:pt x="27" y="62"/>
                  </a:cubicBezTo>
                  <a:cubicBezTo>
                    <a:pt x="21" y="48"/>
                    <a:pt x="8" y="34"/>
                    <a:pt x="3" y="16"/>
                  </a:cubicBezTo>
                  <a:cubicBezTo>
                    <a:pt x="0" y="6"/>
                    <a:pt x="6" y="8"/>
                    <a:pt x="11" y="5"/>
                  </a:cubicBezTo>
                  <a:cubicBezTo>
                    <a:pt x="20" y="0"/>
                    <a:pt x="18" y="10"/>
                    <a:pt x="37" y="11"/>
                  </a:cubicBezTo>
                  <a:cubicBezTo>
                    <a:pt x="37" y="11"/>
                    <a:pt x="39" y="16"/>
                    <a:pt x="43" y="23"/>
                  </a:cubicBezTo>
                  <a:cubicBezTo>
                    <a:pt x="45" y="29"/>
                    <a:pt x="47" y="36"/>
                    <a:pt x="48" y="44"/>
                  </a:cubicBezTo>
                  <a:cubicBezTo>
                    <a:pt x="48" y="44"/>
                    <a:pt x="48" y="44"/>
                    <a:pt x="48" y="44"/>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a:solidFill>
                  <a:prstClr val="black"/>
                </a:solidFill>
              </a:endParaRPr>
            </a:p>
          </p:txBody>
        </p:sp>
        <p:sp>
          <p:nvSpPr>
            <p:cNvPr id="130" name="Полилиния 129"/>
            <p:cNvSpPr/>
            <p:nvPr/>
          </p:nvSpPr>
          <p:spPr>
            <a:xfrm>
              <a:off x="1463896" y="4972277"/>
              <a:ext cx="251885" cy="378610"/>
            </a:xfrm>
            <a:custGeom>
              <a:avLst/>
              <a:gdLst>
                <a:gd name="connsiteX0" fmla="*/ 99350 w 127925"/>
                <a:gd name="connsiteY0" fmla="*/ 131838 h 192285"/>
                <a:gd name="connsiteX1" fmla="*/ 112050 w 127925"/>
                <a:gd name="connsiteY1" fmla="*/ 147713 h 192285"/>
                <a:gd name="connsiteX2" fmla="*/ 115225 w 127925"/>
                <a:gd name="connsiteY2" fmla="*/ 157238 h 192285"/>
                <a:gd name="connsiteX3" fmla="*/ 127925 w 127925"/>
                <a:gd name="connsiteY3" fmla="*/ 154063 h 192285"/>
                <a:gd name="connsiteX4" fmla="*/ 124750 w 127925"/>
                <a:gd name="connsiteY4" fmla="*/ 141363 h 192285"/>
                <a:gd name="connsiteX5" fmla="*/ 118400 w 127925"/>
                <a:gd name="connsiteY5" fmla="*/ 131838 h 192285"/>
                <a:gd name="connsiteX6" fmla="*/ 124750 w 127925"/>
                <a:gd name="connsiteY6" fmla="*/ 112788 h 192285"/>
                <a:gd name="connsiteX7" fmla="*/ 118400 w 127925"/>
                <a:gd name="connsiteY7" fmla="*/ 84213 h 192285"/>
                <a:gd name="connsiteX8" fmla="*/ 99350 w 127925"/>
                <a:gd name="connsiteY8" fmla="*/ 68338 h 192285"/>
                <a:gd name="connsiteX9" fmla="*/ 86650 w 127925"/>
                <a:gd name="connsiteY9" fmla="*/ 49288 h 192285"/>
                <a:gd name="connsiteX10" fmla="*/ 73950 w 127925"/>
                <a:gd name="connsiteY10" fmla="*/ 33413 h 192285"/>
                <a:gd name="connsiteX11" fmla="*/ 32675 w 127925"/>
                <a:gd name="connsiteY11" fmla="*/ 30238 h 192285"/>
                <a:gd name="connsiteX12" fmla="*/ 7275 w 127925"/>
                <a:gd name="connsiteY12" fmla="*/ 8013 h 192285"/>
                <a:gd name="connsiteX13" fmla="*/ 10450 w 127925"/>
                <a:gd name="connsiteY13" fmla="*/ 20713 h 192285"/>
                <a:gd name="connsiteX14" fmla="*/ 23150 w 127925"/>
                <a:gd name="connsiteY14" fmla="*/ 36588 h 192285"/>
                <a:gd name="connsiteX15" fmla="*/ 42200 w 127925"/>
                <a:gd name="connsiteY15" fmla="*/ 52463 h 192285"/>
                <a:gd name="connsiteX16" fmla="*/ 48550 w 127925"/>
                <a:gd name="connsiteY16" fmla="*/ 61988 h 192285"/>
                <a:gd name="connsiteX17" fmla="*/ 77125 w 127925"/>
                <a:gd name="connsiteY17" fmla="*/ 68338 h 192285"/>
                <a:gd name="connsiteX18" fmla="*/ 77125 w 127925"/>
                <a:gd name="connsiteY18" fmla="*/ 90563 h 192285"/>
                <a:gd name="connsiteX19" fmla="*/ 67600 w 127925"/>
                <a:gd name="connsiteY19" fmla="*/ 96913 h 192285"/>
                <a:gd name="connsiteX20" fmla="*/ 48550 w 127925"/>
                <a:gd name="connsiteY20" fmla="*/ 103263 h 192285"/>
                <a:gd name="connsiteX21" fmla="*/ 42200 w 127925"/>
                <a:gd name="connsiteY21" fmla="*/ 112788 h 192285"/>
                <a:gd name="connsiteX22" fmla="*/ 39025 w 127925"/>
                <a:gd name="connsiteY22" fmla="*/ 135013 h 192285"/>
                <a:gd name="connsiteX23" fmla="*/ 35850 w 127925"/>
                <a:gd name="connsiteY23" fmla="*/ 147713 h 192285"/>
                <a:gd name="connsiteX24" fmla="*/ 26325 w 127925"/>
                <a:gd name="connsiteY24" fmla="*/ 154063 h 192285"/>
                <a:gd name="connsiteX25" fmla="*/ 13625 w 127925"/>
                <a:gd name="connsiteY25" fmla="*/ 150888 h 192285"/>
                <a:gd name="connsiteX26" fmla="*/ 925 w 127925"/>
                <a:gd name="connsiteY26" fmla="*/ 147713 h 192285"/>
                <a:gd name="connsiteX27" fmla="*/ 13625 w 127925"/>
                <a:gd name="connsiteY27" fmla="*/ 192163 h 192285"/>
                <a:gd name="connsiteX28" fmla="*/ 35850 w 127925"/>
                <a:gd name="connsiteY28" fmla="*/ 188988 h 192285"/>
                <a:gd name="connsiteX29" fmla="*/ 54900 w 127925"/>
                <a:gd name="connsiteY29" fmla="*/ 179463 h 192285"/>
                <a:gd name="connsiteX30" fmla="*/ 61250 w 127925"/>
                <a:gd name="connsiteY30" fmla="*/ 169938 h 192285"/>
                <a:gd name="connsiteX31" fmla="*/ 64425 w 127925"/>
                <a:gd name="connsiteY31" fmla="*/ 160413 h 192285"/>
                <a:gd name="connsiteX32" fmla="*/ 73950 w 127925"/>
                <a:gd name="connsiteY32" fmla="*/ 154063 h 192285"/>
                <a:gd name="connsiteX33" fmla="*/ 93000 w 127925"/>
                <a:gd name="connsiteY33" fmla="*/ 147713 h 192285"/>
                <a:gd name="connsiteX34" fmla="*/ 99350 w 127925"/>
                <a:gd name="connsiteY34" fmla="*/ 131838 h 19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7925" h="192285">
                  <a:moveTo>
                    <a:pt x="99350" y="131838"/>
                  </a:moveTo>
                  <a:cubicBezTo>
                    <a:pt x="102525" y="131838"/>
                    <a:pt x="108458" y="141966"/>
                    <a:pt x="112050" y="147713"/>
                  </a:cubicBezTo>
                  <a:cubicBezTo>
                    <a:pt x="113824" y="150551"/>
                    <a:pt x="112118" y="155995"/>
                    <a:pt x="115225" y="157238"/>
                  </a:cubicBezTo>
                  <a:cubicBezTo>
                    <a:pt x="119277" y="158859"/>
                    <a:pt x="123692" y="155121"/>
                    <a:pt x="127925" y="154063"/>
                  </a:cubicBezTo>
                  <a:cubicBezTo>
                    <a:pt x="126867" y="149830"/>
                    <a:pt x="126469" y="145374"/>
                    <a:pt x="124750" y="141363"/>
                  </a:cubicBezTo>
                  <a:cubicBezTo>
                    <a:pt x="123247" y="137856"/>
                    <a:pt x="118400" y="135654"/>
                    <a:pt x="118400" y="131838"/>
                  </a:cubicBezTo>
                  <a:cubicBezTo>
                    <a:pt x="118400" y="125145"/>
                    <a:pt x="124750" y="112788"/>
                    <a:pt x="124750" y="112788"/>
                  </a:cubicBezTo>
                  <a:cubicBezTo>
                    <a:pt x="122633" y="103263"/>
                    <a:pt x="122153" y="93220"/>
                    <a:pt x="118400" y="84213"/>
                  </a:cubicBezTo>
                  <a:cubicBezTo>
                    <a:pt x="116049" y="78572"/>
                    <a:pt x="104221" y="71585"/>
                    <a:pt x="99350" y="68338"/>
                  </a:cubicBezTo>
                  <a:cubicBezTo>
                    <a:pt x="91801" y="45690"/>
                    <a:pt x="102505" y="73071"/>
                    <a:pt x="86650" y="49288"/>
                  </a:cubicBezTo>
                  <a:cubicBezTo>
                    <a:pt x="81202" y="41116"/>
                    <a:pt x="87475" y="35949"/>
                    <a:pt x="73950" y="33413"/>
                  </a:cubicBezTo>
                  <a:cubicBezTo>
                    <a:pt x="60387" y="30870"/>
                    <a:pt x="46433" y="31296"/>
                    <a:pt x="32675" y="30238"/>
                  </a:cubicBezTo>
                  <a:cubicBezTo>
                    <a:pt x="31305" y="19281"/>
                    <a:pt x="35549" y="-15549"/>
                    <a:pt x="7275" y="8013"/>
                  </a:cubicBezTo>
                  <a:cubicBezTo>
                    <a:pt x="3923" y="10807"/>
                    <a:pt x="9251" y="16517"/>
                    <a:pt x="10450" y="20713"/>
                  </a:cubicBezTo>
                  <a:cubicBezTo>
                    <a:pt x="14685" y="35535"/>
                    <a:pt x="11008" y="26469"/>
                    <a:pt x="23150" y="36588"/>
                  </a:cubicBezTo>
                  <a:cubicBezTo>
                    <a:pt x="47596" y="56960"/>
                    <a:pt x="18551" y="36697"/>
                    <a:pt x="42200" y="52463"/>
                  </a:cubicBezTo>
                  <a:cubicBezTo>
                    <a:pt x="44317" y="55638"/>
                    <a:pt x="45570" y="59604"/>
                    <a:pt x="48550" y="61988"/>
                  </a:cubicBezTo>
                  <a:cubicBezTo>
                    <a:pt x="52664" y="65279"/>
                    <a:pt x="76930" y="68306"/>
                    <a:pt x="77125" y="68338"/>
                  </a:cubicBezTo>
                  <a:cubicBezTo>
                    <a:pt x="84176" y="78914"/>
                    <a:pt x="87569" y="78031"/>
                    <a:pt x="77125" y="90563"/>
                  </a:cubicBezTo>
                  <a:cubicBezTo>
                    <a:pt x="74682" y="93494"/>
                    <a:pt x="71087" y="95363"/>
                    <a:pt x="67600" y="96913"/>
                  </a:cubicBezTo>
                  <a:cubicBezTo>
                    <a:pt x="61483" y="99631"/>
                    <a:pt x="48550" y="103263"/>
                    <a:pt x="48550" y="103263"/>
                  </a:cubicBezTo>
                  <a:cubicBezTo>
                    <a:pt x="46433" y="106438"/>
                    <a:pt x="43296" y="109133"/>
                    <a:pt x="42200" y="112788"/>
                  </a:cubicBezTo>
                  <a:cubicBezTo>
                    <a:pt x="40050" y="119956"/>
                    <a:pt x="40364" y="127650"/>
                    <a:pt x="39025" y="135013"/>
                  </a:cubicBezTo>
                  <a:cubicBezTo>
                    <a:pt x="38244" y="139306"/>
                    <a:pt x="38271" y="144082"/>
                    <a:pt x="35850" y="147713"/>
                  </a:cubicBezTo>
                  <a:cubicBezTo>
                    <a:pt x="33733" y="150888"/>
                    <a:pt x="29500" y="151946"/>
                    <a:pt x="26325" y="154063"/>
                  </a:cubicBezTo>
                  <a:cubicBezTo>
                    <a:pt x="22092" y="153005"/>
                    <a:pt x="17032" y="153614"/>
                    <a:pt x="13625" y="150888"/>
                  </a:cubicBezTo>
                  <a:cubicBezTo>
                    <a:pt x="2671" y="142125"/>
                    <a:pt x="20728" y="134511"/>
                    <a:pt x="925" y="147713"/>
                  </a:cubicBezTo>
                  <a:cubicBezTo>
                    <a:pt x="1216" y="151202"/>
                    <a:pt x="-5545" y="190246"/>
                    <a:pt x="13625" y="192163"/>
                  </a:cubicBezTo>
                  <a:cubicBezTo>
                    <a:pt x="21071" y="192908"/>
                    <a:pt x="28442" y="190046"/>
                    <a:pt x="35850" y="188988"/>
                  </a:cubicBezTo>
                  <a:cubicBezTo>
                    <a:pt x="43597" y="186406"/>
                    <a:pt x="48745" y="185618"/>
                    <a:pt x="54900" y="179463"/>
                  </a:cubicBezTo>
                  <a:cubicBezTo>
                    <a:pt x="57598" y="176765"/>
                    <a:pt x="59543" y="173351"/>
                    <a:pt x="61250" y="169938"/>
                  </a:cubicBezTo>
                  <a:cubicBezTo>
                    <a:pt x="62747" y="166945"/>
                    <a:pt x="62334" y="163026"/>
                    <a:pt x="64425" y="160413"/>
                  </a:cubicBezTo>
                  <a:cubicBezTo>
                    <a:pt x="66809" y="157433"/>
                    <a:pt x="70463" y="155613"/>
                    <a:pt x="73950" y="154063"/>
                  </a:cubicBezTo>
                  <a:cubicBezTo>
                    <a:pt x="80067" y="151345"/>
                    <a:pt x="86650" y="149830"/>
                    <a:pt x="93000" y="147713"/>
                  </a:cubicBezTo>
                  <a:cubicBezTo>
                    <a:pt x="104533" y="143869"/>
                    <a:pt x="96175" y="131838"/>
                    <a:pt x="99350" y="131838"/>
                  </a:cubicBezTo>
                  <a:close/>
                </a:path>
              </a:pathLst>
            </a:custGeom>
            <a:grpFill/>
            <a:ln w="19050">
              <a:solidFill>
                <a:schemeClr val="bg1"/>
              </a:solidFill>
              <a:round/>
              <a:headEnd/>
              <a:tailEnd/>
            </a:ln>
          </p:spPr>
          <p:txBody>
            <a:bodyPr vert="horz" wrap="square" lIns="84406" tIns="42203" rIns="84406" bIns="42203" numCol="1" anchor="t" anchorCtr="0" compatLnSpc="1">
              <a:prstTxWarp prst="textNoShape">
                <a:avLst/>
              </a:prstTxWarp>
            </a:bodyPr>
            <a:lstStyle/>
            <a:p>
              <a:endParaRPr lang="ru-RU" dirty="0">
                <a:solidFill>
                  <a:prstClr val="black"/>
                </a:solidFill>
              </a:endParaRPr>
            </a:p>
          </p:txBody>
        </p:sp>
      </p:grpSp>
      <p:sp>
        <p:nvSpPr>
          <p:cNvPr id="255" name="М-11"/>
          <p:cNvSpPr/>
          <p:nvPr/>
        </p:nvSpPr>
        <p:spPr>
          <a:xfrm>
            <a:off x="3926155" y="1285322"/>
            <a:ext cx="166867" cy="1784109"/>
          </a:xfrm>
          <a:custGeom>
            <a:avLst/>
            <a:gdLst>
              <a:gd name="connsiteX0" fmla="*/ 211 w 76805"/>
              <a:gd name="connsiteY0" fmla="*/ 0 h 795867"/>
              <a:gd name="connsiteX1" fmla="*/ 67944 w 76805"/>
              <a:gd name="connsiteY1" fmla="*/ 84667 h 795867"/>
              <a:gd name="connsiteX2" fmla="*/ 59478 w 76805"/>
              <a:gd name="connsiteY2" fmla="*/ 169333 h 795867"/>
              <a:gd name="connsiteX3" fmla="*/ 25611 w 76805"/>
              <a:gd name="connsiteY3" fmla="*/ 254000 h 795867"/>
              <a:gd name="connsiteX4" fmla="*/ 211 w 76805"/>
              <a:gd name="connsiteY4" fmla="*/ 355600 h 795867"/>
              <a:gd name="connsiteX5" fmla="*/ 17144 w 76805"/>
              <a:gd name="connsiteY5" fmla="*/ 465667 h 795867"/>
              <a:gd name="connsiteX6" fmla="*/ 76411 w 76805"/>
              <a:gd name="connsiteY6" fmla="*/ 575733 h 795867"/>
              <a:gd name="connsiteX7" fmla="*/ 42544 w 76805"/>
              <a:gd name="connsiteY7" fmla="*/ 677333 h 795867"/>
              <a:gd name="connsiteX8" fmla="*/ 34078 w 76805"/>
              <a:gd name="connsiteY8" fmla="*/ 795867 h 795867"/>
              <a:gd name="connsiteX0" fmla="*/ 9736 w 76805"/>
              <a:gd name="connsiteY0" fmla="*/ 0 h 764910"/>
              <a:gd name="connsiteX1" fmla="*/ 67944 w 76805"/>
              <a:gd name="connsiteY1" fmla="*/ 53710 h 764910"/>
              <a:gd name="connsiteX2" fmla="*/ 59478 w 76805"/>
              <a:gd name="connsiteY2" fmla="*/ 138376 h 764910"/>
              <a:gd name="connsiteX3" fmla="*/ 25611 w 76805"/>
              <a:gd name="connsiteY3" fmla="*/ 223043 h 764910"/>
              <a:gd name="connsiteX4" fmla="*/ 211 w 76805"/>
              <a:gd name="connsiteY4" fmla="*/ 324643 h 764910"/>
              <a:gd name="connsiteX5" fmla="*/ 17144 w 76805"/>
              <a:gd name="connsiteY5" fmla="*/ 434710 h 764910"/>
              <a:gd name="connsiteX6" fmla="*/ 76411 w 76805"/>
              <a:gd name="connsiteY6" fmla="*/ 544776 h 764910"/>
              <a:gd name="connsiteX7" fmla="*/ 42544 w 76805"/>
              <a:gd name="connsiteY7" fmla="*/ 646376 h 764910"/>
              <a:gd name="connsiteX8" fmla="*/ 34078 w 76805"/>
              <a:gd name="connsiteY8" fmla="*/ 764910 h 764910"/>
              <a:gd name="connsiteX0" fmla="*/ 9736 w 76805"/>
              <a:gd name="connsiteY0" fmla="*/ 0 h 764910"/>
              <a:gd name="connsiteX1" fmla="*/ 67944 w 76805"/>
              <a:gd name="connsiteY1" fmla="*/ 53710 h 764910"/>
              <a:gd name="connsiteX2" fmla="*/ 59478 w 76805"/>
              <a:gd name="connsiteY2" fmla="*/ 138376 h 764910"/>
              <a:gd name="connsiteX3" fmla="*/ 25611 w 76805"/>
              <a:gd name="connsiteY3" fmla="*/ 223043 h 764910"/>
              <a:gd name="connsiteX4" fmla="*/ 211 w 76805"/>
              <a:gd name="connsiteY4" fmla="*/ 324643 h 764910"/>
              <a:gd name="connsiteX5" fmla="*/ 17144 w 76805"/>
              <a:gd name="connsiteY5" fmla="*/ 434710 h 764910"/>
              <a:gd name="connsiteX6" fmla="*/ 76411 w 76805"/>
              <a:gd name="connsiteY6" fmla="*/ 544776 h 764910"/>
              <a:gd name="connsiteX7" fmla="*/ 42544 w 76805"/>
              <a:gd name="connsiteY7" fmla="*/ 646376 h 764910"/>
              <a:gd name="connsiteX8" fmla="*/ 34078 w 76805"/>
              <a:gd name="connsiteY8" fmla="*/ 764910 h 764910"/>
              <a:gd name="connsiteX0" fmla="*/ 9736 w 76805"/>
              <a:gd name="connsiteY0" fmla="*/ 0 h 764910"/>
              <a:gd name="connsiteX1" fmla="*/ 53656 w 76805"/>
              <a:gd name="connsiteY1" fmla="*/ 56091 h 764910"/>
              <a:gd name="connsiteX2" fmla="*/ 59478 w 76805"/>
              <a:gd name="connsiteY2" fmla="*/ 138376 h 764910"/>
              <a:gd name="connsiteX3" fmla="*/ 25611 w 76805"/>
              <a:gd name="connsiteY3" fmla="*/ 223043 h 764910"/>
              <a:gd name="connsiteX4" fmla="*/ 211 w 76805"/>
              <a:gd name="connsiteY4" fmla="*/ 324643 h 764910"/>
              <a:gd name="connsiteX5" fmla="*/ 17144 w 76805"/>
              <a:gd name="connsiteY5" fmla="*/ 434710 h 764910"/>
              <a:gd name="connsiteX6" fmla="*/ 76411 w 76805"/>
              <a:gd name="connsiteY6" fmla="*/ 544776 h 764910"/>
              <a:gd name="connsiteX7" fmla="*/ 42544 w 76805"/>
              <a:gd name="connsiteY7" fmla="*/ 646376 h 764910"/>
              <a:gd name="connsiteX8" fmla="*/ 34078 w 76805"/>
              <a:gd name="connsiteY8" fmla="*/ 764910 h 764910"/>
              <a:gd name="connsiteX0" fmla="*/ 9736 w 76805"/>
              <a:gd name="connsiteY0" fmla="*/ 0 h 774124"/>
              <a:gd name="connsiteX1" fmla="*/ 53656 w 76805"/>
              <a:gd name="connsiteY1" fmla="*/ 56091 h 774124"/>
              <a:gd name="connsiteX2" fmla="*/ 59478 w 76805"/>
              <a:gd name="connsiteY2" fmla="*/ 138376 h 774124"/>
              <a:gd name="connsiteX3" fmla="*/ 25611 w 76805"/>
              <a:gd name="connsiteY3" fmla="*/ 223043 h 774124"/>
              <a:gd name="connsiteX4" fmla="*/ 211 w 76805"/>
              <a:gd name="connsiteY4" fmla="*/ 324643 h 774124"/>
              <a:gd name="connsiteX5" fmla="*/ 17144 w 76805"/>
              <a:gd name="connsiteY5" fmla="*/ 434710 h 774124"/>
              <a:gd name="connsiteX6" fmla="*/ 76411 w 76805"/>
              <a:gd name="connsiteY6" fmla="*/ 544776 h 774124"/>
              <a:gd name="connsiteX7" fmla="*/ 42544 w 76805"/>
              <a:gd name="connsiteY7" fmla="*/ 646376 h 774124"/>
              <a:gd name="connsiteX8" fmla="*/ 34078 w 76805"/>
              <a:gd name="connsiteY8" fmla="*/ 764910 h 774124"/>
              <a:gd name="connsiteX9" fmla="*/ 34219 w 76805"/>
              <a:gd name="connsiteY9" fmla="*/ 766382 h 774124"/>
              <a:gd name="connsiteX0" fmla="*/ 9736 w 76805"/>
              <a:gd name="connsiteY0" fmla="*/ 0 h 821184"/>
              <a:gd name="connsiteX1" fmla="*/ 53656 w 76805"/>
              <a:gd name="connsiteY1" fmla="*/ 56091 h 821184"/>
              <a:gd name="connsiteX2" fmla="*/ 59478 w 76805"/>
              <a:gd name="connsiteY2" fmla="*/ 138376 h 821184"/>
              <a:gd name="connsiteX3" fmla="*/ 25611 w 76805"/>
              <a:gd name="connsiteY3" fmla="*/ 223043 h 821184"/>
              <a:gd name="connsiteX4" fmla="*/ 211 w 76805"/>
              <a:gd name="connsiteY4" fmla="*/ 324643 h 821184"/>
              <a:gd name="connsiteX5" fmla="*/ 17144 w 76805"/>
              <a:gd name="connsiteY5" fmla="*/ 434710 h 821184"/>
              <a:gd name="connsiteX6" fmla="*/ 76411 w 76805"/>
              <a:gd name="connsiteY6" fmla="*/ 544776 h 821184"/>
              <a:gd name="connsiteX7" fmla="*/ 42544 w 76805"/>
              <a:gd name="connsiteY7" fmla="*/ 646376 h 821184"/>
              <a:gd name="connsiteX8" fmla="*/ 34078 w 76805"/>
              <a:gd name="connsiteY8" fmla="*/ 764910 h 821184"/>
              <a:gd name="connsiteX9" fmla="*/ 27642 w 76805"/>
              <a:gd name="connsiteY9" fmla="*/ 821184 h 82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05" h="821184">
                <a:moveTo>
                  <a:pt x="9736" y="0"/>
                </a:moveTo>
                <a:cubicBezTo>
                  <a:pt x="41045" y="18697"/>
                  <a:pt x="45366" y="33028"/>
                  <a:pt x="53656" y="56091"/>
                </a:cubicBezTo>
                <a:cubicBezTo>
                  <a:pt x="61946" y="79154"/>
                  <a:pt x="64152" y="110551"/>
                  <a:pt x="59478" y="138376"/>
                </a:cubicBezTo>
                <a:cubicBezTo>
                  <a:pt x="54804" y="166201"/>
                  <a:pt x="35489" y="191999"/>
                  <a:pt x="25611" y="223043"/>
                </a:cubicBezTo>
                <a:cubicBezTo>
                  <a:pt x="15733" y="254087"/>
                  <a:pt x="1622" y="289365"/>
                  <a:pt x="211" y="324643"/>
                </a:cubicBezTo>
                <a:cubicBezTo>
                  <a:pt x="-1200" y="359921"/>
                  <a:pt x="4444" y="398021"/>
                  <a:pt x="17144" y="434710"/>
                </a:cubicBezTo>
                <a:cubicBezTo>
                  <a:pt x="29844" y="471399"/>
                  <a:pt x="72178" y="509498"/>
                  <a:pt x="76411" y="544776"/>
                </a:cubicBezTo>
                <a:cubicBezTo>
                  <a:pt x="80644" y="580054"/>
                  <a:pt x="49600" y="609687"/>
                  <a:pt x="42544" y="646376"/>
                </a:cubicBezTo>
                <a:cubicBezTo>
                  <a:pt x="35489" y="683065"/>
                  <a:pt x="34783" y="723987"/>
                  <a:pt x="34078" y="764910"/>
                </a:cubicBezTo>
                <a:cubicBezTo>
                  <a:pt x="32691" y="784911"/>
                  <a:pt x="27613" y="820877"/>
                  <a:pt x="27642" y="821184"/>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56" name="ЦКАД"/>
          <p:cNvSpPr/>
          <p:nvPr/>
        </p:nvSpPr>
        <p:spPr>
          <a:xfrm>
            <a:off x="3785497" y="2940616"/>
            <a:ext cx="335553" cy="303180"/>
          </a:xfrm>
          <a:custGeom>
            <a:avLst/>
            <a:gdLst>
              <a:gd name="connsiteX0" fmla="*/ 87177 w 154447"/>
              <a:gd name="connsiteY0" fmla="*/ 898 h 139547"/>
              <a:gd name="connsiteX1" fmla="*/ 10977 w 154447"/>
              <a:gd name="connsiteY1" fmla="*/ 24711 h 139547"/>
              <a:gd name="connsiteX2" fmla="*/ 1452 w 154447"/>
              <a:gd name="connsiteY2" fmla="*/ 81861 h 139547"/>
              <a:gd name="connsiteX3" fmla="*/ 20502 w 154447"/>
              <a:gd name="connsiteY3" fmla="*/ 129486 h 139547"/>
              <a:gd name="connsiteX4" fmla="*/ 82415 w 154447"/>
              <a:gd name="connsiteY4" fmla="*/ 139011 h 139547"/>
              <a:gd name="connsiteX5" fmla="*/ 139565 w 154447"/>
              <a:gd name="connsiteY5" fmla="*/ 119961 h 139547"/>
              <a:gd name="connsiteX6" fmla="*/ 153852 w 154447"/>
              <a:gd name="connsiteY6" fmla="*/ 53286 h 139547"/>
              <a:gd name="connsiteX7" fmla="*/ 87177 w 154447"/>
              <a:gd name="connsiteY7" fmla="*/ 898 h 13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47" h="139547">
                <a:moveTo>
                  <a:pt x="87177" y="898"/>
                </a:moveTo>
                <a:cubicBezTo>
                  <a:pt x="63365" y="-3864"/>
                  <a:pt x="25264" y="11217"/>
                  <a:pt x="10977" y="24711"/>
                </a:cubicBezTo>
                <a:cubicBezTo>
                  <a:pt x="-3310" y="38205"/>
                  <a:pt x="-135" y="64399"/>
                  <a:pt x="1452" y="81861"/>
                </a:cubicBezTo>
                <a:cubicBezTo>
                  <a:pt x="3039" y="99323"/>
                  <a:pt x="7008" y="119961"/>
                  <a:pt x="20502" y="129486"/>
                </a:cubicBezTo>
                <a:cubicBezTo>
                  <a:pt x="33996" y="139011"/>
                  <a:pt x="62571" y="140599"/>
                  <a:pt x="82415" y="139011"/>
                </a:cubicBezTo>
                <a:cubicBezTo>
                  <a:pt x="102259" y="137424"/>
                  <a:pt x="127659" y="134248"/>
                  <a:pt x="139565" y="119961"/>
                </a:cubicBezTo>
                <a:cubicBezTo>
                  <a:pt x="151471" y="105674"/>
                  <a:pt x="156233" y="69161"/>
                  <a:pt x="153852" y="53286"/>
                </a:cubicBezTo>
                <a:cubicBezTo>
                  <a:pt x="151471" y="37411"/>
                  <a:pt x="110989" y="5660"/>
                  <a:pt x="87177" y="898"/>
                </a:cubicBezTo>
                <a:close/>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ru-RU" dirty="0">
              <a:solidFill>
                <a:prstClr val="black">
                  <a:hueOff val="0"/>
                  <a:satOff val="0"/>
                  <a:lumOff val="0"/>
                  <a:alphaOff val="0"/>
                </a:prstClr>
              </a:solidFill>
            </a:endParaRPr>
          </a:p>
        </p:txBody>
      </p:sp>
      <p:sp>
        <p:nvSpPr>
          <p:cNvPr id="257" name="М-1"/>
          <p:cNvSpPr/>
          <p:nvPr/>
        </p:nvSpPr>
        <p:spPr>
          <a:xfrm>
            <a:off x="3095403" y="2497648"/>
            <a:ext cx="858804" cy="600128"/>
          </a:xfrm>
          <a:custGeom>
            <a:avLst/>
            <a:gdLst>
              <a:gd name="connsiteX0" fmla="*/ 414337 w 414337"/>
              <a:gd name="connsiteY0" fmla="*/ 219075 h 277649"/>
              <a:gd name="connsiteX1" fmla="*/ 395287 w 414337"/>
              <a:gd name="connsiteY1" fmla="*/ 276225 h 277649"/>
              <a:gd name="connsiteX2" fmla="*/ 323850 w 414337"/>
              <a:gd name="connsiteY2" fmla="*/ 166687 h 277649"/>
              <a:gd name="connsiteX3" fmla="*/ 190500 w 414337"/>
              <a:gd name="connsiteY3" fmla="*/ 109537 h 277649"/>
              <a:gd name="connsiteX4" fmla="*/ 100012 w 414337"/>
              <a:gd name="connsiteY4" fmla="*/ 66675 h 277649"/>
              <a:gd name="connsiteX5" fmla="*/ 0 w 414337"/>
              <a:gd name="connsiteY5" fmla="*/ 0 h 277649"/>
              <a:gd name="connsiteX0" fmla="*/ 414337 w 414337"/>
              <a:gd name="connsiteY0" fmla="*/ 219075 h 277649"/>
              <a:gd name="connsiteX1" fmla="*/ 395287 w 414337"/>
              <a:gd name="connsiteY1" fmla="*/ 276225 h 277649"/>
              <a:gd name="connsiteX2" fmla="*/ 323850 w 414337"/>
              <a:gd name="connsiteY2" fmla="*/ 166687 h 277649"/>
              <a:gd name="connsiteX3" fmla="*/ 190500 w 414337"/>
              <a:gd name="connsiteY3" fmla="*/ 109537 h 277649"/>
              <a:gd name="connsiteX4" fmla="*/ 100012 w 414337"/>
              <a:gd name="connsiteY4" fmla="*/ 66675 h 277649"/>
              <a:gd name="connsiteX5" fmla="*/ 0 w 414337"/>
              <a:gd name="connsiteY5" fmla="*/ 0 h 277649"/>
              <a:gd name="connsiteX0" fmla="*/ 395287 w 395287"/>
              <a:gd name="connsiteY0" fmla="*/ 276225 h 276225"/>
              <a:gd name="connsiteX1" fmla="*/ 323850 w 395287"/>
              <a:gd name="connsiteY1" fmla="*/ 166687 h 276225"/>
              <a:gd name="connsiteX2" fmla="*/ 190500 w 395287"/>
              <a:gd name="connsiteY2" fmla="*/ 109537 h 276225"/>
              <a:gd name="connsiteX3" fmla="*/ 100012 w 395287"/>
              <a:gd name="connsiteY3" fmla="*/ 66675 h 276225"/>
              <a:gd name="connsiteX4" fmla="*/ 0 w 395287"/>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 h="276225">
                <a:moveTo>
                  <a:pt x="395287" y="276225"/>
                </a:moveTo>
                <a:cubicBezTo>
                  <a:pt x="380206" y="267494"/>
                  <a:pt x="357981" y="194468"/>
                  <a:pt x="323850" y="166687"/>
                </a:cubicBezTo>
                <a:cubicBezTo>
                  <a:pt x="289719" y="138906"/>
                  <a:pt x="227806" y="126206"/>
                  <a:pt x="190500" y="109537"/>
                </a:cubicBezTo>
                <a:cubicBezTo>
                  <a:pt x="153194" y="92868"/>
                  <a:pt x="131762" y="84931"/>
                  <a:pt x="100012" y="66675"/>
                </a:cubicBezTo>
                <a:cubicBezTo>
                  <a:pt x="68262" y="48419"/>
                  <a:pt x="34131" y="24209"/>
                  <a:pt x="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58" name="М-3"/>
          <p:cNvSpPr/>
          <p:nvPr/>
        </p:nvSpPr>
        <p:spPr>
          <a:xfrm>
            <a:off x="2929851" y="3035111"/>
            <a:ext cx="1014010" cy="290877"/>
          </a:xfrm>
          <a:custGeom>
            <a:avLst/>
            <a:gdLst>
              <a:gd name="connsiteX0" fmla="*/ 466725 w 466725"/>
              <a:gd name="connsiteY0" fmla="*/ 35461 h 135474"/>
              <a:gd name="connsiteX1" fmla="*/ 338137 w 466725"/>
              <a:gd name="connsiteY1" fmla="*/ 6886 h 135474"/>
              <a:gd name="connsiteX2" fmla="*/ 209550 w 466725"/>
              <a:gd name="connsiteY2" fmla="*/ 2124 h 135474"/>
              <a:gd name="connsiteX3" fmla="*/ 123825 w 466725"/>
              <a:gd name="connsiteY3" fmla="*/ 35461 h 135474"/>
              <a:gd name="connsiteX4" fmla="*/ 0 w 466725"/>
              <a:gd name="connsiteY4" fmla="*/ 135474 h 135474"/>
              <a:gd name="connsiteX0" fmla="*/ 466725 w 466725"/>
              <a:gd name="connsiteY0" fmla="*/ 35461 h 135739"/>
              <a:gd name="connsiteX1" fmla="*/ 338137 w 466725"/>
              <a:gd name="connsiteY1" fmla="*/ 6886 h 135739"/>
              <a:gd name="connsiteX2" fmla="*/ 209550 w 466725"/>
              <a:gd name="connsiteY2" fmla="*/ 2124 h 135739"/>
              <a:gd name="connsiteX3" fmla="*/ 123825 w 466725"/>
              <a:gd name="connsiteY3" fmla="*/ 35461 h 135739"/>
              <a:gd name="connsiteX4" fmla="*/ 0 w 466725"/>
              <a:gd name="connsiteY4" fmla="*/ 135474 h 135739"/>
              <a:gd name="connsiteX0" fmla="*/ 466725 w 466725"/>
              <a:gd name="connsiteY0" fmla="*/ 33656 h 133934"/>
              <a:gd name="connsiteX1" fmla="*/ 338137 w 466725"/>
              <a:gd name="connsiteY1" fmla="*/ 17781 h 133934"/>
              <a:gd name="connsiteX2" fmla="*/ 209550 w 466725"/>
              <a:gd name="connsiteY2" fmla="*/ 319 h 133934"/>
              <a:gd name="connsiteX3" fmla="*/ 123825 w 466725"/>
              <a:gd name="connsiteY3" fmla="*/ 33656 h 133934"/>
              <a:gd name="connsiteX4" fmla="*/ 0 w 466725"/>
              <a:gd name="connsiteY4" fmla="*/ 133669 h 133934"/>
              <a:gd name="connsiteX0" fmla="*/ 466725 w 466725"/>
              <a:gd name="connsiteY0" fmla="*/ 33541 h 133819"/>
              <a:gd name="connsiteX1" fmla="*/ 338137 w 466725"/>
              <a:gd name="connsiteY1" fmla="*/ 17666 h 133819"/>
              <a:gd name="connsiteX2" fmla="*/ 209550 w 466725"/>
              <a:gd name="connsiteY2" fmla="*/ 204 h 133819"/>
              <a:gd name="connsiteX3" fmla="*/ 123825 w 466725"/>
              <a:gd name="connsiteY3" fmla="*/ 33541 h 133819"/>
              <a:gd name="connsiteX4" fmla="*/ 0 w 466725"/>
              <a:gd name="connsiteY4" fmla="*/ 133554 h 133819"/>
              <a:gd name="connsiteX0" fmla="*/ 466725 w 466725"/>
              <a:gd name="connsiteY0" fmla="*/ 33726 h 134004"/>
              <a:gd name="connsiteX1" fmla="*/ 338137 w 466725"/>
              <a:gd name="connsiteY1" fmla="*/ 17851 h 134004"/>
              <a:gd name="connsiteX2" fmla="*/ 209550 w 466725"/>
              <a:gd name="connsiteY2" fmla="*/ 389 h 134004"/>
              <a:gd name="connsiteX3" fmla="*/ 123825 w 466725"/>
              <a:gd name="connsiteY3" fmla="*/ 33726 h 134004"/>
              <a:gd name="connsiteX4" fmla="*/ 0 w 466725"/>
              <a:gd name="connsiteY4" fmla="*/ 133739 h 134004"/>
              <a:gd name="connsiteX0" fmla="*/ 466725 w 466725"/>
              <a:gd name="connsiteY0" fmla="*/ 33726 h 134004"/>
              <a:gd name="connsiteX1" fmla="*/ 338137 w 466725"/>
              <a:gd name="connsiteY1" fmla="*/ 17851 h 134004"/>
              <a:gd name="connsiteX2" fmla="*/ 209550 w 466725"/>
              <a:gd name="connsiteY2" fmla="*/ 389 h 134004"/>
              <a:gd name="connsiteX3" fmla="*/ 123825 w 466725"/>
              <a:gd name="connsiteY3" fmla="*/ 33726 h 134004"/>
              <a:gd name="connsiteX4" fmla="*/ 0 w 466725"/>
              <a:gd name="connsiteY4" fmla="*/ 133739 h 134004"/>
              <a:gd name="connsiteX0" fmla="*/ 466725 w 466725"/>
              <a:gd name="connsiteY0" fmla="*/ 33606 h 133884"/>
              <a:gd name="connsiteX1" fmla="*/ 338137 w 466725"/>
              <a:gd name="connsiteY1" fmla="*/ 17731 h 133884"/>
              <a:gd name="connsiteX2" fmla="*/ 209550 w 466725"/>
              <a:gd name="connsiteY2" fmla="*/ 269 h 133884"/>
              <a:gd name="connsiteX3" fmla="*/ 123825 w 466725"/>
              <a:gd name="connsiteY3" fmla="*/ 33606 h 133884"/>
              <a:gd name="connsiteX4" fmla="*/ 0 w 466725"/>
              <a:gd name="connsiteY4" fmla="*/ 133619 h 133884"/>
              <a:gd name="connsiteX0" fmla="*/ 466725 w 466725"/>
              <a:gd name="connsiteY0" fmla="*/ 33606 h 133884"/>
              <a:gd name="connsiteX1" fmla="*/ 331787 w 466725"/>
              <a:gd name="connsiteY1" fmla="*/ 17731 h 133884"/>
              <a:gd name="connsiteX2" fmla="*/ 209550 w 466725"/>
              <a:gd name="connsiteY2" fmla="*/ 269 h 133884"/>
              <a:gd name="connsiteX3" fmla="*/ 123825 w 466725"/>
              <a:gd name="connsiteY3" fmla="*/ 33606 h 133884"/>
              <a:gd name="connsiteX4" fmla="*/ 0 w 466725"/>
              <a:gd name="connsiteY4" fmla="*/ 133619 h 13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33884">
                <a:moveTo>
                  <a:pt x="466725" y="33606"/>
                </a:moveTo>
                <a:cubicBezTo>
                  <a:pt x="423862" y="22096"/>
                  <a:pt x="368299" y="20112"/>
                  <a:pt x="331787" y="17731"/>
                </a:cubicBezTo>
                <a:cubicBezTo>
                  <a:pt x="295275" y="15350"/>
                  <a:pt x="244210" y="-2377"/>
                  <a:pt x="209550" y="269"/>
                </a:cubicBezTo>
                <a:cubicBezTo>
                  <a:pt x="174890" y="2915"/>
                  <a:pt x="158750" y="11381"/>
                  <a:pt x="123825" y="33606"/>
                </a:cubicBezTo>
                <a:cubicBezTo>
                  <a:pt x="88900" y="55831"/>
                  <a:pt x="47625" y="139175"/>
                  <a:pt x="0" y="133619"/>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59" name="М-4"/>
          <p:cNvSpPr/>
          <p:nvPr/>
        </p:nvSpPr>
        <p:spPr>
          <a:xfrm>
            <a:off x="2126227" y="3118472"/>
            <a:ext cx="1817630" cy="2205220"/>
          </a:xfrm>
          <a:custGeom>
            <a:avLst/>
            <a:gdLst>
              <a:gd name="connsiteX0" fmla="*/ 914400 w 914400"/>
              <a:gd name="connsiteY0" fmla="*/ 0 h 887283"/>
              <a:gd name="connsiteX1" fmla="*/ 838200 w 914400"/>
              <a:gd name="connsiteY1" fmla="*/ 57150 h 887283"/>
              <a:gd name="connsiteX2" fmla="*/ 762000 w 914400"/>
              <a:gd name="connsiteY2" fmla="*/ 114300 h 887283"/>
              <a:gd name="connsiteX3" fmla="*/ 738187 w 914400"/>
              <a:gd name="connsiteY3" fmla="*/ 252412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887283"/>
              <a:gd name="connsiteX1" fmla="*/ 838200 w 914400"/>
              <a:gd name="connsiteY1" fmla="*/ 57150 h 887283"/>
              <a:gd name="connsiteX2" fmla="*/ 819150 w 914400"/>
              <a:gd name="connsiteY2" fmla="*/ 136525 h 887283"/>
              <a:gd name="connsiteX3" fmla="*/ 738187 w 914400"/>
              <a:gd name="connsiteY3" fmla="*/ 252412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887283"/>
              <a:gd name="connsiteX1" fmla="*/ 850900 w 914400"/>
              <a:gd name="connsiteY1" fmla="*/ 60325 h 887283"/>
              <a:gd name="connsiteX2" fmla="*/ 819150 w 914400"/>
              <a:gd name="connsiteY2" fmla="*/ 136525 h 887283"/>
              <a:gd name="connsiteX3" fmla="*/ 738187 w 914400"/>
              <a:gd name="connsiteY3" fmla="*/ 252412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887283"/>
              <a:gd name="connsiteX1" fmla="*/ 850900 w 914400"/>
              <a:gd name="connsiteY1" fmla="*/ 60325 h 887283"/>
              <a:gd name="connsiteX2" fmla="*/ 835025 w 914400"/>
              <a:gd name="connsiteY2" fmla="*/ 139700 h 887283"/>
              <a:gd name="connsiteX3" fmla="*/ 738187 w 914400"/>
              <a:gd name="connsiteY3" fmla="*/ 252412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887283"/>
              <a:gd name="connsiteX1" fmla="*/ 863600 w 914400"/>
              <a:gd name="connsiteY1" fmla="*/ 60325 h 887283"/>
              <a:gd name="connsiteX2" fmla="*/ 835025 w 914400"/>
              <a:gd name="connsiteY2" fmla="*/ 139700 h 887283"/>
              <a:gd name="connsiteX3" fmla="*/ 738187 w 914400"/>
              <a:gd name="connsiteY3" fmla="*/ 252412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887283"/>
              <a:gd name="connsiteX1" fmla="*/ 863600 w 914400"/>
              <a:gd name="connsiteY1" fmla="*/ 60325 h 887283"/>
              <a:gd name="connsiteX2" fmla="*/ 835025 w 914400"/>
              <a:gd name="connsiteY2" fmla="*/ 139700 h 887283"/>
              <a:gd name="connsiteX3" fmla="*/ 738187 w 914400"/>
              <a:gd name="connsiteY3" fmla="*/ 223837 h 887283"/>
              <a:gd name="connsiteX4" fmla="*/ 723900 w 914400"/>
              <a:gd name="connsiteY4" fmla="*/ 323850 h 887283"/>
              <a:gd name="connsiteX5" fmla="*/ 690562 w 914400"/>
              <a:gd name="connsiteY5" fmla="*/ 457200 h 887283"/>
              <a:gd name="connsiteX6" fmla="*/ 619125 w 914400"/>
              <a:gd name="connsiteY6" fmla="*/ 557212 h 887283"/>
              <a:gd name="connsiteX7" fmla="*/ 576262 w 914400"/>
              <a:gd name="connsiteY7" fmla="*/ 619125 h 887283"/>
              <a:gd name="connsiteX8" fmla="*/ 490537 w 914400"/>
              <a:gd name="connsiteY8" fmla="*/ 728662 h 887283"/>
              <a:gd name="connsiteX9" fmla="*/ 390525 w 914400"/>
              <a:gd name="connsiteY9" fmla="*/ 785812 h 887283"/>
              <a:gd name="connsiteX10" fmla="*/ 319087 w 914400"/>
              <a:gd name="connsiteY10" fmla="*/ 795337 h 887283"/>
              <a:gd name="connsiteX11" fmla="*/ 271462 w 914400"/>
              <a:gd name="connsiteY11" fmla="*/ 857250 h 887283"/>
              <a:gd name="connsiteX12" fmla="*/ 152400 w 914400"/>
              <a:gd name="connsiteY12" fmla="*/ 885825 h 887283"/>
              <a:gd name="connsiteX13" fmla="*/ 42862 w 914400"/>
              <a:gd name="connsiteY13" fmla="*/ 814387 h 887283"/>
              <a:gd name="connsiteX14" fmla="*/ 0 w 914400"/>
              <a:gd name="connsiteY14" fmla="*/ 733425 h 887283"/>
              <a:gd name="connsiteX0" fmla="*/ 914400 w 914400"/>
              <a:gd name="connsiteY0" fmla="*/ 0 h 927734"/>
              <a:gd name="connsiteX1" fmla="*/ 863600 w 914400"/>
              <a:gd name="connsiteY1" fmla="*/ 60325 h 927734"/>
              <a:gd name="connsiteX2" fmla="*/ 835025 w 914400"/>
              <a:gd name="connsiteY2" fmla="*/ 139700 h 927734"/>
              <a:gd name="connsiteX3" fmla="*/ 738187 w 914400"/>
              <a:gd name="connsiteY3" fmla="*/ 223837 h 927734"/>
              <a:gd name="connsiteX4" fmla="*/ 723900 w 914400"/>
              <a:gd name="connsiteY4" fmla="*/ 323850 h 927734"/>
              <a:gd name="connsiteX5" fmla="*/ 690562 w 914400"/>
              <a:gd name="connsiteY5" fmla="*/ 457200 h 927734"/>
              <a:gd name="connsiteX6" fmla="*/ 619125 w 914400"/>
              <a:gd name="connsiteY6" fmla="*/ 557212 h 927734"/>
              <a:gd name="connsiteX7" fmla="*/ 576262 w 914400"/>
              <a:gd name="connsiteY7" fmla="*/ 619125 h 927734"/>
              <a:gd name="connsiteX8" fmla="*/ 490537 w 914400"/>
              <a:gd name="connsiteY8" fmla="*/ 728662 h 927734"/>
              <a:gd name="connsiteX9" fmla="*/ 390525 w 914400"/>
              <a:gd name="connsiteY9" fmla="*/ 785812 h 927734"/>
              <a:gd name="connsiteX10" fmla="*/ 319087 w 914400"/>
              <a:gd name="connsiteY10" fmla="*/ 795337 h 927734"/>
              <a:gd name="connsiteX11" fmla="*/ 271462 w 914400"/>
              <a:gd name="connsiteY11" fmla="*/ 857250 h 927734"/>
              <a:gd name="connsiteX12" fmla="*/ 155575 w 914400"/>
              <a:gd name="connsiteY12" fmla="*/ 927100 h 927734"/>
              <a:gd name="connsiteX13" fmla="*/ 42862 w 914400"/>
              <a:gd name="connsiteY13" fmla="*/ 814387 h 927734"/>
              <a:gd name="connsiteX14" fmla="*/ 0 w 914400"/>
              <a:gd name="connsiteY14" fmla="*/ 733425 h 927734"/>
              <a:gd name="connsiteX0" fmla="*/ 914400 w 914400"/>
              <a:gd name="connsiteY0" fmla="*/ 0 h 949623"/>
              <a:gd name="connsiteX1" fmla="*/ 863600 w 914400"/>
              <a:gd name="connsiteY1" fmla="*/ 60325 h 949623"/>
              <a:gd name="connsiteX2" fmla="*/ 835025 w 914400"/>
              <a:gd name="connsiteY2" fmla="*/ 139700 h 949623"/>
              <a:gd name="connsiteX3" fmla="*/ 738187 w 914400"/>
              <a:gd name="connsiteY3" fmla="*/ 223837 h 949623"/>
              <a:gd name="connsiteX4" fmla="*/ 723900 w 914400"/>
              <a:gd name="connsiteY4" fmla="*/ 323850 h 949623"/>
              <a:gd name="connsiteX5" fmla="*/ 690562 w 914400"/>
              <a:gd name="connsiteY5" fmla="*/ 457200 h 949623"/>
              <a:gd name="connsiteX6" fmla="*/ 619125 w 914400"/>
              <a:gd name="connsiteY6" fmla="*/ 557212 h 949623"/>
              <a:gd name="connsiteX7" fmla="*/ 576262 w 914400"/>
              <a:gd name="connsiteY7" fmla="*/ 619125 h 949623"/>
              <a:gd name="connsiteX8" fmla="*/ 490537 w 914400"/>
              <a:gd name="connsiteY8" fmla="*/ 728662 h 949623"/>
              <a:gd name="connsiteX9" fmla="*/ 390525 w 914400"/>
              <a:gd name="connsiteY9" fmla="*/ 785812 h 949623"/>
              <a:gd name="connsiteX10" fmla="*/ 319087 w 914400"/>
              <a:gd name="connsiteY10" fmla="*/ 795337 h 949623"/>
              <a:gd name="connsiteX11" fmla="*/ 271462 w 914400"/>
              <a:gd name="connsiteY11" fmla="*/ 857250 h 949623"/>
              <a:gd name="connsiteX12" fmla="*/ 155575 w 914400"/>
              <a:gd name="connsiteY12" fmla="*/ 927100 h 949623"/>
              <a:gd name="connsiteX13" fmla="*/ 125412 w 914400"/>
              <a:gd name="connsiteY13" fmla="*/ 938212 h 949623"/>
              <a:gd name="connsiteX14" fmla="*/ 0 w 914400"/>
              <a:gd name="connsiteY14" fmla="*/ 733425 h 949623"/>
              <a:gd name="connsiteX0" fmla="*/ 796438 w 796438"/>
              <a:gd name="connsiteY0" fmla="*/ 0 h 992248"/>
              <a:gd name="connsiteX1" fmla="*/ 745638 w 796438"/>
              <a:gd name="connsiteY1" fmla="*/ 60325 h 992248"/>
              <a:gd name="connsiteX2" fmla="*/ 717063 w 796438"/>
              <a:gd name="connsiteY2" fmla="*/ 139700 h 992248"/>
              <a:gd name="connsiteX3" fmla="*/ 620225 w 796438"/>
              <a:gd name="connsiteY3" fmla="*/ 223837 h 992248"/>
              <a:gd name="connsiteX4" fmla="*/ 605938 w 796438"/>
              <a:gd name="connsiteY4" fmla="*/ 323850 h 992248"/>
              <a:gd name="connsiteX5" fmla="*/ 572600 w 796438"/>
              <a:gd name="connsiteY5" fmla="*/ 457200 h 992248"/>
              <a:gd name="connsiteX6" fmla="*/ 501163 w 796438"/>
              <a:gd name="connsiteY6" fmla="*/ 557212 h 992248"/>
              <a:gd name="connsiteX7" fmla="*/ 458300 w 796438"/>
              <a:gd name="connsiteY7" fmla="*/ 619125 h 992248"/>
              <a:gd name="connsiteX8" fmla="*/ 372575 w 796438"/>
              <a:gd name="connsiteY8" fmla="*/ 728662 h 992248"/>
              <a:gd name="connsiteX9" fmla="*/ 272563 w 796438"/>
              <a:gd name="connsiteY9" fmla="*/ 785812 h 992248"/>
              <a:gd name="connsiteX10" fmla="*/ 201125 w 796438"/>
              <a:gd name="connsiteY10" fmla="*/ 795337 h 992248"/>
              <a:gd name="connsiteX11" fmla="*/ 153500 w 796438"/>
              <a:gd name="connsiteY11" fmla="*/ 857250 h 992248"/>
              <a:gd name="connsiteX12" fmla="*/ 37613 w 796438"/>
              <a:gd name="connsiteY12" fmla="*/ 927100 h 992248"/>
              <a:gd name="connsiteX13" fmla="*/ 7450 w 796438"/>
              <a:gd name="connsiteY13" fmla="*/ 938212 h 992248"/>
              <a:gd name="connsiteX14" fmla="*/ 21738 w 796438"/>
              <a:gd name="connsiteY14" fmla="*/ 987425 h 992248"/>
              <a:gd name="connsiteX0" fmla="*/ 796438 w 796438"/>
              <a:gd name="connsiteY0" fmla="*/ 0 h 992248"/>
              <a:gd name="connsiteX1" fmla="*/ 745638 w 796438"/>
              <a:gd name="connsiteY1" fmla="*/ 60325 h 992248"/>
              <a:gd name="connsiteX2" fmla="*/ 717063 w 796438"/>
              <a:gd name="connsiteY2" fmla="*/ 139700 h 992248"/>
              <a:gd name="connsiteX3" fmla="*/ 620225 w 796438"/>
              <a:gd name="connsiteY3" fmla="*/ 223837 h 992248"/>
              <a:gd name="connsiteX4" fmla="*/ 605938 w 796438"/>
              <a:gd name="connsiteY4" fmla="*/ 323850 h 992248"/>
              <a:gd name="connsiteX5" fmla="*/ 572600 w 796438"/>
              <a:gd name="connsiteY5" fmla="*/ 457200 h 992248"/>
              <a:gd name="connsiteX6" fmla="*/ 501163 w 796438"/>
              <a:gd name="connsiteY6" fmla="*/ 557212 h 992248"/>
              <a:gd name="connsiteX7" fmla="*/ 458300 w 796438"/>
              <a:gd name="connsiteY7" fmla="*/ 619125 h 992248"/>
              <a:gd name="connsiteX8" fmla="*/ 372575 w 796438"/>
              <a:gd name="connsiteY8" fmla="*/ 728662 h 992248"/>
              <a:gd name="connsiteX9" fmla="*/ 272563 w 796438"/>
              <a:gd name="connsiteY9" fmla="*/ 785812 h 992248"/>
              <a:gd name="connsiteX10" fmla="*/ 201125 w 796438"/>
              <a:gd name="connsiteY10" fmla="*/ 795337 h 992248"/>
              <a:gd name="connsiteX11" fmla="*/ 153500 w 796438"/>
              <a:gd name="connsiteY11" fmla="*/ 857250 h 992248"/>
              <a:gd name="connsiteX12" fmla="*/ 37613 w 796438"/>
              <a:gd name="connsiteY12" fmla="*/ 927100 h 992248"/>
              <a:gd name="connsiteX13" fmla="*/ 7450 w 796438"/>
              <a:gd name="connsiteY13" fmla="*/ 938212 h 992248"/>
              <a:gd name="connsiteX14" fmla="*/ 21738 w 796438"/>
              <a:gd name="connsiteY14" fmla="*/ 987425 h 992248"/>
              <a:gd name="connsiteX0" fmla="*/ 796438 w 796438"/>
              <a:gd name="connsiteY0" fmla="*/ 0 h 995360"/>
              <a:gd name="connsiteX1" fmla="*/ 745638 w 796438"/>
              <a:gd name="connsiteY1" fmla="*/ 60325 h 995360"/>
              <a:gd name="connsiteX2" fmla="*/ 717063 w 796438"/>
              <a:gd name="connsiteY2" fmla="*/ 139700 h 995360"/>
              <a:gd name="connsiteX3" fmla="*/ 620225 w 796438"/>
              <a:gd name="connsiteY3" fmla="*/ 223837 h 995360"/>
              <a:gd name="connsiteX4" fmla="*/ 605938 w 796438"/>
              <a:gd name="connsiteY4" fmla="*/ 323850 h 995360"/>
              <a:gd name="connsiteX5" fmla="*/ 572600 w 796438"/>
              <a:gd name="connsiteY5" fmla="*/ 457200 h 995360"/>
              <a:gd name="connsiteX6" fmla="*/ 501163 w 796438"/>
              <a:gd name="connsiteY6" fmla="*/ 557212 h 995360"/>
              <a:gd name="connsiteX7" fmla="*/ 458300 w 796438"/>
              <a:gd name="connsiteY7" fmla="*/ 619125 h 995360"/>
              <a:gd name="connsiteX8" fmla="*/ 372575 w 796438"/>
              <a:gd name="connsiteY8" fmla="*/ 728662 h 995360"/>
              <a:gd name="connsiteX9" fmla="*/ 272563 w 796438"/>
              <a:gd name="connsiteY9" fmla="*/ 785812 h 995360"/>
              <a:gd name="connsiteX10" fmla="*/ 201125 w 796438"/>
              <a:gd name="connsiteY10" fmla="*/ 795337 h 995360"/>
              <a:gd name="connsiteX11" fmla="*/ 153500 w 796438"/>
              <a:gd name="connsiteY11" fmla="*/ 857250 h 995360"/>
              <a:gd name="connsiteX12" fmla="*/ 37613 w 796438"/>
              <a:gd name="connsiteY12" fmla="*/ 927100 h 995360"/>
              <a:gd name="connsiteX13" fmla="*/ 7450 w 796438"/>
              <a:gd name="connsiteY13" fmla="*/ 938212 h 995360"/>
              <a:gd name="connsiteX14" fmla="*/ 21738 w 796438"/>
              <a:gd name="connsiteY14" fmla="*/ 987425 h 995360"/>
              <a:gd name="connsiteX15" fmla="*/ 23325 w 796438"/>
              <a:gd name="connsiteY15" fmla="*/ 995360 h 995360"/>
              <a:gd name="connsiteX0" fmla="*/ 830264 w 830264"/>
              <a:gd name="connsiteY0" fmla="*/ 0 h 992786"/>
              <a:gd name="connsiteX1" fmla="*/ 779464 w 830264"/>
              <a:gd name="connsiteY1" fmla="*/ 60325 h 992786"/>
              <a:gd name="connsiteX2" fmla="*/ 750889 w 830264"/>
              <a:gd name="connsiteY2" fmla="*/ 139700 h 992786"/>
              <a:gd name="connsiteX3" fmla="*/ 654051 w 830264"/>
              <a:gd name="connsiteY3" fmla="*/ 223837 h 992786"/>
              <a:gd name="connsiteX4" fmla="*/ 639764 w 830264"/>
              <a:gd name="connsiteY4" fmla="*/ 323850 h 992786"/>
              <a:gd name="connsiteX5" fmla="*/ 606426 w 830264"/>
              <a:gd name="connsiteY5" fmla="*/ 457200 h 992786"/>
              <a:gd name="connsiteX6" fmla="*/ 534989 w 830264"/>
              <a:gd name="connsiteY6" fmla="*/ 557212 h 992786"/>
              <a:gd name="connsiteX7" fmla="*/ 492126 w 830264"/>
              <a:gd name="connsiteY7" fmla="*/ 619125 h 992786"/>
              <a:gd name="connsiteX8" fmla="*/ 406401 w 830264"/>
              <a:gd name="connsiteY8" fmla="*/ 728662 h 992786"/>
              <a:gd name="connsiteX9" fmla="*/ 306389 w 830264"/>
              <a:gd name="connsiteY9" fmla="*/ 785812 h 992786"/>
              <a:gd name="connsiteX10" fmla="*/ 234951 w 830264"/>
              <a:gd name="connsiteY10" fmla="*/ 795337 h 992786"/>
              <a:gd name="connsiteX11" fmla="*/ 187326 w 830264"/>
              <a:gd name="connsiteY11" fmla="*/ 857250 h 992786"/>
              <a:gd name="connsiteX12" fmla="*/ 71439 w 830264"/>
              <a:gd name="connsiteY12" fmla="*/ 927100 h 992786"/>
              <a:gd name="connsiteX13" fmla="*/ 41276 w 830264"/>
              <a:gd name="connsiteY13" fmla="*/ 938212 h 992786"/>
              <a:gd name="connsiteX14" fmla="*/ 55564 w 830264"/>
              <a:gd name="connsiteY14" fmla="*/ 987425 h 992786"/>
              <a:gd name="connsiteX15" fmla="*/ 1 w 830264"/>
              <a:gd name="connsiteY15" fmla="*/ 992185 h 992786"/>
              <a:gd name="connsiteX0" fmla="*/ 830264 w 830264"/>
              <a:gd name="connsiteY0" fmla="*/ 0 h 992786"/>
              <a:gd name="connsiteX1" fmla="*/ 779464 w 830264"/>
              <a:gd name="connsiteY1" fmla="*/ 60325 h 992786"/>
              <a:gd name="connsiteX2" fmla="*/ 750889 w 830264"/>
              <a:gd name="connsiteY2" fmla="*/ 139700 h 992786"/>
              <a:gd name="connsiteX3" fmla="*/ 654051 w 830264"/>
              <a:gd name="connsiteY3" fmla="*/ 223837 h 992786"/>
              <a:gd name="connsiteX4" fmla="*/ 639764 w 830264"/>
              <a:gd name="connsiteY4" fmla="*/ 323850 h 992786"/>
              <a:gd name="connsiteX5" fmla="*/ 606426 w 830264"/>
              <a:gd name="connsiteY5" fmla="*/ 457200 h 992786"/>
              <a:gd name="connsiteX6" fmla="*/ 534989 w 830264"/>
              <a:gd name="connsiteY6" fmla="*/ 557212 h 992786"/>
              <a:gd name="connsiteX7" fmla="*/ 492126 w 830264"/>
              <a:gd name="connsiteY7" fmla="*/ 619125 h 992786"/>
              <a:gd name="connsiteX8" fmla="*/ 406401 w 830264"/>
              <a:gd name="connsiteY8" fmla="*/ 728662 h 992786"/>
              <a:gd name="connsiteX9" fmla="*/ 306389 w 830264"/>
              <a:gd name="connsiteY9" fmla="*/ 785812 h 992786"/>
              <a:gd name="connsiteX10" fmla="*/ 234951 w 830264"/>
              <a:gd name="connsiteY10" fmla="*/ 795337 h 992786"/>
              <a:gd name="connsiteX11" fmla="*/ 187326 w 830264"/>
              <a:gd name="connsiteY11" fmla="*/ 857250 h 992786"/>
              <a:gd name="connsiteX12" fmla="*/ 71439 w 830264"/>
              <a:gd name="connsiteY12" fmla="*/ 927100 h 992786"/>
              <a:gd name="connsiteX13" fmla="*/ 41276 w 830264"/>
              <a:gd name="connsiteY13" fmla="*/ 938212 h 992786"/>
              <a:gd name="connsiteX14" fmla="*/ 55564 w 830264"/>
              <a:gd name="connsiteY14" fmla="*/ 987425 h 992786"/>
              <a:gd name="connsiteX15" fmla="*/ 1 w 830264"/>
              <a:gd name="connsiteY15" fmla="*/ 992185 h 992786"/>
              <a:gd name="connsiteX0" fmla="*/ 830264 w 830264"/>
              <a:gd name="connsiteY0" fmla="*/ 0 h 992786"/>
              <a:gd name="connsiteX1" fmla="*/ 779464 w 830264"/>
              <a:gd name="connsiteY1" fmla="*/ 60325 h 992786"/>
              <a:gd name="connsiteX2" fmla="*/ 750889 w 830264"/>
              <a:gd name="connsiteY2" fmla="*/ 139700 h 992786"/>
              <a:gd name="connsiteX3" fmla="*/ 654051 w 830264"/>
              <a:gd name="connsiteY3" fmla="*/ 223837 h 992786"/>
              <a:gd name="connsiteX4" fmla="*/ 639764 w 830264"/>
              <a:gd name="connsiteY4" fmla="*/ 323850 h 992786"/>
              <a:gd name="connsiteX5" fmla="*/ 606426 w 830264"/>
              <a:gd name="connsiteY5" fmla="*/ 457200 h 992786"/>
              <a:gd name="connsiteX6" fmla="*/ 534989 w 830264"/>
              <a:gd name="connsiteY6" fmla="*/ 557212 h 992786"/>
              <a:gd name="connsiteX7" fmla="*/ 492126 w 830264"/>
              <a:gd name="connsiteY7" fmla="*/ 619125 h 992786"/>
              <a:gd name="connsiteX8" fmla="*/ 406401 w 830264"/>
              <a:gd name="connsiteY8" fmla="*/ 728662 h 992786"/>
              <a:gd name="connsiteX9" fmla="*/ 306389 w 830264"/>
              <a:gd name="connsiteY9" fmla="*/ 785812 h 992786"/>
              <a:gd name="connsiteX10" fmla="*/ 234951 w 830264"/>
              <a:gd name="connsiteY10" fmla="*/ 795337 h 992786"/>
              <a:gd name="connsiteX11" fmla="*/ 187326 w 830264"/>
              <a:gd name="connsiteY11" fmla="*/ 857250 h 992786"/>
              <a:gd name="connsiteX12" fmla="*/ 71439 w 830264"/>
              <a:gd name="connsiteY12" fmla="*/ 927100 h 992786"/>
              <a:gd name="connsiteX13" fmla="*/ 41276 w 830264"/>
              <a:gd name="connsiteY13" fmla="*/ 938212 h 992786"/>
              <a:gd name="connsiteX14" fmla="*/ 55564 w 830264"/>
              <a:gd name="connsiteY14" fmla="*/ 987425 h 992786"/>
              <a:gd name="connsiteX15" fmla="*/ 1 w 830264"/>
              <a:gd name="connsiteY15" fmla="*/ 992185 h 992786"/>
              <a:gd name="connsiteX16" fmla="*/ 1 w 830264"/>
              <a:gd name="connsiteY16" fmla="*/ 992185 h 992786"/>
              <a:gd name="connsiteX0" fmla="*/ 836613 w 836613"/>
              <a:gd name="connsiteY0" fmla="*/ 0 h 992786"/>
              <a:gd name="connsiteX1" fmla="*/ 785813 w 836613"/>
              <a:gd name="connsiteY1" fmla="*/ 60325 h 992786"/>
              <a:gd name="connsiteX2" fmla="*/ 757238 w 836613"/>
              <a:gd name="connsiteY2" fmla="*/ 139700 h 992786"/>
              <a:gd name="connsiteX3" fmla="*/ 660400 w 836613"/>
              <a:gd name="connsiteY3" fmla="*/ 223837 h 992786"/>
              <a:gd name="connsiteX4" fmla="*/ 646113 w 836613"/>
              <a:gd name="connsiteY4" fmla="*/ 323850 h 992786"/>
              <a:gd name="connsiteX5" fmla="*/ 612775 w 836613"/>
              <a:gd name="connsiteY5" fmla="*/ 457200 h 992786"/>
              <a:gd name="connsiteX6" fmla="*/ 541338 w 836613"/>
              <a:gd name="connsiteY6" fmla="*/ 557212 h 992786"/>
              <a:gd name="connsiteX7" fmla="*/ 498475 w 836613"/>
              <a:gd name="connsiteY7" fmla="*/ 619125 h 992786"/>
              <a:gd name="connsiteX8" fmla="*/ 412750 w 836613"/>
              <a:gd name="connsiteY8" fmla="*/ 728662 h 992786"/>
              <a:gd name="connsiteX9" fmla="*/ 312738 w 836613"/>
              <a:gd name="connsiteY9" fmla="*/ 785812 h 992786"/>
              <a:gd name="connsiteX10" fmla="*/ 241300 w 836613"/>
              <a:gd name="connsiteY10" fmla="*/ 795337 h 992786"/>
              <a:gd name="connsiteX11" fmla="*/ 193675 w 836613"/>
              <a:gd name="connsiteY11" fmla="*/ 857250 h 992786"/>
              <a:gd name="connsiteX12" fmla="*/ 77788 w 836613"/>
              <a:gd name="connsiteY12" fmla="*/ 927100 h 992786"/>
              <a:gd name="connsiteX13" fmla="*/ 47625 w 836613"/>
              <a:gd name="connsiteY13" fmla="*/ 938212 h 992786"/>
              <a:gd name="connsiteX14" fmla="*/ 61913 w 836613"/>
              <a:gd name="connsiteY14" fmla="*/ 987425 h 992786"/>
              <a:gd name="connsiteX15" fmla="*/ 6350 w 836613"/>
              <a:gd name="connsiteY15" fmla="*/ 992185 h 992786"/>
              <a:gd name="connsiteX16" fmla="*/ 0 w 836613"/>
              <a:gd name="connsiteY16" fmla="*/ 954085 h 992786"/>
              <a:gd name="connsiteX0" fmla="*/ 836613 w 836613"/>
              <a:gd name="connsiteY0" fmla="*/ 0 h 1033460"/>
              <a:gd name="connsiteX1" fmla="*/ 785813 w 836613"/>
              <a:gd name="connsiteY1" fmla="*/ 60325 h 1033460"/>
              <a:gd name="connsiteX2" fmla="*/ 757238 w 836613"/>
              <a:gd name="connsiteY2" fmla="*/ 139700 h 1033460"/>
              <a:gd name="connsiteX3" fmla="*/ 660400 w 836613"/>
              <a:gd name="connsiteY3" fmla="*/ 223837 h 1033460"/>
              <a:gd name="connsiteX4" fmla="*/ 646113 w 836613"/>
              <a:gd name="connsiteY4" fmla="*/ 323850 h 1033460"/>
              <a:gd name="connsiteX5" fmla="*/ 612775 w 836613"/>
              <a:gd name="connsiteY5" fmla="*/ 457200 h 1033460"/>
              <a:gd name="connsiteX6" fmla="*/ 541338 w 836613"/>
              <a:gd name="connsiteY6" fmla="*/ 557212 h 1033460"/>
              <a:gd name="connsiteX7" fmla="*/ 498475 w 836613"/>
              <a:gd name="connsiteY7" fmla="*/ 619125 h 1033460"/>
              <a:gd name="connsiteX8" fmla="*/ 412750 w 836613"/>
              <a:gd name="connsiteY8" fmla="*/ 728662 h 1033460"/>
              <a:gd name="connsiteX9" fmla="*/ 312738 w 836613"/>
              <a:gd name="connsiteY9" fmla="*/ 785812 h 1033460"/>
              <a:gd name="connsiteX10" fmla="*/ 241300 w 836613"/>
              <a:gd name="connsiteY10" fmla="*/ 795337 h 1033460"/>
              <a:gd name="connsiteX11" fmla="*/ 193675 w 836613"/>
              <a:gd name="connsiteY11" fmla="*/ 857250 h 1033460"/>
              <a:gd name="connsiteX12" fmla="*/ 77788 w 836613"/>
              <a:gd name="connsiteY12" fmla="*/ 927100 h 1033460"/>
              <a:gd name="connsiteX13" fmla="*/ 47625 w 836613"/>
              <a:gd name="connsiteY13" fmla="*/ 938212 h 1033460"/>
              <a:gd name="connsiteX14" fmla="*/ 61913 w 836613"/>
              <a:gd name="connsiteY14" fmla="*/ 987425 h 1033460"/>
              <a:gd name="connsiteX15" fmla="*/ 12700 w 836613"/>
              <a:gd name="connsiteY15" fmla="*/ 1033460 h 1033460"/>
              <a:gd name="connsiteX16" fmla="*/ 0 w 836613"/>
              <a:gd name="connsiteY16" fmla="*/ 954085 h 1033460"/>
              <a:gd name="connsiteX0" fmla="*/ 836613 w 836613"/>
              <a:gd name="connsiteY0" fmla="*/ 0 h 1040398"/>
              <a:gd name="connsiteX1" fmla="*/ 785813 w 836613"/>
              <a:gd name="connsiteY1" fmla="*/ 60325 h 1040398"/>
              <a:gd name="connsiteX2" fmla="*/ 757238 w 836613"/>
              <a:gd name="connsiteY2" fmla="*/ 139700 h 1040398"/>
              <a:gd name="connsiteX3" fmla="*/ 660400 w 836613"/>
              <a:gd name="connsiteY3" fmla="*/ 223837 h 1040398"/>
              <a:gd name="connsiteX4" fmla="*/ 646113 w 836613"/>
              <a:gd name="connsiteY4" fmla="*/ 323850 h 1040398"/>
              <a:gd name="connsiteX5" fmla="*/ 612775 w 836613"/>
              <a:gd name="connsiteY5" fmla="*/ 457200 h 1040398"/>
              <a:gd name="connsiteX6" fmla="*/ 541338 w 836613"/>
              <a:gd name="connsiteY6" fmla="*/ 557212 h 1040398"/>
              <a:gd name="connsiteX7" fmla="*/ 498475 w 836613"/>
              <a:gd name="connsiteY7" fmla="*/ 619125 h 1040398"/>
              <a:gd name="connsiteX8" fmla="*/ 412750 w 836613"/>
              <a:gd name="connsiteY8" fmla="*/ 728662 h 1040398"/>
              <a:gd name="connsiteX9" fmla="*/ 312738 w 836613"/>
              <a:gd name="connsiteY9" fmla="*/ 785812 h 1040398"/>
              <a:gd name="connsiteX10" fmla="*/ 241300 w 836613"/>
              <a:gd name="connsiteY10" fmla="*/ 795337 h 1040398"/>
              <a:gd name="connsiteX11" fmla="*/ 193675 w 836613"/>
              <a:gd name="connsiteY11" fmla="*/ 857250 h 1040398"/>
              <a:gd name="connsiteX12" fmla="*/ 77788 w 836613"/>
              <a:gd name="connsiteY12" fmla="*/ 927100 h 1040398"/>
              <a:gd name="connsiteX13" fmla="*/ 47625 w 836613"/>
              <a:gd name="connsiteY13" fmla="*/ 938212 h 1040398"/>
              <a:gd name="connsiteX14" fmla="*/ 61913 w 836613"/>
              <a:gd name="connsiteY14" fmla="*/ 987425 h 1040398"/>
              <a:gd name="connsiteX15" fmla="*/ 12700 w 836613"/>
              <a:gd name="connsiteY15" fmla="*/ 1033460 h 1040398"/>
              <a:gd name="connsiteX16" fmla="*/ 0 w 836613"/>
              <a:gd name="connsiteY16" fmla="*/ 954085 h 1040398"/>
              <a:gd name="connsiteX0" fmla="*/ 836613 w 836613"/>
              <a:gd name="connsiteY0" fmla="*/ 0 h 1036090"/>
              <a:gd name="connsiteX1" fmla="*/ 785813 w 836613"/>
              <a:gd name="connsiteY1" fmla="*/ 60325 h 1036090"/>
              <a:gd name="connsiteX2" fmla="*/ 757238 w 836613"/>
              <a:gd name="connsiteY2" fmla="*/ 139700 h 1036090"/>
              <a:gd name="connsiteX3" fmla="*/ 660400 w 836613"/>
              <a:gd name="connsiteY3" fmla="*/ 223837 h 1036090"/>
              <a:gd name="connsiteX4" fmla="*/ 646113 w 836613"/>
              <a:gd name="connsiteY4" fmla="*/ 323850 h 1036090"/>
              <a:gd name="connsiteX5" fmla="*/ 612775 w 836613"/>
              <a:gd name="connsiteY5" fmla="*/ 457200 h 1036090"/>
              <a:gd name="connsiteX6" fmla="*/ 541338 w 836613"/>
              <a:gd name="connsiteY6" fmla="*/ 557212 h 1036090"/>
              <a:gd name="connsiteX7" fmla="*/ 498475 w 836613"/>
              <a:gd name="connsiteY7" fmla="*/ 619125 h 1036090"/>
              <a:gd name="connsiteX8" fmla="*/ 412750 w 836613"/>
              <a:gd name="connsiteY8" fmla="*/ 728662 h 1036090"/>
              <a:gd name="connsiteX9" fmla="*/ 312738 w 836613"/>
              <a:gd name="connsiteY9" fmla="*/ 785812 h 1036090"/>
              <a:gd name="connsiteX10" fmla="*/ 241300 w 836613"/>
              <a:gd name="connsiteY10" fmla="*/ 795337 h 1036090"/>
              <a:gd name="connsiteX11" fmla="*/ 193675 w 836613"/>
              <a:gd name="connsiteY11" fmla="*/ 857250 h 1036090"/>
              <a:gd name="connsiteX12" fmla="*/ 77788 w 836613"/>
              <a:gd name="connsiteY12" fmla="*/ 927100 h 1036090"/>
              <a:gd name="connsiteX13" fmla="*/ 47625 w 836613"/>
              <a:gd name="connsiteY13" fmla="*/ 938212 h 1036090"/>
              <a:gd name="connsiteX14" fmla="*/ 61913 w 836613"/>
              <a:gd name="connsiteY14" fmla="*/ 987425 h 1036090"/>
              <a:gd name="connsiteX15" fmla="*/ 12700 w 836613"/>
              <a:gd name="connsiteY15" fmla="*/ 1033460 h 1036090"/>
              <a:gd name="connsiteX16" fmla="*/ 0 w 836613"/>
              <a:gd name="connsiteY16" fmla="*/ 954085 h 1036090"/>
              <a:gd name="connsiteX0" fmla="*/ 836613 w 836613"/>
              <a:gd name="connsiteY0" fmla="*/ 0 h 1027013"/>
              <a:gd name="connsiteX1" fmla="*/ 785813 w 836613"/>
              <a:gd name="connsiteY1" fmla="*/ 60325 h 1027013"/>
              <a:gd name="connsiteX2" fmla="*/ 757238 w 836613"/>
              <a:gd name="connsiteY2" fmla="*/ 139700 h 1027013"/>
              <a:gd name="connsiteX3" fmla="*/ 660400 w 836613"/>
              <a:gd name="connsiteY3" fmla="*/ 223837 h 1027013"/>
              <a:gd name="connsiteX4" fmla="*/ 646113 w 836613"/>
              <a:gd name="connsiteY4" fmla="*/ 323850 h 1027013"/>
              <a:gd name="connsiteX5" fmla="*/ 612775 w 836613"/>
              <a:gd name="connsiteY5" fmla="*/ 457200 h 1027013"/>
              <a:gd name="connsiteX6" fmla="*/ 541338 w 836613"/>
              <a:gd name="connsiteY6" fmla="*/ 557212 h 1027013"/>
              <a:gd name="connsiteX7" fmla="*/ 498475 w 836613"/>
              <a:gd name="connsiteY7" fmla="*/ 619125 h 1027013"/>
              <a:gd name="connsiteX8" fmla="*/ 412750 w 836613"/>
              <a:gd name="connsiteY8" fmla="*/ 728662 h 1027013"/>
              <a:gd name="connsiteX9" fmla="*/ 312738 w 836613"/>
              <a:gd name="connsiteY9" fmla="*/ 785812 h 1027013"/>
              <a:gd name="connsiteX10" fmla="*/ 241300 w 836613"/>
              <a:gd name="connsiteY10" fmla="*/ 795337 h 1027013"/>
              <a:gd name="connsiteX11" fmla="*/ 193675 w 836613"/>
              <a:gd name="connsiteY11" fmla="*/ 857250 h 1027013"/>
              <a:gd name="connsiteX12" fmla="*/ 77788 w 836613"/>
              <a:gd name="connsiteY12" fmla="*/ 927100 h 1027013"/>
              <a:gd name="connsiteX13" fmla="*/ 47625 w 836613"/>
              <a:gd name="connsiteY13" fmla="*/ 938212 h 1027013"/>
              <a:gd name="connsiteX14" fmla="*/ 61913 w 836613"/>
              <a:gd name="connsiteY14" fmla="*/ 987425 h 1027013"/>
              <a:gd name="connsiteX15" fmla="*/ 12700 w 836613"/>
              <a:gd name="connsiteY15" fmla="*/ 1023935 h 1027013"/>
              <a:gd name="connsiteX16" fmla="*/ 0 w 836613"/>
              <a:gd name="connsiteY16" fmla="*/ 954085 h 1027013"/>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77788 w 836613"/>
              <a:gd name="connsiteY12" fmla="*/ 927100 h 1015211"/>
              <a:gd name="connsiteX13" fmla="*/ 47625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4917"/>
              <a:gd name="connsiteX1" fmla="*/ 785813 w 836613"/>
              <a:gd name="connsiteY1" fmla="*/ 60325 h 1014917"/>
              <a:gd name="connsiteX2" fmla="*/ 757238 w 836613"/>
              <a:gd name="connsiteY2" fmla="*/ 139700 h 1014917"/>
              <a:gd name="connsiteX3" fmla="*/ 660400 w 836613"/>
              <a:gd name="connsiteY3" fmla="*/ 223837 h 1014917"/>
              <a:gd name="connsiteX4" fmla="*/ 646113 w 836613"/>
              <a:gd name="connsiteY4" fmla="*/ 323850 h 1014917"/>
              <a:gd name="connsiteX5" fmla="*/ 612775 w 836613"/>
              <a:gd name="connsiteY5" fmla="*/ 457200 h 1014917"/>
              <a:gd name="connsiteX6" fmla="*/ 541338 w 836613"/>
              <a:gd name="connsiteY6" fmla="*/ 557212 h 1014917"/>
              <a:gd name="connsiteX7" fmla="*/ 498475 w 836613"/>
              <a:gd name="connsiteY7" fmla="*/ 619125 h 1014917"/>
              <a:gd name="connsiteX8" fmla="*/ 412750 w 836613"/>
              <a:gd name="connsiteY8" fmla="*/ 728662 h 1014917"/>
              <a:gd name="connsiteX9" fmla="*/ 312738 w 836613"/>
              <a:gd name="connsiteY9" fmla="*/ 785812 h 1014917"/>
              <a:gd name="connsiteX10" fmla="*/ 241300 w 836613"/>
              <a:gd name="connsiteY10" fmla="*/ 795337 h 1014917"/>
              <a:gd name="connsiteX11" fmla="*/ 193675 w 836613"/>
              <a:gd name="connsiteY11" fmla="*/ 857250 h 1014917"/>
              <a:gd name="connsiteX12" fmla="*/ 77788 w 836613"/>
              <a:gd name="connsiteY12" fmla="*/ 927100 h 1014917"/>
              <a:gd name="connsiteX13" fmla="*/ 50800 w 836613"/>
              <a:gd name="connsiteY13" fmla="*/ 957262 h 1014917"/>
              <a:gd name="connsiteX14" fmla="*/ 61913 w 836613"/>
              <a:gd name="connsiteY14" fmla="*/ 987425 h 1014917"/>
              <a:gd name="connsiteX15" fmla="*/ 25400 w 836613"/>
              <a:gd name="connsiteY15" fmla="*/ 1011235 h 1014917"/>
              <a:gd name="connsiteX16" fmla="*/ 0 w 836613"/>
              <a:gd name="connsiteY16" fmla="*/ 954085 h 1014917"/>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77788 w 836613"/>
              <a:gd name="connsiteY12" fmla="*/ 927100 h 1015211"/>
              <a:gd name="connsiteX13" fmla="*/ 44450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96838 w 836613"/>
              <a:gd name="connsiteY12" fmla="*/ 917575 h 1015211"/>
              <a:gd name="connsiteX13" fmla="*/ 44450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96838 w 836613"/>
              <a:gd name="connsiteY12" fmla="*/ 917575 h 1015211"/>
              <a:gd name="connsiteX13" fmla="*/ 44450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96838 w 836613"/>
              <a:gd name="connsiteY12" fmla="*/ 917575 h 1015211"/>
              <a:gd name="connsiteX13" fmla="*/ 44450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5211"/>
              <a:gd name="connsiteX1" fmla="*/ 785813 w 836613"/>
              <a:gd name="connsiteY1" fmla="*/ 60325 h 1015211"/>
              <a:gd name="connsiteX2" fmla="*/ 757238 w 836613"/>
              <a:gd name="connsiteY2" fmla="*/ 139700 h 1015211"/>
              <a:gd name="connsiteX3" fmla="*/ 660400 w 836613"/>
              <a:gd name="connsiteY3" fmla="*/ 223837 h 1015211"/>
              <a:gd name="connsiteX4" fmla="*/ 646113 w 836613"/>
              <a:gd name="connsiteY4" fmla="*/ 323850 h 1015211"/>
              <a:gd name="connsiteX5" fmla="*/ 612775 w 836613"/>
              <a:gd name="connsiteY5" fmla="*/ 457200 h 1015211"/>
              <a:gd name="connsiteX6" fmla="*/ 541338 w 836613"/>
              <a:gd name="connsiteY6" fmla="*/ 557212 h 1015211"/>
              <a:gd name="connsiteX7" fmla="*/ 498475 w 836613"/>
              <a:gd name="connsiteY7" fmla="*/ 619125 h 1015211"/>
              <a:gd name="connsiteX8" fmla="*/ 412750 w 836613"/>
              <a:gd name="connsiteY8" fmla="*/ 728662 h 1015211"/>
              <a:gd name="connsiteX9" fmla="*/ 312738 w 836613"/>
              <a:gd name="connsiteY9" fmla="*/ 785812 h 1015211"/>
              <a:gd name="connsiteX10" fmla="*/ 241300 w 836613"/>
              <a:gd name="connsiteY10" fmla="*/ 795337 h 1015211"/>
              <a:gd name="connsiteX11" fmla="*/ 193675 w 836613"/>
              <a:gd name="connsiteY11" fmla="*/ 857250 h 1015211"/>
              <a:gd name="connsiteX12" fmla="*/ 96838 w 836613"/>
              <a:gd name="connsiteY12" fmla="*/ 917575 h 1015211"/>
              <a:gd name="connsiteX13" fmla="*/ 44450 w 836613"/>
              <a:gd name="connsiteY13" fmla="*/ 938212 h 1015211"/>
              <a:gd name="connsiteX14" fmla="*/ 61913 w 836613"/>
              <a:gd name="connsiteY14" fmla="*/ 987425 h 1015211"/>
              <a:gd name="connsiteX15" fmla="*/ 25400 w 836613"/>
              <a:gd name="connsiteY15" fmla="*/ 1011235 h 1015211"/>
              <a:gd name="connsiteX16" fmla="*/ 0 w 836613"/>
              <a:gd name="connsiteY16" fmla="*/ 954085 h 1015211"/>
              <a:gd name="connsiteX0" fmla="*/ 836613 w 836613"/>
              <a:gd name="connsiteY0" fmla="*/ 0 h 1015011"/>
              <a:gd name="connsiteX1" fmla="*/ 785813 w 836613"/>
              <a:gd name="connsiteY1" fmla="*/ 60325 h 1015011"/>
              <a:gd name="connsiteX2" fmla="*/ 757238 w 836613"/>
              <a:gd name="connsiteY2" fmla="*/ 139700 h 1015011"/>
              <a:gd name="connsiteX3" fmla="*/ 660400 w 836613"/>
              <a:gd name="connsiteY3" fmla="*/ 223837 h 1015011"/>
              <a:gd name="connsiteX4" fmla="*/ 646113 w 836613"/>
              <a:gd name="connsiteY4" fmla="*/ 323850 h 1015011"/>
              <a:gd name="connsiteX5" fmla="*/ 612775 w 836613"/>
              <a:gd name="connsiteY5" fmla="*/ 457200 h 1015011"/>
              <a:gd name="connsiteX6" fmla="*/ 541338 w 836613"/>
              <a:gd name="connsiteY6" fmla="*/ 557212 h 1015011"/>
              <a:gd name="connsiteX7" fmla="*/ 498475 w 836613"/>
              <a:gd name="connsiteY7" fmla="*/ 619125 h 1015011"/>
              <a:gd name="connsiteX8" fmla="*/ 412750 w 836613"/>
              <a:gd name="connsiteY8" fmla="*/ 728662 h 1015011"/>
              <a:gd name="connsiteX9" fmla="*/ 312738 w 836613"/>
              <a:gd name="connsiteY9" fmla="*/ 785812 h 1015011"/>
              <a:gd name="connsiteX10" fmla="*/ 241300 w 836613"/>
              <a:gd name="connsiteY10" fmla="*/ 795337 h 1015011"/>
              <a:gd name="connsiteX11" fmla="*/ 193675 w 836613"/>
              <a:gd name="connsiteY11" fmla="*/ 857250 h 1015011"/>
              <a:gd name="connsiteX12" fmla="*/ 96838 w 836613"/>
              <a:gd name="connsiteY12" fmla="*/ 917575 h 1015011"/>
              <a:gd name="connsiteX13" fmla="*/ 53975 w 836613"/>
              <a:gd name="connsiteY13" fmla="*/ 950912 h 1015011"/>
              <a:gd name="connsiteX14" fmla="*/ 61913 w 836613"/>
              <a:gd name="connsiteY14" fmla="*/ 987425 h 1015011"/>
              <a:gd name="connsiteX15" fmla="*/ 25400 w 836613"/>
              <a:gd name="connsiteY15" fmla="*/ 1011235 h 1015011"/>
              <a:gd name="connsiteX16" fmla="*/ 0 w 836613"/>
              <a:gd name="connsiteY16" fmla="*/ 954085 h 101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6613" h="1015011">
                <a:moveTo>
                  <a:pt x="836613" y="0"/>
                </a:moveTo>
                <a:lnTo>
                  <a:pt x="785813" y="60325"/>
                </a:lnTo>
                <a:cubicBezTo>
                  <a:pt x="760413" y="79375"/>
                  <a:pt x="778140" y="112448"/>
                  <a:pt x="757238" y="139700"/>
                </a:cubicBezTo>
                <a:cubicBezTo>
                  <a:pt x="736336" y="166952"/>
                  <a:pt x="678921" y="193146"/>
                  <a:pt x="660400" y="223837"/>
                </a:cubicBezTo>
                <a:cubicBezTo>
                  <a:pt x="641879" y="254528"/>
                  <a:pt x="654050" y="284956"/>
                  <a:pt x="646113" y="323850"/>
                </a:cubicBezTo>
                <a:cubicBezTo>
                  <a:pt x="638176" y="362744"/>
                  <a:pt x="630237" y="418306"/>
                  <a:pt x="612775" y="457200"/>
                </a:cubicBezTo>
                <a:cubicBezTo>
                  <a:pt x="595313" y="496094"/>
                  <a:pt x="560388" y="530225"/>
                  <a:pt x="541338" y="557212"/>
                </a:cubicBezTo>
                <a:cubicBezTo>
                  <a:pt x="522288" y="584199"/>
                  <a:pt x="519906" y="590550"/>
                  <a:pt x="498475" y="619125"/>
                </a:cubicBezTo>
                <a:cubicBezTo>
                  <a:pt x="477044" y="647700"/>
                  <a:pt x="443706" y="700881"/>
                  <a:pt x="412750" y="728662"/>
                </a:cubicBezTo>
                <a:cubicBezTo>
                  <a:pt x="381794" y="756443"/>
                  <a:pt x="341313" y="774700"/>
                  <a:pt x="312738" y="785812"/>
                </a:cubicBezTo>
                <a:cubicBezTo>
                  <a:pt x="284163" y="796924"/>
                  <a:pt x="261144" y="783431"/>
                  <a:pt x="241300" y="795337"/>
                </a:cubicBezTo>
                <a:cubicBezTo>
                  <a:pt x="221456" y="807243"/>
                  <a:pt x="217752" y="836877"/>
                  <a:pt x="193675" y="857250"/>
                </a:cubicBezTo>
                <a:cubicBezTo>
                  <a:pt x="169598" y="877623"/>
                  <a:pt x="120121" y="901965"/>
                  <a:pt x="96838" y="917575"/>
                </a:cubicBezTo>
                <a:cubicBezTo>
                  <a:pt x="73555" y="933185"/>
                  <a:pt x="47625" y="922337"/>
                  <a:pt x="53975" y="950912"/>
                </a:cubicBezTo>
                <a:cubicBezTo>
                  <a:pt x="60325" y="979487"/>
                  <a:pt x="66676" y="977371"/>
                  <a:pt x="61913" y="987425"/>
                </a:cubicBezTo>
                <a:cubicBezTo>
                  <a:pt x="57151" y="997479"/>
                  <a:pt x="42333" y="1024993"/>
                  <a:pt x="25400" y="1011235"/>
                </a:cubicBezTo>
                <a:cubicBezTo>
                  <a:pt x="8467" y="997477"/>
                  <a:pt x="4233" y="980543"/>
                  <a:pt x="0" y="95408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0" name="Воронеж-Озинки"/>
          <p:cNvSpPr/>
          <p:nvPr/>
        </p:nvSpPr>
        <p:spPr>
          <a:xfrm>
            <a:off x="3488588" y="4108336"/>
            <a:ext cx="1150510" cy="945029"/>
          </a:xfrm>
          <a:custGeom>
            <a:avLst/>
            <a:gdLst>
              <a:gd name="connsiteX0" fmla="*/ 0 w 520028"/>
              <a:gd name="connsiteY0" fmla="*/ 0 h 476250"/>
              <a:gd name="connsiteX1" fmla="*/ 157162 w 520028"/>
              <a:gd name="connsiteY1" fmla="*/ 161925 h 476250"/>
              <a:gd name="connsiteX2" fmla="*/ 219075 w 520028"/>
              <a:gd name="connsiteY2" fmla="*/ 157163 h 476250"/>
              <a:gd name="connsiteX3" fmla="*/ 342900 w 520028"/>
              <a:gd name="connsiteY3" fmla="*/ 266700 h 476250"/>
              <a:gd name="connsiteX4" fmla="*/ 395287 w 520028"/>
              <a:gd name="connsiteY4" fmla="*/ 347663 h 476250"/>
              <a:gd name="connsiteX5" fmla="*/ 414337 w 520028"/>
              <a:gd name="connsiteY5" fmla="*/ 390525 h 476250"/>
              <a:gd name="connsiteX6" fmla="*/ 504825 w 520028"/>
              <a:gd name="connsiteY6" fmla="*/ 433388 h 476250"/>
              <a:gd name="connsiteX7" fmla="*/ 519112 w 520028"/>
              <a:gd name="connsiteY7" fmla="*/ 476250 h 476250"/>
              <a:gd name="connsiteX0" fmla="*/ 0 w 526378"/>
              <a:gd name="connsiteY0" fmla="*/ 0 h 434975"/>
              <a:gd name="connsiteX1" fmla="*/ 163512 w 526378"/>
              <a:gd name="connsiteY1" fmla="*/ 120650 h 434975"/>
              <a:gd name="connsiteX2" fmla="*/ 225425 w 526378"/>
              <a:gd name="connsiteY2" fmla="*/ 115888 h 434975"/>
              <a:gd name="connsiteX3" fmla="*/ 349250 w 526378"/>
              <a:gd name="connsiteY3" fmla="*/ 225425 h 434975"/>
              <a:gd name="connsiteX4" fmla="*/ 401637 w 526378"/>
              <a:gd name="connsiteY4" fmla="*/ 306388 h 434975"/>
              <a:gd name="connsiteX5" fmla="*/ 420687 w 526378"/>
              <a:gd name="connsiteY5" fmla="*/ 349250 h 434975"/>
              <a:gd name="connsiteX6" fmla="*/ 511175 w 526378"/>
              <a:gd name="connsiteY6" fmla="*/ 392113 h 434975"/>
              <a:gd name="connsiteX7" fmla="*/ 525462 w 526378"/>
              <a:gd name="connsiteY7" fmla="*/ 434975 h 434975"/>
              <a:gd name="connsiteX0" fmla="*/ 0 w 526378"/>
              <a:gd name="connsiteY0" fmla="*/ 0 h 434975"/>
              <a:gd name="connsiteX1" fmla="*/ 163512 w 526378"/>
              <a:gd name="connsiteY1" fmla="*/ 120650 h 434975"/>
              <a:gd name="connsiteX2" fmla="*/ 225425 w 526378"/>
              <a:gd name="connsiteY2" fmla="*/ 115888 h 434975"/>
              <a:gd name="connsiteX3" fmla="*/ 349250 w 526378"/>
              <a:gd name="connsiteY3" fmla="*/ 225425 h 434975"/>
              <a:gd name="connsiteX4" fmla="*/ 401637 w 526378"/>
              <a:gd name="connsiteY4" fmla="*/ 306388 h 434975"/>
              <a:gd name="connsiteX5" fmla="*/ 420687 w 526378"/>
              <a:gd name="connsiteY5" fmla="*/ 349250 h 434975"/>
              <a:gd name="connsiteX6" fmla="*/ 511175 w 526378"/>
              <a:gd name="connsiteY6" fmla="*/ 392113 h 434975"/>
              <a:gd name="connsiteX7" fmla="*/ 525462 w 526378"/>
              <a:gd name="connsiteY7" fmla="*/ 434975 h 434975"/>
              <a:gd name="connsiteX0" fmla="*/ 0 w 529553"/>
              <a:gd name="connsiteY0" fmla="*/ 0 h 434975"/>
              <a:gd name="connsiteX1" fmla="*/ 166687 w 529553"/>
              <a:gd name="connsiteY1" fmla="*/ 120650 h 434975"/>
              <a:gd name="connsiteX2" fmla="*/ 228600 w 529553"/>
              <a:gd name="connsiteY2" fmla="*/ 115888 h 434975"/>
              <a:gd name="connsiteX3" fmla="*/ 352425 w 529553"/>
              <a:gd name="connsiteY3" fmla="*/ 225425 h 434975"/>
              <a:gd name="connsiteX4" fmla="*/ 404812 w 529553"/>
              <a:gd name="connsiteY4" fmla="*/ 306388 h 434975"/>
              <a:gd name="connsiteX5" fmla="*/ 423862 w 529553"/>
              <a:gd name="connsiteY5" fmla="*/ 349250 h 434975"/>
              <a:gd name="connsiteX6" fmla="*/ 514350 w 529553"/>
              <a:gd name="connsiteY6" fmla="*/ 392113 h 434975"/>
              <a:gd name="connsiteX7" fmla="*/ 528637 w 529553"/>
              <a:gd name="connsiteY7" fmla="*/ 434975 h 434975"/>
              <a:gd name="connsiteX0" fmla="*/ 0 w 529553"/>
              <a:gd name="connsiteY0" fmla="*/ 0 h 434975"/>
              <a:gd name="connsiteX1" fmla="*/ 179387 w 529553"/>
              <a:gd name="connsiteY1" fmla="*/ 92075 h 434975"/>
              <a:gd name="connsiteX2" fmla="*/ 228600 w 529553"/>
              <a:gd name="connsiteY2" fmla="*/ 115888 h 434975"/>
              <a:gd name="connsiteX3" fmla="*/ 352425 w 529553"/>
              <a:gd name="connsiteY3" fmla="*/ 225425 h 434975"/>
              <a:gd name="connsiteX4" fmla="*/ 404812 w 529553"/>
              <a:gd name="connsiteY4" fmla="*/ 306388 h 434975"/>
              <a:gd name="connsiteX5" fmla="*/ 423862 w 529553"/>
              <a:gd name="connsiteY5" fmla="*/ 349250 h 434975"/>
              <a:gd name="connsiteX6" fmla="*/ 514350 w 529553"/>
              <a:gd name="connsiteY6" fmla="*/ 392113 h 434975"/>
              <a:gd name="connsiteX7" fmla="*/ 528637 w 529553"/>
              <a:gd name="connsiteY7" fmla="*/ 434975 h 434975"/>
              <a:gd name="connsiteX0" fmla="*/ 0 w 529553"/>
              <a:gd name="connsiteY0" fmla="*/ 0 h 434975"/>
              <a:gd name="connsiteX1" fmla="*/ 179387 w 529553"/>
              <a:gd name="connsiteY1" fmla="*/ 92075 h 434975"/>
              <a:gd name="connsiteX2" fmla="*/ 241300 w 529553"/>
              <a:gd name="connsiteY2" fmla="*/ 90488 h 434975"/>
              <a:gd name="connsiteX3" fmla="*/ 352425 w 529553"/>
              <a:gd name="connsiteY3" fmla="*/ 225425 h 434975"/>
              <a:gd name="connsiteX4" fmla="*/ 404812 w 529553"/>
              <a:gd name="connsiteY4" fmla="*/ 306388 h 434975"/>
              <a:gd name="connsiteX5" fmla="*/ 423862 w 529553"/>
              <a:gd name="connsiteY5" fmla="*/ 349250 h 434975"/>
              <a:gd name="connsiteX6" fmla="*/ 514350 w 529553"/>
              <a:gd name="connsiteY6" fmla="*/ 392113 h 434975"/>
              <a:gd name="connsiteX7" fmla="*/ 528637 w 529553"/>
              <a:gd name="connsiteY7" fmla="*/ 434975 h 434975"/>
              <a:gd name="connsiteX0" fmla="*/ 0 w 529553"/>
              <a:gd name="connsiteY0" fmla="*/ 0 h 434975"/>
              <a:gd name="connsiteX1" fmla="*/ 176212 w 529553"/>
              <a:gd name="connsiteY1" fmla="*/ 82550 h 434975"/>
              <a:gd name="connsiteX2" fmla="*/ 241300 w 529553"/>
              <a:gd name="connsiteY2" fmla="*/ 90488 h 434975"/>
              <a:gd name="connsiteX3" fmla="*/ 352425 w 529553"/>
              <a:gd name="connsiteY3" fmla="*/ 225425 h 434975"/>
              <a:gd name="connsiteX4" fmla="*/ 404812 w 529553"/>
              <a:gd name="connsiteY4" fmla="*/ 306388 h 434975"/>
              <a:gd name="connsiteX5" fmla="*/ 423862 w 529553"/>
              <a:gd name="connsiteY5" fmla="*/ 349250 h 434975"/>
              <a:gd name="connsiteX6" fmla="*/ 514350 w 529553"/>
              <a:gd name="connsiteY6" fmla="*/ 392113 h 434975"/>
              <a:gd name="connsiteX7" fmla="*/ 528637 w 529553"/>
              <a:gd name="connsiteY7" fmla="*/ 434975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53" h="434975">
                <a:moveTo>
                  <a:pt x="0" y="0"/>
                </a:moveTo>
                <a:cubicBezTo>
                  <a:pt x="73025" y="45640"/>
                  <a:pt x="135995" y="67469"/>
                  <a:pt x="176212" y="82550"/>
                </a:cubicBezTo>
                <a:cubicBezTo>
                  <a:pt x="216429" y="97631"/>
                  <a:pt x="211931" y="66676"/>
                  <a:pt x="241300" y="90488"/>
                </a:cubicBezTo>
                <a:cubicBezTo>
                  <a:pt x="270669" y="114300"/>
                  <a:pt x="325173" y="189442"/>
                  <a:pt x="352425" y="225425"/>
                </a:cubicBezTo>
                <a:cubicBezTo>
                  <a:pt x="379677" y="261408"/>
                  <a:pt x="392906" y="285750"/>
                  <a:pt x="404812" y="306388"/>
                </a:cubicBezTo>
                <a:cubicBezTo>
                  <a:pt x="416718" y="327026"/>
                  <a:pt x="405606" y="334962"/>
                  <a:pt x="423862" y="349250"/>
                </a:cubicBezTo>
                <a:cubicBezTo>
                  <a:pt x="442118" y="363538"/>
                  <a:pt x="496888" y="377826"/>
                  <a:pt x="514350" y="392113"/>
                </a:cubicBezTo>
                <a:cubicBezTo>
                  <a:pt x="531812" y="406400"/>
                  <a:pt x="530224" y="420687"/>
                  <a:pt x="528637" y="43497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1" name="Ростов-Саратов"/>
          <p:cNvSpPr/>
          <p:nvPr/>
        </p:nvSpPr>
        <p:spPr>
          <a:xfrm>
            <a:off x="2784988" y="4670530"/>
            <a:ext cx="1541708" cy="463354"/>
          </a:xfrm>
          <a:custGeom>
            <a:avLst/>
            <a:gdLst>
              <a:gd name="connsiteX0" fmla="*/ 0 w 1119187"/>
              <a:gd name="connsiteY0" fmla="*/ 414338 h 490032"/>
              <a:gd name="connsiteX1" fmla="*/ 47625 w 1119187"/>
              <a:gd name="connsiteY1" fmla="*/ 433388 h 490032"/>
              <a:gd name="connsiteX2" fmla="*/ 100012 w 1119187"/>
              <a:gd name="connsiteY2" fmla="*/ 485775 h 490032"/>
              <a:gd name="connsiteX3" fmla="*/ 200025 w 1119187"/>
              <a:gd name="connsiteY3" fmla="*/ 485775 h 490032"/>
              <a:gd name="connsiteX4" fmla="*/ 280987 w 1119187"/>
              <a:gd name="connsiteY4" fmla="*/ 476250 h 490032"/>
              <a:gd name="connsiteX5" fmla="*/ 423862 w 1119187"/>
              <a:gd name="connsiteY5" fmla="*/ 485775 h 490032"/>
              <a:gd name="connsiteX6" fmla="*/ 509587 w 1119187"/>
              <a:gd name="connsiteY6" fmla="*/ 471488 h 490032"/>
              <a:gd name="connsiteX7" fmla="*/ 571500 w 1119187"/>
              <a:gd name="connsiteY7" fmla="*/ 438150 h 490032"/>
              <a:gd name="connsiteX8" fmla="*/ 657225 w 1119187"/>
              <a:gd name="connsiteY8" fmla="*/ 423863 h 490032"/>
              <a:gd name="connsiteX9" fmla="*/ 709612 w 1119187"/>
              <a:gd name="connsiteY9" fmla="*/ 338138 h 490032"/>
              <a:gd name="connsiteX10" fmla="*/ 747712 w 1119187"/>
              <a:gd name="connsiteY10" fmla="*/ 300038 h 490032"/>
              <a:gd name="connsiteX11" fmla="*/ 795337 w 1119187"/>
              <a:gd name="connsiteY11" fmla="*/ 304800 h 490032"/>
              <a:gd name="connsiteX12" fmla="*/ 862012 w 1119187"/>
              <a:gd name="connsiteY12" fmla="*/ 328613 h 490032"/>
              <a:gd name="connsiteX13" fmla="*/ 933450 w 1119187"/>
              <a:gd name="connsiteY13" fmla="*/ 276225 h 490032"/>
              <a:gd name="connsiteX14" fmla="*/ 942975 w 1119187"/>
              <a:gd name="connsiteY14" fmla="*/ 219075 h 490032"/>
              <a:gd name="connsiteX15" fmla="*/ 1052512 w 1119187"/>
              <a:gd name="connsiteY15" fmla="*/ 76200 h 490032"/>
              <a:gd name="connsiteX16" fmla="*/ 1119187 w 1119187"/>
              <a:gd name="connsiteY16" fmla="*/ 0 h 490032"/>
              <a:gd name="connsiteX0" fmla="*/ 0 w 1119187"/>
              <a:gd name="connsiteY0" fmla="*/ 414338 h 511189"/>
              <a:gd name="connsiteX1" fmla="*/ 47625 w 1119187"/>
              <a:gd name="connsiteY1" fmla="*/ 433388 h 511189"/>
              <a:gd name="connsiteX2" fmla="*/ 100012 w 1119187"/>
              <a:gd name="connsiteY2" fmla="*/ 485775 h 511189"/>
              <a:gd name="connsiteX3" fmla="*/ 200025 w 1119187"/>
              <a:gd name="connsiteY3" fmla="*/ 485775 h 511189"/>
              <a:gd name="connsiteX4" fmla="*/ 280987 w 1119187"/>
              <a:gd name="connsiteY4" fmla="*/ 476250 h 511189"/>
              <a:gd name="connsiteX5" fmla="*/ 423862 w 1119187"/>
              <a:gd name="connsiteY5" fmla="*/ 511175 h 511189"/>
              <a:gd name="connsiteX6" fmla="*/ 509587 w 1119187"/>
              <a:gd name="connsiteY6" fmla="*/ 471488 h 511189"/>
              <a:gd name="connsiteX7" fmla="*/ 571500 w 1119187"/>
              <a:gd name="connsiteY7" fmla="*/ 438150 h 511189"/>
              <a:gd name="connsiteX8" fmla="*/ 657225 w 1119187"/>
              <a:gd name="connsiteY8" fmla="*/ 423863 h 511189"/>
              <a:gd name="connsiteX9" fmla="*/ 709612 w 1119187"/>
              <a:gd name="connsiteY9" fmla="*/ 338138 h 511189"/>
              <a:gd name="connsiteX10" fmla="*/ 747712 w 1119187"/>
              <a:gd name="connsiteY10" fmla="*/ 300038 h 511189"/>
              <a:gd name="connsiteX11" fmla="*/ 795337 w 1119187"/>
              <a:gd name="connsiteY11" fmla="*/ 304800 h 511189"/>
              <a:gd name="connsiteX12" fmla="*/ 862012 w 1119187"/>
              <a:gd name="connsiteY12" fmla="*/ 328613 h 511189"/>
              <a:gd name="connsiteX13" fmla="*/ 933450 w 1119187"/>
              <a:gd name="connsiteY13" fmla="*/ 276225 h 511189"/>
              <a:gd name="connsiteX14" fmla="*/ 942975 w 1119187"/>
              <a:gd name="connsiteY14" fmla="*/ 219075 h 511189"/>
              <a:gd name="connsiteX15" fmla="*/ 1052512 w 1119187"/>
              <a:gd name="connsiteY15" fmla="*/ 76200 h 511189"/>
              <a:gd name="connsiteX16" fmla="*/ 1119187 w 1119187"/>
              <a:gd name="connsiteY16" fmla="*/ 0 h 511189"/>
              <a:gd name="connsiteX0" fmla="*/ 0 w 1119187"/>
              <a:gd name="connsiteY0" fmla="*/ 414338 h 515290"/>
              <a:gd name="connsiteX1" fmla="*/ 47625 w 1119187"/>
              <a:gd name="connsiteY1" fmla="*/ 433388 h 515290"/>
              <a:gd name="connsiteX2" fmla="*/ 100012 w 1119187"/>
              <a:gd name="connsiteY2" fmla="*/ 485775 h 515290"/>
              <a:gd name="connsiteX3" fmla="*/ 200025 w 1119187"/>
              <a:gd name="connsiteY3" fmla="*/ 485775 h 515290"/>
              <a:gd name="connsiteX4" fmla="*/ 293687 w 1119187"/>
              <a:gd name="connsiteY4" fmla="*/ 511175 h 515290"/>
              <a:gd name="connsiteX5" fmla="*/ 423862 w 1119187"/>
              <a:gd name="connsiteY5" fmla="*/ 511175 h 515290"/>
              <a:gd name="connsiteX6" fmla="*/ 509587 w 1119187"/>
              <a:gd name="connsiteY6" fmla="*/ 471488 h 515290"/>
              <a:gd name="connsiteX7" fmla="*/ 571500 w 1119187"/>
              <a:gd name="connsiteY7" fmla="*/ 438150 h 515290"/>
              <a:gd name="connsiteX8" fmla="*/ 657225 w 1119187"/>
              <a:gd name="connsiteY8" fmla="*/ 423863 h 515290"/>
              <a:gd name="connsiteX9" fmla="*/ 709612 w 1119187"/>
              <a:gd name="connsiteY9" fmla="*/ 338138 h 515290"/>
              <a:gd name="connsiteX10" fmla="*/ 747712 w 1119187"/>
              <a:gd name="connsiteY10" fmla="*/ 300038 h 515290"/>
              <a:gd name="connsiteX11" fmla="*/ 795337 w 1119187"/>
              <a:gd name="connsiteY11" fmla="*/ 304800 h 515290"/>
              <a:gd name="connsiteX12" fmla="*/ 862012 w 1119187"/>
              <a:gd name="connsiteY12" fmla="*/ 328613 h 515290"/>
              <a:gd name="connsiteX13" fmla="*/ 933450 w 1119187"/>
              <a:gd name="connsiteY13" fmla="*/ 276225 h 515290"/>
              <a:gd name="connsiteX14" fmla="*/ 942975 w 1119187"/>
              <a:gd name="connsiteY14" fmla="*/ 219075 h 515290"/>
              <a:gd name="connsiteX15" fmla="*/ 1052512 w 1119187"/>
              <a:gd name="connsiteY15" fmla="*/ 76200 h 515290"/>
              <a:gd name="connsiteX16" fmla="*/ 1119187 w 1119187"/>
              <a:gd name="connsiteY16" fmla="*/ 0 h 515290"/>
              <a:gd name="connsiteX0" fmla="*/ 0 w 1119187"/>
              <a:gd name="connsiteY0" fmla="*/ 414338 h 534674"/>
              <a:gd name="connsiteX1" fmla="*/ 47625 w 1119187"/>
              <a:gd name="connsiteY1" fmla="*/ 433388 h 534674"/>
              <a:gd name="connsiteX2" fmla="*/ 100012 w 1119187"/>
              <a:gd name="connsiteY2" fmla="*/ 485775 h 534674"/>
              <a:gd name="connsiteX3" fmla="*/ 200025 w 1119187"/>
              <a:gd name="connsiteY3" fmla="*/ 485775 h 534674"/>
              <a:gd name="connsiteX4" fmla="*/ 293687 w 1119187"/>
              <a:gd name="connsiteY4" fmla="*/ 511175 h 534674"/>
              <a:gd name="connsiteX5" fmla="*/ 427037 w 1119187"/>
              <a:gd name="connsiteY5" fmla="*/ 533400 h 534674"/>
              <a:gd name="connsiteX6" fmla="*/ 509587 w 1119187"/>
              <a:gd name="connsiteY6" fmla="*/ 471488 h 534674"/>
              <a:gd name="connsiteX7" fmla="*/ 571500 w 1119187"/>
              <a:gd name="connsiteY7" fmla="*/ 438150 h 534674"/>
              <a:gd name="connsiteX8" fmla="*/ 657225 w 1119187"/>
              <a:gd name="connsiteY8" fmla="*/ 423863 h 534674"/>
              <a:gd name="connsiteX9" fmla="*/ 709612 w 1119187"/>
              <a:gd name="connsiteY9" fmla="*/ 338138 h 534674"/>
              <a:gd name="connsiteX10" fmla="*/ 747712 w 1119187"/>
              <a:gd name="connsiteY10" fmla="*/ 300038 h 534674"/>
              <a:gd name="connsiteX11" fmla="*/ 795337 w 1119187"/>
              <a:gd name="connsiteY11" fmla="*/ 304800 h 534674"/>
              <a:gd name="connsiteX12" fmla="*/ 862012 w 1119187"/>
              <a:gd name="connsiteY12" fmla="*/ 328613 h 534674"/>
              <a:gd name="connsiteX13" fmla="*/ 933450 w 1119187"/>
              <a:gd name="connsiteY13" fmla="*/ 276225 h 534674"/>
              <a:gd name="connsiteX14" fmla="*/ 942975 w 1119187"/>
              <a:gd name="connsiteY14" fmla="*/ 219075 h 534674"/>
              <a:gd name="connsiteX15" fmla="*/ 1052512 w 1119187"/>
              <a:gd name="connsiteY15" fmla="*/ 76200 h 534674"/>
              <a:gd name="connsiteX16" fmla="*/ 1119187 w 1119187"/>
              <a:gd name="connsiteY16" fmla="*/ 0 h 534674"/>
              <a:gd name="connsiteX0" fmla="*/ 0 w 1119187"/>
              <a:gd name="connsiteY0" fmla="*/ 414338 h 540274"/>
              <a:gd name="connsiteX1" fmla="*/ 47625 w 1119187"/>
              <a:gd name="connsiteY1" fmla="*/ 433388 h 540274"/>
              <a:gd name="connsiteX2" fmla="*/ 100012 w 1119187"/>
              <a:gd name="connsiteY2" fmla="*/ 485775 h 540274"/>
              <a:gd name="connsiteX3" fmla="*/ 200025 w 1119187"/>
              <a:gd name="connsiteY3" fmla="*/ 485775 h 540274"/>
              <a:gd name="connsiteX4" fmla="*/ 300037 w 1119187"/>
              <a:gd name="connsiteY4" fmla="*/ 533400 h 540274"/>
              <a:gd name="connsiteX5" fmla="*/ 427037 w 1119187"/>
              <a:gd name="connsiteY5" fmla="*/ 533400 h 540274"/>
              <a:gd name="connsiteX6" fmla="*/ 509587 w 1119187"/>
              <a:gd name="connsiteY6" fmla="*/ 471488 h 540274"/>
              <a:gd name="connsiteX7" fmla="*/ 571500 w 1119187"/>
              <a:gd name="connsiteY7" fmla="*/ 438150 h 540274"/>
              <a:gd name="connsiteX8" fmla="*/ 657225 w 1119187"/>
              <a:gd name="connsiteY8" fmla="*/ 423863 h 540274"/>
              <a:gd name="connsiteX9" fmla="*/ 709612 w 1119187"/>
              <a:gd name="connsiteY9" fmla="*/ 338138 h 540274"/>
              <a:gd name="connsiteX10" fmla="*/ 747712 w 1119187"/>
              <a:gd name="connsiteY10" fmla="*/ 300038 h 540274"/>
              <a:gd name="connsiteX11" fmla="*/ 795337 w 1119187"/>
              <a:gd name="connsiteY11" fmla="*/ 304800 h 540274"/>
              <a:gd name="connsiteX12" fmla="*/ 862012 w 1119187"/>
              <a:gd name="connsiteY12" fmla="*/ 328613 h 540274"/>
              <a:gd name="connsiteX13" fmla="*/ 933450 w 1119187"/>
              <a:gd name="connsiteY13" fmla="*/ 276225 h 540274"/>
              <a:gd name="connsiteX14" fmla="*/ 942975 w 1119187"/>
              <a:gd name="connsiteY14" fmla="*/ 219075 h 540274"/>
              <a:gd name="connsiteX15" fmla="*/ 1052512 w 1119187"/>
              <a:gd name="connsiteY15" fmla="*/ 76200 h 540274"/>
              <a:gd name="connsiteX16" fmla="*/ 1119187 w 1119187"/>
              <a:gd name="connsiteY16" fmla="*/ 0 h 540274"/>
              <a:gd name="connsiteX0" fmla="*/ 0 w 1119187"/>
              <a:gd name="connsiteY0" fmla="*/ 414338 h 538924"/>
              <a:gd name="connsiteX1" fmla="*/ 47625 w 1119187"/>
              <a:gd name="connsiteY1" fmla="*/ 433388 h 538924"/>
              <a:gd name="connsiteX2" fmla="*/ 100012 w 1119187"/>
              <a:gd name="connsiteY2" fmla="*/ 485775 h 538924"/>
              <a:gd name="connsiteX3" fmla="*/ 190500 w 1119187"/>
              <a:gd name="connsiteY3" fmla="*/ 511175 h 538924"/>
              <a:gd name="connsiteX4" fmla="*/ 300037 w 1119187"/>
              <a:gd name="connsiteY4" fmla="*/ 533400 h 538924"/>
              <a:gd name="connsiteX5" fmla="*/ 427037 w 1119187"/>
              <a:gd name="connsiteY5" fmla="*/ 533400 h 538924"/>
              <a:gd name="connsiteX6" fmla="*/ 509587 w 1119187"/>
              <a:gd name="connsiteY6" fmla="*/ 471488 h 538924"/>
              <a:gd name="connsiteX7" fmla="*/ 571500 w 1119187"/>
              <a:gd name="connsiteY7" fmla="*/ 438150 h 538924"/>
              <a:gd name="connsiteX8" fmla="*/ 657225 w 1119187"/>
              <a:gd name="connsiteY8" fmla="*/ 423863 h 538924"/>
              <a:gd name="connsiteX9" fmla="*/ 709612 w 1119187"/>
              <a:gd name="connsiteY9" fmla="*/ 338138 h 538924"/>
              <a:gd name="connsiteX10" fmla="*/ 747712 w 1119187"/>
              <a:gd name="connsiteY10" fmla="*/ 300038 h 538924"/>
              <a:gd name="connsiteX11" fmla="*/ 795337 w 1119187"/>
              <a:gd name="connsiteY11" fmla="*/ 304800 h 538924"/>
              <a:gd name="connsiteX12" fmla="*/ 862012 w 1119187"/>
              <a:gd name="connsiteY12" fmla="*/ 328613 h 538924"/>
              <a:gd name="connsiteX13" fmla="*/ 933450 w 1119187"/>
              <a:gd name="connsiteY13" fmla="*/ 276225 h 538924"/>
              <a:gd name="connsiteX14" fmla="*/ 942975 w 1119187"/>
              <a:gd name="connsiteY14" fmla="*/ 219075 h 538924"/>
              <a:gd name="connsiteX15" fmla="*/ 1052512 w 1119187"/>
              <a:gd name="connsiteY15" fmla="*/ 76200 h 538924"/>
              <a:gd name="connsiteX16" fmla="*/ 1119187 w 1119187"/>
              <a:gd name="connsiteY16" fmla="*/ 0 h 538924"/>
              <a:gd name="connsiteX0" fmla="*/ 0 w 1119187"/>
              <a:gd name="connsiteY0" fmla="*/ 414338 h 544755"/>
              <a:gd name="connsiteX1" fmla="*/ 47625 w 1119187"/>
              <a:gd name="connsiteY1" fmla="*/ 433388 h 544755"/>
              <a:gd name="connsiteX2" fmla="*/ 100012 w 1119187"/>
              <a:gd name="connsiteY2" fmla="*/ 485775 h 544755"/>
              <a:gd name="connsiteX3" fmla="*/ 190500 w 1119187"/>
              <a:gd name="connsiteY3" fmla="*/ 511175 h 544755"/>
              <a:gd name="connsiteX4" fmla="*/ 303212 w 1119187"/>
              <a:gd name="connsiteY4" fmla="*/ 542925 h 544755"/>
              <a:gd name="connsiteX5" fmla="*/ 427037 w 1119187"/>
              <a:gd name="connsiteY5" fmla="*/ 533400 h 544755"/>
              <a:gd name="connsiteX6" fmla="*/ 509587 w 1119187"/>
              <a:gd name="connsiteY6" fmla="*/ 471488 h 544755"/>
              <a:gd name="connsiteX7" fmla="*/ 571500 w 1119187"/>
              <a:gd name="connsiteY7" fmla="*/ 438150 h 544755"/>
              <a:gd name="connsiteX8" fmla="*/ 657225 w 1119187"/>
              <a:gd name="connsiteY8" fmla="*/ 423863 h 544755"/>
              <a:gd name="connsiteX9" fmla="*/ 709612 w 1119187"/>
              <a:gd name="connsiteY9" fmla="*/ 338138 h 544755"/>
              <a:gd name="connsiteX10" fmla="*/ 747712 w 1119187"/>
              <a:gd name="connsiteY10" fmla="*/ 300038 h 544755"/>
              <a:gd name="connsiteX11" fmla="*/ 795337 w 1119187"/>
              <a:gd name="connsiteY11" fmla="*/ 304800 h 544755"/>
              <a:gd name="connsiteX12" fmla="*/ 862012 w 1119187"/>
              <a:gd name="connsiteY12" fmla="*/ 328613 h 544755"/>
              <a:gd name="connsiteX13" fmla="*/ 933450 w 1119187"/>
              <a:gd name="connsiteY13" fmla="*/ 276225 h 544755"/>
              <a:gd name="connsiteX14" fmla="*/ 942975 w 1119187"/>
              <a:gd name="connsiteY14" fmla="*/ 219075 h 544755"/>
              <a:gd name="connsiteX15" fmla="*/ 1052512 w 1119187"/>
              <a:gd name="connsiteY15" fmla="*/ 76200 h 544755"/>
              <a:gd name="connsiteX16" fmla="*/ 1119187 w 1119187"/>
              <a:gd name="connsiteY16" fmla="*/ 0 h 544755"/>
              <a:gd name="connsiteX0" fmla="*/ 0 w 1119187"/>
              <a:gd name="connsiteY0" fmla="*/ 414338 h 551878"/>
              <a:gd name="connsiteX1" fmla="*/ 47625 w 1119187"/>
              <a:gd name="connsiteY1" fmla="*/ 433388 h 551878"/>
              <a:gd name="connsiteX2" fmla="*/ 100012 w 1119187"/>
              <a:gd name="connsiteY2" fmla="*/ 485775 h 551878"/>
              <a:gd name="connsiteX3" fmla="*/ 190500 w 1119187"/>
              <a:gd name="connsiteY3" fmla="*/ 511175 h 551878"/>
              <a:gd name="connsiteX4" fmla="*/ 303212 w 1119187"/>
              <a:gd name="connsiteY4" fmla="*/ 542925 h 551878"/>
              <a:gd name="connsiteX5" fmla="*/ 436562 w 1119187"/>
              <a:gd name="connsiteY5" fmla="*/ 546100 h 551878"/>
              <a:gd name="connsiteX6" fmla="*/ 509587 w 1119187"/>
              <a:gd name="connsiteY6" fmla="*/ 471488 h 551878"/>
              <a:gd name="connsiteX7" fmla="*/ 571500 w 1119187"/>
              <a:gd name="connsiteY7" fmla="*/ 438150 h 551878"/>
              <a:gd name="connsiteX8" fmla="*/ 657225 w 1119187"/>
              <a:gd name="connsiteY8" fmla="*/ 423863 h 551878"/>
              <a:gd name="connsiteX9" fmla="*/ 709612 w 1119187"/>
              <a:gd name="connsiteY9" fmla="*/ 338138 h 551878"/>
              <a:gd name="connsiteX10" fmla="*/ 747712 w 1119187"/>
              <a:gd name="connsiteY10" fmla="*/ 300038 h 551878"/>
              <a:gd name="connsiteX11" fmla="*/ 795337 w 1119187"/>
              <a:gd name="connsiteY11" fmla="*/ 304800 h 551878"/>
              <a:gd name="connsiteX12" fmla="*/ 862012 w 1119187"/>
              <a:gd name="connsiteY12" fmla="*/ 328613 h 551878"/>
              <a:gd name="connsiteX13" fmla="*/ 933450 w 1119187"/>
              <a:gd name="connsiteY13" fmla="*/ 276225 h 551878"/>
              <a:gd name="connsiteX14" fmla="*/ 942975 w 1119187"/>
              <a:gd name="connsiteY14" fmla="*/ 219075 h 551878"/>
              <a:gd name="connsiteX15" fmla="*/ 1052512 w 1119187"/>
              <a:gd name="connsiteY15" fmla="*/ 76200 h 551878"/>
              <a:gd name="connsiteX16" fmla="*/ 1119187 w 1119187"/>
              <a:gd name="connsiteY16" fmla="*/ 0 h 551878"/>
              <a:gd name="connsiteX0" fmla="*/ 0 w 1119187"/>
              <a:gd name="connsiteY0" fmla="*/ 414338 h 551409"/>
              <a:gd name="connsiteX1" fmla="*/ 47625 w 1119187"/>
              <a:gd name="connsiteY1" fmla="*/ 433388 h 551409"/>
              <a:gd name="connsiteX2" fmla="*/ 100012 w 1119187"/>
              <a:gd name="connsiteY2" fmla="*/ 485775 h 551409"/>
              <a:gd name="connsiteX3" fmla="*/ 190500 w 1119187"/>
              <a:gd name="connsiteY3" fmla="*/ 511175 h 551409"/>
              <a:gd name="connsiteX4" fmla="*/ 303212 w 1119187"/>
              <a:gd name="connsiteY4" fmla="*/ 542925 h 551409"/>
              <a:gd name="connsiteX5" fmla="*/ 436562 w 1119187"/>
              <a:gd name="connsiteY5" fmla="*/ 546100 h 551409"/>
              <a:gd name="connsiteX6" fmla="*/ 528637 w 1119187"/>
              <a:gd name="connsiteY6" fmla="*/ 477838 h 551409"/>
              <a:gd name="connsiteX7" fmla="*/ 571500 w 1119187"/>
              <a:gd name="connsiteY7" fmla="*/ 438150 h 551409"/>
              <a:gd name="connsiteX8" fmla="*/ 657225 w 1119187"/>
              <a:gd name="connsiteY8" fmla="*/ 423863 h 551409"/>
              <a:gd name="connsiteX9" fmla="*/ 709612 w 1119187"/>
              <a:gd name="connsiteY9" fmla="*/ 338138 h 551409"/>
              <a:gd name="connsiteX10" fmla="*/ 747712 w 1119187"/>
              <a:gd name="connsiteY10" fmla="*/ 300038 h 551409"/>
              <a:gd name="connsiteX11" fmla="*/ 795337 w 1119187"/>
              <a:gd name="connsiteY11" fmla="*/ 304800 h 551409"/>
              <a:gd name="connsiteX12" fmla="*/ 862012 w 1119187"/>
              <a:gd name="connsiteY12" fmla="*/ 328613 h 551409"/>
              <a:gd name="connsiteX13" fmla="*/ 933450 w 1119187"/>
              <a:gd name="connsiteY13" fmla="*/ 276225 h 551409"/>
              <a:gd name="connsiteX14" fmla="*/ 942975 w 1119187"/>
              <a:gd name="connsiteY14" fmla="*/ 219075 h 551409"/>
              <a:gd name="connsiteX15" fmla="*/ 1052512 w 1119187"/>
              <a:gd name="connsiteY15" fmla="*/ 76200 h 551409"/>
              <a:gd name="connsiteX16" fmla="*/ 1119187 w 1119187"/>
              <a:gd name="connsiteY16" fmla="*/ 0 h 551409"/>
              <a:gd name="connsiteX0" fmla="*/ 0 w 1119187"/>
              <a:gd name="connsiteY0" fmla="*/ 414338 h 551409"/>
              <a:gd name="connsiteX1" fmla="*/ 47625 w 1119187"/>
              <a:gd name="connsiteY1" fmla="*/ 433388 h 551409"/>
              <a:gd name="connsiteX2" fmla="*/ 100012 w 1119187"/>
              <a:gd name="connsiteY2" fmla="*/ 485775 h 551409"/>
              <a:gd name="connsiteX3" fmla="*/ 190500 w 1119187"/>
              <a:gd name="connsiteY3" fmla="*/ 511175 h 551409"/>
              <a:gd name="connsiteX4" fmla="*/ 303212 w 1119187"/>
              <a:gd name="connsiteY4" fmla="*/ 542925 h 551409"/>
              <a:gd name="connsiteX5" fmla="*/ 436562 w 1119187"/>
              <a:gd name="connsiteY5" fmla="*/ 546100 h 551409"/>
              <a:gd name="connsiteX6" fmla="*/ 528637 w 1119187"/>
              <a:gd name="connsiteY6" fmla="*/ 477838 h 551409"/>
              <a:gd name="connsiteX7" fmla="*/ 574675 w 1119187"/>
              <a:gd name="connsiteY7" fmla="*/ 454025 h 551409"/>
              <a:gd name="connsiteX8" fmla="*/ 657225 w 1119187"/>
              <a:gd name="connsiteY8" fmla="*/ 423863 h 551409"/>
              <a:gd name="connsiteX9" fmla="*/ 709612 w 1119187"/>
              <a:gd name="connsiteY9" fmla="*/ 338138 h 551409"/>
              <a:gd name="connsiteX10" fmla="*/ 747712 w 1119187"/>
              <a:gd name="connsiteY10" fmla="*/ 300038 h 551409"/>
              <a:gd name="connsiteX11" fmla="*/ 795337 w 1119187"/>
              <a:gd name="connsiteY11" fmla="*/ 304800 h 551409"/>
              <a:gd name="connsiteX12" fmla="*/ 862012 w 1119187"/>
              <a:gd name="connsiteY12" fmla="*/ 328613 h 551409"/>
              <a:gd name="connsiteX13" fmla="*/ 933450 w 1119187"/>
              <a:gd name="connsiteY13" fmla="*/ 276225 h 551409"/>
              <a:gd name="connsiteX14" fmla="*/ 942975 w 1119187"/>
              <a:gd name="connsiteY14" fmla="*/ 219075 h 551409"/>
              <a:gd name="connsiteX15" fmla="*/ 1052512 w 1119187"/>
              <a:gd name="connsiteY15" fmla="*/ 76200 h 551409"/>
              <a:gd name="connsiteX16" fmla="*/ 1119187 w 1119187"/>
              <a:gd name="connsiteY16" fmla="*/ 0 h 551409"/>
              <a:gd name="connsiteX0" fmla="*/ 0 w 1052512"/>
              <a:gd name="connsiteY0" fmla="*/ 338138 h 475209"/>
              <a:gd name="connsiteX1" fmla="*/ 47625 w 1052512"/>
              <a:gd name="connsiteY1" fmla="*/ 357188 h 475209"/>
              <a:gd name="connsiteX2" fmla="*/ 100012 w 1052512"/>
              <a:gd name="connsiteY2" fmla="*/ 409575 h 475209"/>
              <a:gd name="connsiteX3" fmla="*/ 190500 w 1052512"/>
              <a:gd name="connsiteY3" fmla="*/ 434975 h 475209"/>
              <a:gd name="connsiteX4" fmla="*/ 303212 w 1052512"/>
              <a:gd name="connsiteY4" fmla="*/ 466725 h 475209"/>
              <a:gd name="connsiteX5" fmla="*/ 436562 w 1052512"/>
              <a:gd name="connsiteY5" fmla="*/ 469900 h 475209"/>
              <a:gd name="connsiteX6" fmla="*/ 528637 w 1052512"/>
              <a:gd name="connsiteY6" fmla="*/ 401638 h 475209"/>
              <a:gd name="connsiteX7" fmla="*/ 574675 w 1052512"/>
              <a:gd name="connsiteY7" fmla="*/ 377825 h 475209"/>
              <a:gd name="connsiteX8" fmla="*/ 657225 w 1052512"/>
              <a:gd name="connsiteY8" fmla="*/ 347663 h 475209"/>
              <a:gd name="connsiteX9" fmla="*/ 709612 w 1052512"/>
              <a:gd name="connsiteY9" fmla="*/ 261938 h 475209"/>
              <a:gd name="connsiteX10" fmla="*/ 747712 w 1052512"/>
              <a:gd name="connsiteY10" fmla="*/ 223838 h 475209"/>
              <a:gd name="connsiteX11" fmla="*/ 795337 w 1052512"/>
              <a:gd name="connsiteY11" fmla="*/ 228600 h 475209"/>
              <a:gd name="connsiteX12" fmla="*/ 862012 w 1052512"/>
              <a:gd name="connsiteY12" fmla="*/ 252413 h 475209"/>
              <a:gd name="connsiteX13" fmla="*/ 933450 w 1052512"/>
              <a:gd name="connsiteY13" fmla="*/ 200025 h 475209"/>
              <a:gd name="connsiteX14" fmla="*/ 942975 w 1052512"/>
              <a:gd name="connsiteY14" fmla="*/ 142875 h 475209"/>
              <a:gd name="connsiteX15" fmla="*/ 1052512 w 1052512"/>
              <a:gd name="connsiteY15" fmla="*/ 0 h 475209"/>
              <a:gd name="connsiteX0" fmla="*/ 0 w 942975"/>
              <a:gd name="connsiteY0" fmla="*/ 195263 h 332334"/>
              <a:gd name="connsiteX1" fmla="*/ 47625 w 942975"/>
              <a:gd name="connsiteY1" fmla="*/ 214313 h 332334"/>
              <a:gd name="connsiteX2" fmla="*/ 100012 w 942975"/>
              <a:gd name="connsiteY2" fmla="*/ 266700 h 332334"/>
              <a:gd name="connsiteX3" fmla="*/ 190500 w 942975"/>
              <a:gd name="connsiteY3" fmla="*/ 292100 h 332334"/>
              <a:gd name="connsiteX4" fmla="*/ 303212 w 942975"/>
              <a:gd name="connsiteY4" fmla="*/ 323850 h 332334"/>
              <a:gd name="connsiteX5" fmla="*/ 436562 w 942975"/>
              <a:gd name="connsiteY5" fmla="*/ 327025 h 332334"/>
              <a:gd name="connsiteX6" fmla="*/ 528637 w 942975"/>
              <a:gd name="connsiteY6" fmla="*/ 258763 h 332334"/>
              <a:gd name="connsiteX7" fmla="*/ 574675 w 942975"/>
              <a:gd name="connsiteY7" fmla="*/ 234950 h 332334"/>
              <a:gd name="connsiteX8" fmla="*/ 657225 w 942975"/>
              <a:gd name="connsiteY8" fmla="*/ 204788 h 332334"/>
              <a:gd name="connsiteX9" fmla="*/ 709612 w 942975"/>
              <a:gd name="connsiteY9" fmla="*/ 119063 h 332334"/>
              <a:gd name="connsiteX10" fmla="*/ 747712 w 942975"/>
              <a:gd name="connsiteY10" fmla="*/ 80963 h 332334"/>
              <a:gd name="connsiteX11" fmla="*/ 795337 w 942975"/>
              <a:gd name="connsiteY11" fmla="*/ 85725 h 332334"/>
              <a:gd name="connsiteX12" fmla="*/ 862012 w 942975"/>
              <a:gd name="connsiteY12" fmla="*/ 109538 h 332334"/>
              <a:gd name="connsiteX13" fmla="*/ 933450 w 942975"/>
              <a:gd name="connsiteY13" fmla="*/ 57150 h 332334"/>
              <a:gd name="connsiteX14" fmla="*/ 942975 w 942975"/>
              <a:gd name="connsiteY14" fmla="*/ 0 h 332334"/>
              <a:gd name="connsiteX0" fmla="*/ 0 w 933450"/>
              <a:gd name="connsiteY0" fmla="*/ 138113 h 275184"/>
              <a:gd name="connsiteX1" fmla="*/ 47625 w 933450"/>
              <a:gd name="connsiteY1" fmla="*/ 157163 h 275184"/>
              <a:gd name="connsiteX2" fmla="*/ 100012 w 933450"/>
              <a:gd name="connsiteY2" fmla="*/ 209550 h 275184"/>
              <a:gd name="connsiteX3" fmla="*/ 190500 w 933450"/>
              <a:gd name="connsiteY3" fmla="*/ 234950 h 275184"/>
              <a:gd name="connsiteX4" fmla="*/ 303212 w 933450"/>
              <a:gd name="connsiteY4" fmla="*/ 266700 h 275184"/>
              <a:gd name="connsiteX5" fmla="*/ 436562 w 933450"/>
              <a:gd name="connsiteY5" fmla="*/ 269875 h 275184"/>
              <a:gd name="connsiteX6" fmla="*/ 528637 w 933450"/>
              <a:gd name="connsiteY6" fmla="*/ 201613 h 275184"/>
              <a:gd name="connsiteX7" fmla="*/ 574675 w 933450"/>
              <a:gd name="connsiteY7" fmla="*/ 177800 h 275184"/>
              <a:gd name="connsiteX8" fmla="*/ 657225 w 933450"/>
              <a:gd name="connsiteY8" fmla="*/ 147638 h 275184"/>
              <a:gd name="connsiteX9" fmla="*/ 709612 w 933450"/>
              <a:gd name="connsiteY9" fmla="*/ 61913 h 275184"/>
              <a:gd name="connsiteX10" fmla="*/ 747712 w 933450"/>
              <a:gd name="connsiteY10" fmla="*/ 23813 h 275184"/>
              <a:gd name="connsiteX11" fmla="*/ 795337 w 933450"/>
              <a:gd name="connsiteY11" fmla="*/ 28575 h 275184"/>
              <a:gd name="connsiteX12" fmla="*/ 862012 w 933450"/>
              <a:gd name="connsiteY12" fmla="*/ 52388 h 275184"/>
              <a:gd name="connsiteX13" fmla="*/ 933450 w 933450"/>
              <a:gd name="connsiteY13" fmla="*/ 0 h 275184"/>
              <a:gd name="connsiteX0" fmla="*/ 0 w 862012"/>
              <a:gd name="connsiteY0" fmla="*/ 116622 h 253693"/>
              <a:gd name="connsiteX1" fmla="*/ 47625 w 862012"/>
              <a:gd name="connsiteY1" fmla="*/ 135672 h 253693"/>
              <a:gd name="connsiteX2" fmla="*/ 100012 w 862012"/>
              <a:gd name="connsiteY2" fmla="*/ 188059 h 253693"/>
              <a:gd name="connsiteX3" fmla="*/ 190500 w 862012"/>
              <a:gd name="connsiteY3" fmla="*/ 213459 h 253693"/>
              <a:gd name="connsiteX4" fmla="*/ 303212 w 862012"/>
              <a:gd name="connsiteY4" fmla="*/ 245209 h 253693"/>
              <a:gd name="connsiteX5" fmla="*/ 436562 w 862012"/>
              <a:gd name="connsiteY5" fmla="*/ 248384 h 253693"/>
              <a:gd name="connsiteX6" fmla="*/ 528637 w 862012"/>
              <a:gd name="connsiteY6" fmla="*/ 180122 h 253693"/>
              <a:gd name="connsiteX7" fmla="*/ 574675 w 862012"/>
              <a:gd name="connsiteY7" fmla="*/ 156309 h 253693"/>
              <a:gd name="connsiteX8" fmla="*/ 657225 w 862012"/>
              <a:gd name="connsiteY8" fmla="*/ 126147 h 253693"/>
              <a:gd name="connsiteX9" fmla="*/ 709612 w 862012"/>
              <a:gd name="connsiteY9" fmla="*/ 40422 h 253693"/>
              <a:gd name="connsiteX10" fmla="*/ 747712 w 862012"/>
              <a:gd name="connsiteY10" fmla="*/ 2322 h 253693"/>
              <a:gd name="connsiteX11" fmla="*/ 795337 w 862012"/>
              <a:gd name="connsiteY11" fmla="*/ 7084 h 253693"/>
              <a:gd name="connsiteX12" fmla="*/ 862012 w 862012"/>
              <a:gd name="connsiteY12" fmla="*/ 30897 h 253693"/>
              <a:gd name="connsiteX0" fmla="*/ 0 w 795337"/>
              <a:gd name="connsiteY0" fmla="*/ 116622 h 253693"/>
              <a:gd name="connsiteX1" fmla="*/ 47625 w 795337"/>
              <a:gd name="connsiteY1" fmla="*/ 135672 h 253693"/>
              <a:gd name="connsiteX2" fmla="*/ 100012 w 795337"/>
              <a:gd name="connsiteY2" fmla="*/ 188059 h 253693"/>
              <a:gd name="connsiteX3" fmla="*/ 190500 w 795337"/>
              <a:gd name="connsiteY3" fmla="*/ 213459 h 253693"/>
              <a:gd name="connsiteX4" fmla="*/ 303212 w 795337"/>
              <a:gd name="connsiteY4" fmla="*/ 245209 h 253693"/>
              <a:gd name="connsiteX5" fmla="*/ 436562 w 795337"/>
              <a:gd name="connsiteY5" fmla="*/ 248384 h 253693"/>
              <a:gd name="connsiteX6" fmla="*/ 528637 w 795337"/>
              <a:gd name="connsiteY6" fmla="*/ 180122 h 253693"/>
              <a:gd name="connsiteX7" fmla="*/ 574675 w 795337"/>
              <a:gd name="connsiteY7" fmla="*/ 156309 h 253693"/>
              <a:gd name="connsiteX8" fmla="*/ 657225 w 795337"/>
              <a:gd name="connsiteY8" fmla="*/ 126147 h 253693"/>
              <a:gd name="connsiteX9" fmla="*/ 709612 w 795337"/>
              <a:gd name="connsiteY9" fmla="*/ 40422 h 253693"/>
              <a:gd name="connsiteX10" fmla="*/ 747712 w 795337"/>
              <a:gd name="connsiteY10" fmla="*/ 2322 h 253693"/>
              <a:gd name="connsiteX11" fmla="*/ 795337 w 795337"/>
              <a:gd name="connsiteY11" fmla="*/ 7084 h 253693"/>
              <a:gd name="connsiteX0" fmla="*/ 0 w 747712"/>
              <a:gd name="connsiteY0" fmla="*/ 114300 h 251371"/>
              <a:gd name="connsiteX1" fmla="*/ 47625 w 747712"/>
              <a:gd name="connsiteY1" fmla="*/ 133350 h 251371"/>
              <a:gd name="connsiteX2" fmla="*/ 100012 w 747712"/>
              <a:gd name="connsiteY2" fmla="*/ 185737 h 251371"/>
              <a:gd name="connsiteX3" fmla="*/ 190500 w 747712"/>
              <a:gd name="connsiteY3" fmla="*/ 211137 h 251371"/>
              <a:gd name="connsiteX4" fmla="*/ 303212 w 747712"/>
              <a:gd name="connsiteY4" fmla="*/ 242887 h 251371"/>
              <a:gd name="connsiteX5" fmla="*/ 436562 w 747712"/>
              <a:gd name="connsiteY5" fmla="*/ 246062 h 251371"/>
              <a:gd name="connsiteX6" fmla="*/ 528637 w 747712"/>
              <a:gd name="connsiteY6" fmla="*/ 177800 h 251371"/>
              <a:gd name="connsiteX7" fmla="*/ 574675 w 747712"/>
              <a:gd name="connsiteY7" fmla="*/ 153987 h 251371"/>
              <a:gd name="connsiteX8" fmla="*/ 657225 w 747712"/>
              <a:gd name="connsiteY8" fmla="*/ 123825 h 251371"/>
              <a:gd name="connsiteX9" fmla="*/ 709612 w 747712"/>
              <a:gd name="connsiteY9" fmla="*/ 38100 h 251371"/>
              <a:gd name="connsiteX10" fmla="*/ 747712 w 747712"/>
              <a:gd name="connsiteY10" fmla="*/ 0 h 251371"/>
              <a:gd name="connsiteX0" fmla="*/ 0 w 709612"/>
              <a:gd name="connsiteY0" fmla="*/ 76200 h 213271"/>
              <a:gd name="connsiteX1" fmla="*/ 47625 w 709612"/>
              <a:gd name="connsiteY1" fmla="*/ 95250 h 213271"/>
              <a:gd name="connsiteX2" fmla="*/ 100012 w 709612"/>
              <a:gd name="connsiteY2" fmla="*/ 147637 h 213271"/>
              <a:gd name="connsiteX3" fmla="*/ 190500 w 709612"/>
              <a:gd name="connsiteY3" fmla="*/ 173037 h 213271"/>
              <a:gd name="connsiteX4" fmla="*/ 303212 w 709612"/>
              <a:gd name="connsiteY4" fmla="*/ 204787 h 213271"/>
              <a:gd name="connsiteX5" fmla="*/ 436562 w 709612"/>
              <a:gd name="connsiteY5" fmla="*/ 207962 h 213271"/>
              <a:gd name="connsiteX6" fmla="*/ 528637 w 709612"/>
              <a:gd name="connsiteY6" fmla="*/ 139700 h 213271"/>
              <a:gd name="connsiteX7" fmla="*/ 574675 w 709612"/>
              <a:gd name="connsiteY7" fmla="*/ 115887 h 213271"/>
              <a:gd name="connsiteX8" fmla="*/ 657225 w 709612"/>
              <a:gd name="connsiteY8" fmla="*/ 85725 h 213271"/>
              <a:gd name="connsiteX9" fmla="*/ 709612 w 709612"/>
              <a:gd name="connsiteY9" fmla="*/ 0 h 21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12" h="213271">
                <a:moveTo>
                  <a:pt x="0" y="76200"/>
                </a:moveTo>
                <a:cubicBezTo>
                  <a:pt x="15478" y="79772"/>
                  <a:pt x="30956" y="83344"/>
                  <a:pt x="47625" y="95250"/>
                </a:cubicBezTo>
                <a:cubicBezTo>
                  <a:pt x="64294" y="107156"/>
                  <a:pt x="76200" y="134673"/>
                  <a:pt x="100012" y="147637"/>
                </a:cubicBezTo>
                <a:cubicBezTo>
                  <a:pt x="123824" y="160601"/>
                  <a:pt x="156633" y="163512"/>
                  <a:pt x="190500" y="173037"/>
                </a:cubicBezTo>
                <a:cubicBezTo>
                  <a:pt x="224367" y="182562"/>
                  <a:pt x="262202" y="198966"/>
                  <a:pt x="303212" y="204787"/>
                </a:cubicBezTo>
                <a:cubicBezTo>
                  <a:pt x="344222" y="210608"/>
                  <a:pt x="398991" y="218810"/>
                  <a:pt x="436562" y="207962"/>
                </a:cubicBezTo>
                <a:cubicBezTo>
                  <a:pt x="474133" y="197114"/>
                  <a:pt x="505618" y="155046"/>
                  <a:pt x="528637" y="139700"/>
                </a:cubicBezTo>
                <a:cubicBezTo>
                  <a:pt x="551656" y="124354"/>
                  <a:pt x="553244" y="124883"/>
                  <a:pt x="574675" y="115887"/>
                </a:cubicBezTo>
                <a:cubicBezTo>
                  <a:pt x="596106" y="106891"/>
                  <a:pt x="634736" y="105040"/>
                  <a:pt x="657225" y="85725"/>
                </a:cubicBezTo>
                <a:cubicBezTo>
                  <a:pt x="679715" y="66411"/>
                  <a:pt x="694531" y="20637"/>
                  <a:pt x="709612"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2" name="Спб-Н.Новгород"/>
          <p:cNvSpPr/>
          <p:nvPr/>
        </p:nvSpPr>
        <p:spPr>
          <a:xfrm>
            <a:off x="4016292" y="1669882"/>
            <a:ext cx="797012" cy="1831425"/>
          </a:xfrm>
          <a:custGeom>
            <a:avLst/>
            <a:gdLst>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57200 w 685800"/>
              <a:gd name="connsiteY12" fmla="*/ 647700 h 1185862"/>
              <a:gd name="connsiteX13" fmla="*/ 500063 w 685800"/>
              <a:gd name="connsiteY13" fmla="*/ 757237 h 1185862"/>
              <a:gd name="connsiteX14" fmla="*/ 576263 w 685800"/>
              <a:gd name="connsiteY14" fmla="*/ 919162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576263 w 685800"/>
              <a:gd name="connsiteY14" fmla="*/ 919162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57225 w 685800"/>
              <a:gd name="connsiteY15" fmla="*/ 1157287 h 1185862"/>
              <a:gd name="connsiteX16" fmla="*/ 685800 w 685800"/>
              <a:gd name="connsiteY16"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85800 w 685800"/>
              <a:gd name="connsiteY15" fmla="*/ 1185862 h 1185862"/>
              <a:gd name="connsiteX0" fmla="*/ 0 w 500316"/>
              <a:gd name="connsiteY0" fmla="*/ 0 h 928687"/>
              <a:gd name="connsiteX1" fmla="*/ 66675 w 500316"/>
              <a:gd name="connsiteY1" fmla="*/ 76200 h 928687"/>
              <a:gd name="connsiteX2" fmla="*/ 133350 w 500316"/>
              <a:gd name="connsiteY2" fmla="*/ 133350 h 928687"/>
              <a:gd name="connsiteX3" fmla="*/ 219075 w 500316"/>
              <a:gd name="connsiteY3" fmla="*/ 157162 h 928687"/>
              <a:gd name="connsiteX4" fmla="*/ 238125 w 500316"/>
              <a:gd name="connsiteY4" fmla="*/ 228600 h 928687"/>
              <a:gd name="connsiteX5" fmla="*/ 271463 w 500316"/>
              <a:gd name="connsiteY5" fmla="*/ 280987 h 928687"/>
              <a:gd name="connsiteX6" fmla="*/ 257175 w 500316"/>
              <a:gd name="connsiteY6" fmla="*/ 338137 h 928687"/>
              <a:gd name="connsiteX7" fmla="*/ 304800 w 500316"/>
              <a:gd name="connsiteY7" fmla="*/ 395287 h 928687"/>
              <a:gd name="connsiteX8" fmla="*/ 328613 w 500316"/>
              <a:gd name="connsiteY8" fmla="*/ 485775 h 928687"/>
              <a:gd name="connsiteX9" fmla="*/ 438150 w 500316"/>
              <a:gd name="connsiteY9" fmla="*/ 538162 h 928687"/>
              <a:gd name="connsiteX10" fmla="*/ 476250 w 500316"/>
              <a:gd name="connsiteY10" fmla="*/ 585787 h 928687"/>
              <a:gd name="connsiteX11" fmla="*/ 466725 w 500316"/>
              <a:gd name="connsiteY11" fmla="*/ 652462 h 928687"/>
              <a:gd name="connsiteX12" fmla="*/ 466725 w 500316"/>
              <a:gd name="connsiteY12" fmla="*/ 682625 h 928687"/>
              <a:gd name="connsiteX13" fmla="*/ 500063 w 500316"/>
              <a:gd name="connsiteY13" fmla="*/ 757237 h 928687"/>
              <a:gd name="connsiteX14" fmla="*/ 490538 w 500316"/>
              <a:gd name="connsiteY14" fmla="*/ 928687 h 928687"/>
              <a:gd name="connsiteX0" fmla="*/ 0 w 500326"/>
              <a:gd name="connsiteY0" fmla="*/ 0 h 969962"/>
              <a:gd name="connsiteX1" fmla="*/ 66675 w 500326"/>
              <a:gd name="connsiteY1" fmla="*/ 76200 h 969962"/>
              <a:gd name="connsiteX2" fmla="*/ 133350 w 500326"/>
              <a:gd name="connsiteY2" fmla="*/ 133350 h 969962"/>
              <a:gd name="connsiteX3" fmla="*/ 219075 w 500326"/>
              <a:gd name="connsiteY3" fmla="*/ 157162 h 969962"/>
              <a:gd name="connsiteX4" fmla="*/ 238125 w 500326"/>
              <a:gd name="connsiteY4" fmla="*/ 228600 h 969962"/>
              <a:gd name="connsiteX5" fmla="*/ 271463 w 500326"/>
              <a:gd name="connsiteY5" fmla="*/ 280987 h 969962"/>
              <a:gd name="connsiteX6" fmla="*/ 257175 w 500326"/>
              <a:gd name="connsiteY6" fmla="*/ 338137 h 969962"/>
              <a:gd name="connsiteX7" fmla="*/ 304800 w 500326"/>
              <a:gd name="connsiteY7" fmla="*/ 395287 h 969962"/>
              <a:gd name="connsiteX8" fmla="*/ 328613 w 500326"/>
              <a:gd name="connsiteY8" fmla="*/ 485775 h 969962"/>
              <a:gd name="connsiteX9" fmla="*/ 438150 w 500326"/>
              <a:gd name="connsiteY9" fmla="*/ 538162 h 969962"/>
              <a:gd name="connsiteX10" fmla="*/ 476250 w 500326"/>
              <a:gd name="connsiteY10" fmla="*/ 585787 h 969962"/>
              <a:gd name="connsiteX11" fmla="*/ 466725 w 500326"/>
              <a:gd name="connsiteY11" fmla="*/ 652462 h 969962"/>
              <a:gd name="connsiteX12" fmla="*/ 466725 w 500326"/>
              <a:gd name="connsiteY12" fmla="*/ 682625 h 969962"/>
              <a:gd name="connsiteX13" fmla="*/ 500063 w 500326"/>
              <a:gd name="connsiteY13" fmla="*/ 757237 h 969962"/>
              <a:gd name="connsiteX14" fmla="*/ 446088 w 500326"/>
              <a:gd name="connsiteY14" fmla="*/ 969962 h 969962"/>
              <a:gd name="connsiteX0" fmla="*/ 0 w 500326"/>
              <a:gd name="connsiteY0" fmla="*/ 0 h 969962"/>
              <a:gd name="connsiteX1" fmla="*/ 66675 w 500326"/>
              <a:gd name="connsiteY1" fmla="*/ 76200 h 969962"/>
              <a:gd name="connsiteX2" fmla="*/ 133350 w 500326"/>
              <a:gd name="connsiteY2" fmla="*/ 133350 h 969962"/>
              <a:gd name="connsiteX3" fmla="*/ 219075 w 500326"/>
              <a:gd name="connsiteY3" fmla="*/ 157162 h 969962"/>
              <a:gd name="connsiteX4" fmla="*/ 238125 w 500326"/>
              <a:gd name="connsiteY4" fmla="*/ 228600 h 969962"/>
              <a:gd name="connsiteX5" fmla="*/ 271463 w 500326"/>
              <a:gd name="connsiteY5" fmla="*/ 280987 h 969962"/>
              <a:gd name="connsiteX6" fmla="*/ 257175 w 500326"/>
              <a:gd name="connsiteY6" fmla="*/ 338137 h 969962"/>
              <a:gd name="connsiteX7" fmla="*/ 304800 w 500326"/>
              <a:gd name="connsiteY7" fmla="*/ 395287 h 969962"/>
              <a:gd name="connsiteX8" fmla="*/ 328613 w 500326"/>
              <a:gd name="connsiteY8" fmla="*/ 485775 h 969962"/>
              <a:gd name="connsiteX9" fmla="*/ 438150 w 500326"/>
              <a:gd name="connsiteY9" fmla="*/ 538162 h 969962"/>
              <a:gd name="connsiteX10" fmla="*/ 476250 w 500326"/>
              <a:gd name="connsiteY10" fmla="*/ 585787 h 969962"/>
              <a:gd name="connsiteX11" fmla="*/ 466725 w 500326"/>
              <a:gd name="connsiteY11" fmla="*/ 652462 h 969962"/>
              <a:gd name="connsiteX12" fmla="*/ 466725 w 500326"/>
              <a:gd name="connsiteY12" fmla="*/ 682625 h 969962"/>
              <a:gd name="connsiteX13" fmla="*/ 500063 w 500326"/>
              <a:gd name="connsiteY13" fmla="*/ 757237 h 969962"/>
              <a:gd name="connsiteX14" fmla="*/ 446088 w 500326"/>
              <a:gd name="connsiteY14" fmla="*/ 969962 h 969962"/>
              <a:gd name="connsiteX0" fmla="*/ 0 w 500106"/>
              <a:gd name="connsiteY0" fmla="*/ 0 h 957262"/>
              <a:gd name="connsiteX1" fmla="*/ 66675 w 500106"/>
              <a:gd name="connsiteY1" fmla="*/ 76200 h 957262"/>
              <a:gd name="connsiteX2" fmla="*/ 133350 w 500106"/>
              <a:gd name="connsiteY2" fmla="*/ 133350 h 957262"/>
              <a:gd name="connsiteX3" fmla="*/ 219075 w 500106"/>
              <a:gd name="connsiteY3" fmla="*/ 157162 h 957262"/>
              <a:gd name="connsiteX4" fmla="*/ 238125 w 500106"/>
              <a:gd name="connsiteY4" fmla="*/ 228600 h 957262"/>
              <a:gd name="connsiteX5" fmla="*/ 271463 w 500106"/>
              <a:gd name="connsiteY5" fmla="*/ 280987 h 957262"/>
              <a:gd name="connsiteX6" fmla="*/ 257175 w 500106"/>
              <a:gd name="connsiteY6" fmla="*/ 338137 h 957262"/>
              <a:gd name="connsiteX7" fmla="*/ 304800 w 500106"/>
              <a:gd name="connsiteY7" fmla="*/ 395287 h 957262"/>
              <a:gd name="connsiteX8" fmla="*/ 328613 w 500106"/>
              <a:gd name="connsiteY8" fmla="*/ 485775 h 957262"/>
              <a:gd name="connsiteX9" fmla="*/ 438150 w 500106"/>
              <a:gd name="connsiteY9" fmla="*/ 538162 h 957262"/>
              <a:gd name="connsiteX10" fmla="*/ 476250 w 500106"/>
              <a:gd name="connsiteY10" fmla="*/ 585787 h 957262"/>
              <a:gd name="connsiteX11" fmla="*/ 466725 w 500106"/>
              <a:gd name="connsiteY11" fmla="*/ 652462 h 957262"/>
              <a:gd name="connsiteX12" fmla="*/ 466725 w 500106"/>
              <a:gd name="connsiteY12" fmla="*/ 682625 h 957262"/>
              <a:gd name="connsiteX13" fmla="*/ 500063 w 500106"/>
              <a:gd name="connsiteY13" fmla="*/ 757237 h 957262"/>
              <a:gd name="connsiteX14" fmla="*/ 458788 w 500106"/>
              <a:gd name="connsiteY14" fmla="*/ 957262 h 957262"/>
              <a:gd name="connsiteX0" fmla="*/ 0 w 500064"/>
              <a:gd name="connsiteY0" fmla="*/ 0 h 976312"/>
              <a:gd name="connsiteX1" fmla="*/ 66675 w 500064"/>
              <a:gd name="connsiteY1" fmla="*/ 76200 h 976312"/>
              <a:gd name="connsiteX2" fmla="*/ 133350 w 500064"/>
              <a:gd name="connsiteY2" fmla="*/ 133350 h 976312"/>
              <a:gd name="connsiteX3" fmla="*/ 219075 w 500064"/>
              <a:gd name="connsiteY3" fmla="*/ 157162 h 976312"/>
              <a:gd name="connsiteX4" fmla="*/ 238125 w 500064"/>
              <a:gd name="connsiteY4" fmla="*/ 228600 h 976312"/>
              <a:gd name="connsiteX5" fmla="*/ 271463 w 500064"/>
              <a:gd name="connsiteY5" fmla="*/ 280987 h 976312"/>
              <a:gd name="connsiteX6" fmla="*/ 257175 w 500064"/>
              <a:gd name="connsiteY6" fmla="*/ 338137 h 976312"/>
              <a:gd name="connsiteX7" fmla="*/ 304800 w 500064"/>
              <a:gd name="connsiteY7" fmla="*/ 395287 h 976312"/>
              <a:gd name="connsiteX8" fmla="*/ 328613 w 500064"/>
              <a:gd name="connsiteY8" fmla="*/ 485775 h 976312"/>
              <a:gd name="connsiteX9" fmla="*/ 438150 w 500064"/>
              <a:gd name="connsiteY9" fmla="*/ 538162 h 976312"/>
              <a:gd name="connsiteX10" fmla="*/ 476250 w 500064"/>
              <a:gd name="connsiteY10" fmla="*/ 585787 h 976312"/>
              <a:gd name="connsiteX11" fmla="*/ 466725 w 500064"/>
              <a:gd name="connsiteY11" fmla="*/ 652462 h 976312"/>
              <a:gd name="connsiteX12" fmla="*/ 466725 w 500064"/>
              <a:gd name="connsiteY12" fmla="*/ 682625 h 976312"/>
              <a:gd name="connsiteX13" fmla="*/ 500063 w 500064"/>
              <a:gd name="connsiteY13" fmla="*/ 757237 h 976312"/>
              <a:gd name="connsiteX14" fmla="*/ 468313 w 500064"/>
              <a:gd name="connsiteY14" fmla="*/ 976312 h 976312"/>
              <a:gd name="connsiteX0" fmla="*/ 0 w 500196"/>
              <a:gd name="connsiteY0" fmla="*/ 0 h 976312"/>
              <a:gd name="connsiteX1" fmla="*/ 66675 w 500196"/>
              <a:gd name="connsiteY1" fmla="*/ 76200 h 976312"/>
              <a:gd name="connsiteX2" fmla="*/ 133350 w 500196"/>
              <a:gd name="connsiteY2" fmla="*/ 133350 h 976312"/>
              <a:gd name="connsiteX3" fmla="*/ 219075 w 500196"/>
              <a:gd name="connsiteY3" fmla="*/ 157162 h 976312"/>
              <a:gd name="connsiteX4" fmla="*/ 238125 w 500196"/>
              <a:gd name="connsiteY4" fmla="*/ 228600 h 976312"/>
              <a:gd name="connsiteX5" fmla="*/ 271463 w 500196"/>
              <a:gd name="connsiteY5" fmla="*/ 280987 h 976312"/>
              <a:gd name="connsiteX6" fmla="*/ 257175 w 500196"/>
              <a:gd name="connsiteY6" fmla="*/ 338137 h 976312"/>
              <a:gd name="connsiteX7" fmla="*/ 304800 w 500196"/>
              <a:gd name="connsiteY7" fmla="*/ 395287 h 976312"/>
              <a:gd name="connsiteX8" fmla="*/ 328613 w 500196"/>
              <a:gd name="connsiteY8" fmla="*/ 485775 h 976312"/>
              <a:gd name="connsiteX9" fmla="*/ 438150 w 500196"/>
              <a:gd name="connsiteY9" fmla="*/ 538162 h 976312"/>
              <a:gd name="connsiteX10" fmla="*/ 476250 w 500196"/>
              <a:gd name="connsiteY10" fmla="*/ 585787 h 976312"/>
              <a:gd name="connsiteX11" fmla="*/ 466725 w 500196"/>
              <a:gd name="connsiteY11" fmla="*/ 652462 h 976312"/>
              <a:gd name="connsiteX12" fmla="*/ 466725 w 500196"/>
              <a:gd name="connsiteY12" fmla="*/ 682625 h 976312"/>
              <a:gd name="connsiteX13" fmla="*/ 500063 w 500196"/>
              <a:gd name="connsiteY13" fmla="*/ 757237 h 976312"/>
              <a:gd name="connsiteX14" fmla="*/ 452438 w 500196"/>
              <a:gd name="connsiteY14" fmla="*/ 976312 h 976312"/>
              <a:gd name="connsiteX0" fmla="*/ 0 w 450190"/>
              <a:gd name="connsiteY0" fmla="*/ 0 h 923925"/>
              <a:gd name="connsiteX1" fmla="*/ 16669 w 450190"/>
              <a:gd name="connsiteY1" fmla="*/ 23813 h 923925"/>
              <a:gd name="connsiteX2" fmla="*/ 83344 w 450190"/>
              <a:gd name="connsiteY2" fmla="*/ 80963 h 923925"/>
              <a:gd name="connsiteX3" fmla="*/ 169069 w 450190"/>
              <a:gd name="connsiteY3" fmla="*/ 104775 h 923925"/>
              <a:gd name="connsiteX4" fmla="*/ 188119 w 450190"/>
              <a:gd name="connsiteY4" fmla="*/ 176213 h 923925"/>
              <a:gd name="connsiteX5" fmla="*/ 221457 w 450190"/>
              <a:gd name="connsiteY5" fmla="*/ 228600 h 923925"/>
              <a:gd name="connsiteX6" fmla="*/ 207169 w 450190"/>
              <a:gd name="connsiteY6" fmla="*/ 285750 h 923925"/>
              <a:gd name="connsiteX7" fmla="*/ 254794 w 450190"/>
              <a:gd name="connsiteY7" fmla="*/ 342900 h 923925"/>
              <a:gd name="connsiteX8" fmla="*/ 278607 w 450190"/>
              <a:gd name="connsiteY8" fmla="*/ 433388 h 923925"/>
              <a:gd name="connsiteX9" fmla="*/ 388144 w 450190"/>
              <a:gd name="connsiteY9" fmla="*/ 485775 h 923925"/>
              <a:gd name="connsiteX10" fmla="*/ 426244 w 450190"/>
              <a:gd name="connsiteY10" fmla="*/ 533400 h 923925"/>
              <a:gd name="connsiteX11" fmla="*/ 416719 w 450190"/>
              <a:gd name="connsiteY11" fmla="*/ 600075 h 923925"/>
              <a:gd name="connsiteX12" fmla="*/ 416719 w 450190"/>
              <a:gd name="connsiteY12" fmla="*/ 630238 h 923925"/>
              <a:gd name="connsiteX13" fmla="*/ 450057 w 450190"/>
              <a:gd name="connsiteY13" fmla="*/ 704850 h 923925"/>
              <a:gd name="connsiteX14" fmla="*/ 402432 w 450190"/>
              <a:gd name="connsiteY14" fmla="*/ 923925 h 923925"/>
              <a:gd name="connsiteX0" fmla="*/ 0 w 440665"/>
              <a:gd name="connsiteY0" fmla="*/ 0 h 928688"/>
              <a:gd name="connsiteX1" fmla="*/ 7144 w 440665"/>
              <a:gd name="connsiteY1" fmla="*/ 28576 h 928688"/>
              <a:gd name="connsiteX2" fmla="*/ 73819 w 440665"/>
              <a:gd name="connsiteY2" fmla="*/ 85726 h 928688"/>
              <a:gd name="connsiteX3" fmla="*/ 159544 w 440665"/>
              <a:gd name="connsiteY3" fmla="*/ 109538 h 928688"/>
              <a:gd name="connsiteX4" fmla="*/ 178594 w 440665"/>
              <a:gd name="connsiteY4" fmla="*/ 180976 h 928688"/>
              <a:gd name="connsiteX5" fmla="*/ 211932 w 440665"/>
              <a:gd name="connsiteY5" fmla="*/ 233363 h 928688"/>
              <a:gd name="connsiteX6" fmla="*/ 197644 w 440665"/>
              <a:gd name="connsiteY6" fmla="*/ 290513 h 928688"/>
              <a:gd name="connsiteX7" fmla="*/ 245269 w 440665"/>
              <a:gd name="connsiteY7" fmla="*/ 347663 h 928688"/>
              <a:gd name="connsiteX8" fmla="*/ 269082 w 440665"/>
              <a:gd name="connsiteY8" fmla="*/ 438151 h 928688"/>
              <a:gd name="connsiteX9" fmla="*/ 378619 w 440665"/>
              <a:gd name="connsiteY9" fmla="*/ 490538 h 928688"/>
              <a:gd name="connsiteX10" fmla="*/ 416719 w 440665"/>
              <a:gd name="connsiteY10" fmla="*/ 538163 h 928688"/>
              <a:gd name="connsiteX11" fmla="*/ 407194 w 440665"/>
              <a:gd name="connsiteY11" fmla="*/ 604838 h 928688"/>
              <a:gd name="connsiteX12" fmla="*/ 407194 w 440665"/>
              <a:gd name="connsiteY12" fmla="*/ 635001 h 928688"/>
              <a:gd name="connsiteX13" fmla="*/ 440532 w 440665"/>
              <a:gd name="connsiteY13" fmla="*/ 709613 h 928688"/>
              <a:gd name="connsiteX14" fmla="*/ 392907 w 440665"/>
              <a:gd name="connsiteY14" fmla="*/ 928688 h 928688"/>
              <a:gd name="connsiteX0" fmla="*/ 0 w 466859"/>
              <a:gd name="connsiteY0" fmla="*/ 0 h 938213"/>
              <a:gd name="connsiteX1" fmla="*/ 33338 w 466859"/>
              <a:gd name="connsiteY1" fmla="*/ 38101 h 938213"/>
              <a:gd name="connsiteX2" fmla="*/ 100013 w 466859"/>
              <a:gd name="connsiteY2" fmla="*/ 95251 h 938213"/>
              <a:gd name="connsiteX3" fmla="*/ 185738 w 466859"/>
              <a:gd name="connsiteY3" fmla="*/ 119063 h 938213"/>
              <a:gd name="connsiteX4" fmla="*/ 204788 w 466859"/>
              <a:gd name="connsiteY4" fmla="*/ 190501 h 938213"/>
              <a:gd name="connsiteX5" fmla="*/ 238126 w 466859"/>
              <a:gd name="connsiteY5" fmla="*/ 242888 h 938213"/>
              <a:gd name="connsiteX6" fmla="*/ 223838 w 466859"/>
              <a:gd name="connsiteY6" fmla="*/ 300038 h 938213"/>
              <a:gd name="connsiteX7" fmla="*/ 271463 w 466859"/>
              <a:gd name="connsiteY7" fmla="*/ 357188 h 938213"/>
              <a:gd name="connsiteX8" fmla="*/ 295276 w 466859"/>
              <a:gd name="connsiteY8" fmla="*/ 447676 h 938213"/>
              <a:gd name="connsiteX9" fmla="*/ 404813 w 466859"/>
              <a:gd name="connsiteY9" fmla="*/ 500063 h 938213"/>
              <a:gd name="connsiteX10" fmla="*/ 442913 w 466859"/>
              <a:gd name="connsiteY10" fmla="*/ 547688 h 938213"/>
              <a:gd name="connsiteX11" fmla="*/ 433388 w 466859"/>
              <a:gd name="connsiteY11" fmla="*/ 614363 h 938213"/>
              <a:gd name="connsiteX12" fmla="*/ 433388 w 466859"/>
              <a:gd name="connsiteY12" fmla="*/ 644526 h 938213"/>
              <a:gd name="connsiteX13" fmla="*/ 466726 w 466859"/>
              <a:gd name="connsiteY13" fmla="*/ 719138 h 938213"/>
              <a:gd name="connsiteX14" fmla="*/ 419101 w 466859"/>
              <a:gd name="connsiteY14" fmla="*/ 938213 h 938213"/>
              <a:gd name="connsiteX0" fmla="*/ 0 w 466859"/>
              <a:gd name="connsiteY0" fmla="*/ 0 h 938213"/>
              <a:gd name="connsiteX1" fmla="*/ 7144 w 466859"/>
              <a:gd name="connsiteY1" fmla="*/ 40482 h 938213"/>
              <a:gd name="connsiteX2" fmla="*/ 100013 w 466859"/>
              <a:gd name="connsiteY2" fmla="*/ 95251 h 938213"/>
              <a:gd name="connsiteX3" fmla="*/ 185738 w 466859"/>
              <a:gd name="connsiteY3" fmla="*/ 119063 h 938213"/>
              <a:gd name="connsiteX4" fmla="*/ 204788 w 466859"/>
              <a:gd name="connsiteY4" fmla="*/ 190501 h 938213"/>
              <a:gd name="connsiteX5" fmla="*/ 238126 w 466859"/>
              <a:gd name="connsiteY5" fmla="*/ 242888 h 938213"/>
              <a:gd name="connsiteX6" fmla="*/ 223838 w 466859"/>
              <a:gd name="connsiteY6" fmla="*/ 300038 h 938213"/>
              <a:gd name="connsiteX7" fmla="*/ 271463 w 466859"/>
              <a:gd name="connsiteY7" fmla="*/ 357188 h 938213"/>
              <a:gd name="connsiteX8" fmla="*/ 295276 w 466859"/>
              <a:gd name="connsiteY8" fmla="*/ 447676 h 938213"/>
              <a:gd name="connsiteX9" fmla="*/ 404813 w 466859"/>
              <a:gd name="connsiteY9" fmla="*/ 500063 h 938213"/>
              <a:gd name="connsiteX10" fmla="*/ 442913 w 466859"/>
              <a:gd name="connsiteY10" fmla="*/ 547688 h 938213"/>
              <a:gd name="connsiteX11" fmla="*/ 433388 w 466859"/>
              <a:gd name="connsiteY11" fmla="*/ 614363 h 938213"/>
              <a:gd name="connsiteX12" fmla="*/ 433388 w 466859"/>
              <a:gd name="connsiteY12" fmla="*/ 644526 h 938213"/>
              <a:gd name="connsiteX13" fmla="*/ 466726 w 466859"/>
              <a:gd name="connsiteY13" fmla="*/ 719138 h 938213"/>
              <a:gd name="connsiteX14" fmla="*/ 419101 w 466859"/>
              <a:gd name="connsiteY14" fmla="*/ 938213 h 938213"/>
              <a:gd name="connsiteX0" fmla="*/ 5898 w 463232"/>
              <a:gd name="connsiteY0" fmla="*/ 0 h 952500"/>
              <a:gd name="connsiteX1" fmla="*/ 3517 w 463232"/>
              <a:gd name="connsiteY1" fmla="*/ 54769 h 952500"/>
              <a:gd name="connsiteX2" fmla="*/ 96386 w 463232"/>
              <a:gd name="connsiteY2" fmla="*/ 109538 h 952500"/>
              <a:gd name="connsiteX3" fmla="*/ 182111 w 463232"/>
              <a:gd name="connsiteY3" fmla="*/ 133350 h 952500"/>
              <a:gd name="connsiteX4" fmla="*/ 201161 w 463232"/>
              <a:gd name="connsiteY4" fmla="*/ 204788 h 952500"/>
              <a:gd name="connsiteX5" fmla="*/ 234499 w 463232"/>
              <a:gd name="connsiteY5" fmla="*/ 257175 h 952500"/>
              <a:gd name="connsiteX6" fmla="*/ 220211 w 463232"/>
              <a:gd name="connsiteY6" fmla="*/ 314325 h 952500"/>
              <a:gd name="connsiteX7" fmla="*/ 267836 w 463232"/>
              <a:gd name="connsiteY7" fmla="*/ 371475 h 952500"/>
              <a:gd name="connsiteX8" fmla="*/ 291649 w 463232"/>
              <a:gd name="connsiteY8" fmla="*/ 461963 h 952500"/>
              <a:gd name="connsiteX9" fmla="*/ 401186 w 463232"/>
              <a:gd name="connsiteY9" fmla="*/ 514350 h 952500"/>
              <a:gd name="connsiteX10" fmla="*/ 439286 w 463232"/>
              <a:gd name="connsiteY10" fmla="*/ 561975 h 952500"/>
              <a:gd name="connsiteX11" fmla="*/ 429761 w 463232"/>
              <a:gd name="connsiteY11" fmla="*/ 628650 h 952500"/>
              <a:gd name="connsiteX12" fmla="*/ 429761 w 463232"/>
              <a:gd name="connsiteY12" fmla="*/ 658813 h 952500"/>
              <a:gd name="connsiteX13" fmla="*/ 463099 w 463232"/>
              <a:gd name="connsiteY13" fmla="*/ 733425 h 952500"/>
              <a:gd name="connsiteX14" fmla="*/ 415474 w 463232"/>
              <a:gd name="connsiteY14" fmla="*/ 952500 h 952500"/>
              <a:gd name="connsiteX0" fmla="*/ 0 w 457334"/>
              <a:gd name="connsiteY0" fmla="*/ 0 h 952500"/>
              <a:gd name="connsiteX1" fmla="*/ 11906 w 457334"/>
              <a:gd name="connsiteY1" fmla="*/ 52388 h 952500"/>
              <a:gd name="connsiteX2" fmla="*/ 90488 w 457334"/>
              <a:gd name="connsiteY2" fmla="*/ 109538 h 952500"/>
              <a:gd name="connsiteX3" fmla="*/ 176213 w 457334"/>
              <a:gd name="connsiteY3" fmla="*/ 133350 h 952500"/>
              <a:gd name="connsiteX4" fmla="*/ 195263 w 457334"/>
              <a:gd name="connsiteY4" fmla="*/ 204788 h 952500"/>
              <a:gd name="connsiteX5" fmla="*/ 228601 w 457334"/>
              <a:gd name="connsiteY5" fmla="*/ 257175 h 952500"/>
              <a:gd name="connsiteX6" fmla="*/ 214313 w 457334"/>
              <a:gd name="connsiteY6" fmla="*/ 314325 h 952500"/>
              <a:gd name="connsiteX7" fmla="*/ 261938 w 457334"/>
              <a:gd name="connsiteY7" fmla="*/ 371475 h 952500"/>
              <a:gd name="connsiteX8" fmla="*/ 285751 w 457334"/>
              <a:gd name="connsiteY8" fmla="*/ 461963 h 952500"/>
              <a:gd name="connsiteX9" fmla="*/ 395288 w 457334"/>
              <a:gd name="connsiteY9" fmla="*/ 514350 h 952500"/>
              <a:gd name="connsiteX10" fmla="*/ 433388 w 457334"/>
              <a:gd name="connsiteY10" fmla="*/ 561975 h 952500"/>
              <a:gd name="connsiteX11" fmla="*/ 423863 w 457334"/>
              <a:gd name="connsiteY11" fmla="*/ 628650 h 952500"/>
              <a:gd name="connsiteX12" fmla="*/ 423863 w 457334"/>
              <a:gd name="connsiteY12" fmla="*/ 658813 h 952500"/>
              <a:gd name="connsiteX13" fmla="*/ 457201 w 457334"/>
              <a:gd name="connsiteY13" fmla="*/ 733425 h 952500"/>
              <a:gd name="connsiteX14" fmla="*/ 409576 w 457334"/>
              <a:gd name="connsiteY14" fmla="*/ 952500 h 952500"/>
              <a:gd name="connsiteX0" fmla="*/ 0 w 457334"/>
              <a:gd name="connsiteY0" fmla="*/ 0 h 952500"/>
              <a:gd name="connsiteX1" fmla="*/ 30956 w 457334"/>
              <a:gd name="connsiteY1" fmla="*/ 54769 h 952500"/>
              <a:gd name="connsiteX2" fmla="*/ 90488 w 457334"/>
              <a:gd name="connsiteY2" fmla="*/ 109538 h 952500"/>
              <a:gd name="connsiteX3" fmla="*/ 176213 w 457334"/>
              <a:gd name="connsiteY3" fmla="*/ 133350 h 952500"/>
              <a:gd name="connsiteX4" fmla="*/ 195263 w 457334"/>
              <a:gd name="connsiteY4" fmla="*/ 204788 h 952500"/>
              <a:gd name="connsiteX5" fmla="*/ 228601 w 457334"/>
              <a:gd name="connsiteY5" fmla="*/ 257175 h 952500"/>
              <a:gd name="connsiteX6" fmla="*/ 214313 w 457334"/>
              <a:gd name="connsiteY6" fmla="*/ 314325 h 952500"/>
              <a:gd name="connsiteX7" fmla="*/ 261938 w 457334"/>
              <a:gd name="connsiteY7" fmla="*/ 371475 h 952500"/>
              <a:gd name="connsiteX8" fmla="*/ 285751 w 457334"/>
              <a:gd name="connsiteY8" fmla="*/ 461963 h 952500"/>
              <a:gd name="connsiteX9" fmla="*/ 395288 w 457334"/>
              <a:gd name="connsiteY9" fmla="*/ 514350 h 952500"/>
              <a:gd name="connsiteX10" fmla="*/ 433388 w 457334"/>
              <a:gd name="connsiteY10" fmla="*/ 561975 h 952500"/>
              <a:gd name="connsiteX11" fmla="*/ 423863 w 457334"/>
              <a:gd name="connsiteY11" fmla="*/ 628650 h 952500"/>
              <a:gd name="connsiteX12" fmla="*/ 423863 w 457334"/>
              <a:gd name="connsiteY12" fmla="*/ 658813 h 952500"/>
              <a:gd name="connsiteX13" fmla="*/ 457201 w 457334"/>
              <a:gd name="connsiteY13" fmla="*/ 733425 h 952500"/>
              <a:gd name="connsiteX14" fmla="*/ 409576 w 457334"/>
              <a:gd name="connsiteY14" fmla="*/ 952500 h 952500"/>
              <a:gd name="connsiteX0" fmla="*/ 0 w 426378"/>
              <a:gd name="connsiteY0" fmla="*/ 0 h 897731"/>
              <a:gd name="connsiteX1" fmla="*/ 59532 w 426378"/>
              <a:gd name="connsiteY1" fmla="*/ 54769 h 897731"/>
              <a:gd name="connsiteX2" fmla="*/ 145257 w 426378"/>
              <a:gd name="connsiteY2" fmla="*/ 78581 h 897731"/>
              <a:gd name="connsiteX3" fmla="*/ 164307 w 426378"/>
              <a:gd name="connsiteY3" fmla="*/ 150019 h 897731"/>
              <a:gd name="connsiteX4" fmla="*/ 197645 w 426378"/>
              <a:gd name="connsiteY4" fmla="*/ 202406 h 897731"/>
              <a:gd name="connsiteX5" fmla="*/ 183357 w 426378"/>
              <a:gd name="connsiteY5" fmla="*/ 259556 h 897731"/>
              <a:gd name="connsiteX6" fmla="*/ 230982 w 426378"/>
              <a:gd name="connsiteY6" fmla="*/ 316706 h 897731"/>
              <a:gd name="connsiteX7" fmla="*/ 254795 w 426378"/>
              <a:gd name="connsiteY7" fmla="*/ 407194 h 897731"/>
              <a:gd name="connsiteX8" fmla="*/ 364332 w 426378"/>
              <a:gd name="connsiteY8" fmla="*/ 459581 h 897731"/>
              <a:gd name="connsiteX9" fmla="*/ 402432 w 426378"/>
              <a:gd name="connsiteY9" fmla="*/ 507206 h 897731"/>
              <a:gd name="connsiteX10" fmla="*/ 392907 w 426378"/>
              <a:gd name="connsiteY10" fmla="*/ 573881 h 897731"/>
              <a:gd name="connsiteX11" fmla="*/ 392907 w 426378"/>
              <a:gd name="connsiteY11" fmla="*/ 604044 h 897731"/>
              <a:gd name="connsiteX12" fmla="*/ 426245 w 426378"/>
              <a:gd name="connsiteY12" fmla="*/ 678656 h 897731"/>
              <a:gd name="connsiteX13" fmla="*/ 378620 w 426378"/>
              <a:gd name="connsiteY13" fmla="*/ 897731 h 897731"/>
              <a:gd name="connsiteX0" fmla="*/ 0 w 366846"/>
              <a:gd name="connsiteY0" fmla="*/ 0 h 842962"/>
              <a:gd name="connsiteX1" fmla="*/ 85725 w 366846"/>
              <a:gd name="connsiteY1" fmla="*/ 23812 h 842962"/>
              <a:gd name="connsiteX2" fmla="*/ 104775 w 366846"/>
              <a:gd name="connsiteY2" fmla="*/ 95250 h 842962"/>
              <a:gd name="connsiteX3" fmla="*/ 138113 w 366846"/>
              <a:gd name="connsiteY3" fmla="*/ 147637 h 842962"/>
              <a:gd name="connsiteX4" fmla="*/ 123825 w 366846"/>
              <a:gd name="connsiteY4" fmla="*/ 204787 h 842962"/>
              <a:gd name="connsiteX5" fmla="*/ 171450 w 366846"/>
              <a:gd name="connsiteY5" fmla="*/ 261937 h 842962"/>
              <a:gd name="connsiteX6" fmla="*/ 195263 w 366846"/>
              <a:gd name="connsiteY6" fmla="*/ 352425 h 842962"/>
              <a:gd name="connsiteX7" fmla="*/ 304800 w 366846"/>
              <a:gd name="connsiteY7" fmla="*/ 404812 h 842962"/>
              <a:gd name="connsiteX8" fmla="*/ 342900 w 366846"/>
              <a:gd name="connsiteY8" fmla="*/ 452437 h 842962"/>
              <a:gd name="connsiteX9" fmla="*/ 333375 w 366846"/>
              <a:gd name="connsiteY9" fmla="*/ 519112 h 842962"/>
              <a:gd name="connsiteX10" fmla="*/ 333375 w 366846"/>
              <a:gd name="connsiteY10" fmla="*/ 549275 h 842962"/>
              <a:gd name="connsiteX11" fmla="*/ 366713 w 366846"/>
              <a:gd name="connsiteY11" fmla="*/ 623887 h 842962"/>
              <a:gd name="connsiteX12" fmla="*/ 319088 w 366846"/>
              <a:gd name="connsiteY12" fmla="*/ 842962 h 8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846" h="842962">
                <a:moveTo>
                  <a:pt x="0" y="0"/>
                </a:moveTo>
                <a:cubicBezTo>
                  <a:pt x="24209" y="13097"/>
                  <a:pt x="68263" y="7937"/>
                  <a:pt x="85725" y="23812"/>
                </a:cubicBezTo>
                <a:cubicBezTo>
                  <a:pt x="103187" y="39687"/>
                  <a:pt x="96044" y="74612"/>
                  <a:pt x="104775" y="95250"/>
                </a:cubicBezTo>
                <a:cubicBezTo>
                  <a:pt x="113506" y="115888"/>
                  <a:pt x="134938" y="129381"/>
                  <a:pt x="138113" y="147637"/>
                </a:cubicBezTo>
                <a:cubicBezTo>
                  <a:pt x="141288" y="165893"/>
                  <a:pt x="118269" y="185737"/>
                  <a:pt x="123825" y="204787"/>
                </a:cubicBezTo>
                <a:cubicBezTo>
                  <a:pt x="129381" y="223837"/>
                  <a:pt x="159544" y="237331"/>
                  <a:pt x="171450" y="261937"/>
                </a:cubicBezTo>
                <a:cubicBezTo>
                  <a:pt x="183356" y="286543"/>
                  <a:pt x="173038" y="328613"/>
                  <a:pt x="195263" y="352425"/>
                </a:cubicBezTo>
                <a:cubicBezTo>
                  <a:pt x="217488" y="376237"/>
                  <a:pt x="280194" y="388143"/>
                  <a:pt x="304800" y="404812"/>
                </a:cubicBezTo>
                <a:cubicBezTo>
                  <a:pt x="329406" y="421481"/>
                  <a:pt x="338138" y="433387"/>
                  <a:pt x="342900" y="452437"/>
                </a:cubicBezTo>
                <a:cubicBezTo>
                  <a:pt x="347662" y="471487"/>
                  <a:pt x="334963" y="502972"/>
                  <a:pt x="333375" y="519112"/>
                </a:cubicBezTo>
                <a:cubicBezTo>
                  <a:pt x="331788" y="535252"/>
                  <a:pt x="327819" y="531813"/>
                  <a:pt x="333375" y="549275"/>
                </a:cubicBezTo>
                <a:cubicBezTo>
                  <a:pt x="338931" y="566737"/>
                  <a:pt x="369094" y="574939"/>
                  <a:pt x="366713" y="623887"/>
                </a:cubicBezTo>
                <a:cubicBezTo>
                  <a:pt x="364332" y="672835"/>
                  <a:pt x="319882" y="755650"/>
                  <a:pt x="319088" y="842962"/>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4" name="Воронеж-Белгород"/>
          <p:cNvSpPr/>
          <p:nvPr/>
        </p:nvSpPr>
        <p:spPr>
          <a:xfrm>
            <a:off x="3085054" y="3894496"/>
            <a:ext cx="282819" cy="144858"/>
          </a:xfrm>
          <a:custGeom>
            <a:avLst/>
            <a:gdLst>
              <a:gd name="connsiteX0" fmla="*/ 130175 w 130175"/>
              <a:gd name="connsiteY0" fmla="*/ 66675 h 66675"/>
              <a:gd name="connsiteX1" fmla="*/ 60325 w 130175"/>
              <a:gd name="connsiteY1" fmla="*/ 25400 h 66675"/>
              <a:gd name="connsiteX2" fmla="*/ 0 w 130175"/>
              <a:gd name="connsiteY2" fmla="*/ 0 h 66675"/>
            </a:gdLst>
            <a:ahLst/>
            <a:cxnLst>
              <a:cxn ang="0">
                <a:pos x="connsiteX0" y="connsiteY0"/>
              </a:cxn>
              <a:cxn ang="0">
                <a:pos x="connsiteX1" y="connsiteY1"/>
              </a:cxn>
              <a:cxn ang="0">
                <a:pos x="connsiteX2" y="connsiteY2"/>
              </a:cxn>
            </a:cxnLst>
            <a:rect l="l" t="t" r="r" b="b"/>
            <a:pathLst>
              <a:path w="130175" h="66675">
                <a:moveTo>
                  <a:pt x="130175" y="66675"/>
                </a:moveTo>
                <a:cubicBezTo>
                  <a:pt x="106098" y="51593"/>
                  <a:pt x="82021" y="36512"/>
                  <a:pt x="60325" y="25400"/>
                </a:cubicBezTo>
                <a:cubicBezTo>
                  <a:pt x="38629" y="14288"/>
                  <a:pt x="19314" y="7144"/>
                  <a:pt x="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5" name="Волгоград-Астрахань"/>
          <p:cNvSpPr/>
          <p:nvPr/>
        </p:nvSpPr>
        <p:spPr>
          <a:xfrm>
            <a:off x="3657591" y="5205120"/>
            <a:ext cx="103471" cy="641516"/>
          </a:xfrm>
          <a:custGeom>
            <a:avLst/>
            <a:gdLst>
              <a:gd name="connsiteX0" fmla="*/ 0 w 57150"/>
              <a:gd name="connsiteY0" fmla="*/ 0 h 285750"/>
              <a:gd name="connsiteX1" fmla="*/ 31750 w 57150"/>
              <a:gd name="connsiteY1" fmla="*/ 66675 h 285750"/>
              <a:gd name="connsiteX2" fmla="*/ 31750 w 57150"/>
              <a:gd name="connsiteY2" fmla="*/ 152400 h 285750"/>
              <a:gd name="connsiteX3" fmla="*/ 28575 w 57150"/>
              <a:gd name="connsiteY3" fmla="*/ 203200 h 285750"/>
              <a:gd name="connsiteX4" fmla="*/ 57150 w 57150"/>
              <a:gd name="connsiteY4" fmla="*/ 285750 h 285750"/>
              <a:gd name="connsiteX0" fmla="*/ 0 w 47625"/>
              <a:gd name="connsiteY0" fmla="*/ 0 h 295275"/>
              <a:gd name="connsiteX1" fmla="*/ 22225 w 47625"/>
              <a:gd name="connsiteY1" fmla="*/ 76200 h 295275"/>
              <a:gd name="connsiteX2" fmla="*/ 22225 w 47625"/>
              <a:gd name="connsiteY2" fmla="*/ 161925 h 295275"/>
              <a:gd name="connsiteX3" fmla="*/ 19050 w 47625"/>
              <a:gd name="connsiteY3" fmla="*/ 212725 h 295275"/>
              <a:gd name="connsiteX4" fmla="*/ 47625 w 47625"/>
              <a:gd name="connsiteY4" fmla="*/ 295275 h 29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295275">
                <a:moveTo>
                  <a:pt x="0" y="0"/>
                </a:moveTo>
                <a:cubicBezTo>
                  <a:pt x="13229" y="20637"/>
                  <a:pt x="18521" y="49213"/>
                  <a:pt x="22225" y="76200"/>
                </a:cubicBezTo>
                <a:cubicBezTo>
                  <a:pt x="25929" y="103187"/>
                  <a:pt x="22754" y="139171"/>
                  <a:pt x="22225" y="161925"/>
                </a:cubicBezTo>
                <a:cubicBezTo>
                  <a:pt x="21696" y="184679"/>
                  <a:pt x="14817" y="190500"/>
                  <a:pt x="19050" y="212725"/>
                </a:cubicBezTo>
                <a:cubicBezTo>
                  <a:pt x="23283" y="234950"/>
                  <a:pt x="35454" y="265112"/>
                  <a:pt x="47625" y="29527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6" name="Волгоград-Борисоглебск"/>
          <p:cNvSpPr/>
          <p:nvPr/>
        </p:nvSpPr>
        <p:spPr>
          <a:xfrm>
            <a:off x="3607593" y="4246296"/>
            <a:ext cx="81038" cy="862253"/>
          </a:xfrm>
          <a:custGeom>
            <a:avLst/>
            <a:gdLst>
              <a:gd name="connsiteX0" fmla="*/ 7138 w 42063"/>
              <a:gd name="connsiteY0" fmla="*/ 377825 h 377825"/>
              <a:gd name="connsiteX1" fmla="*/ 788 w 42063"/>
              <a:gd name="connsiteY1" fmla="*/ 285750 h 377825"/>
              <a:gd name="connsiteX2" fmla="*/ 23013 w 42063"/>
              <a:gd name="connsiteY2" fmla="*/ 212725 h 377825"/>
              <a:gd name="connsiteX3" fmla="*/ 10313 w 42063"/>
              <a:gd name="connsiteY3" fmla="*/ 107950 h 377825"/>
              <a:gd name="connsiteX4" fmla="*/ 42063 w 42063"/>
              <a:gd name="connsiteY4" fmla="*/ 0 h 377825"/>
              <a:gd name="connsiteX0" fmla="*/ 7138 w 37300"/>
              <a:gd name="connsiteY0" fmla="*/ 396875 h 396875"/>
              <a:gd name="connsiteX1" fmla="*/ 788 w 37300"/>
              <a:gd name="connsiteY1" fmla="*/ 304800 h 396875"/>
              <a:gd name="connsiteX2" fmla="*/ 23013 w 37300"/>
              <a:gd name="connsiteY2" fmla="*/ 231775 h 396875"/>
              <a:gd name="connsiteX3" fmla="*/ 10313 w 37300"/>
              <a:gd name="connsiteY3" fmla="*/ 127000 h 396875"/>
              <a:gd name="connsiteX4" fmla="*/ 37300 w 37300"/>
              <a:gd name="connsiteY4" fmla="*/ 0 h 39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0" h="396875">
                <a:moveTo>
                  <a:pt x="7138" y="396875"/>
                </a:moveTo>
                <a:cubicBezTo>
                  <a:pt x="2640" y="364596"/>
                  <a:pt x="-1858" y="332317"/>
                  <a:pt x="788" y="304800"/>
                </a:cubicBezTo>
                <a:cubicBezTo>
                  <a:pt x="3434" y="277283"/>
                  <a:pt x="21426" y="261408"/>
                  <a:pt x="23013" y="231775"/>
                </a:cubicBezTo>
                <a:cubicBezTo>
                  <a:pt x="24600" y="202142"/>
                  <a:pt x="7932" y="165629"/>
                  <a:pt x="10313" y="127000"/>
                </a:cubicBezTo>
                <a:cubicBezTo>
                  <a:pt x="12694" y="88371"/>
                  <a:pt x="23012" y="36248"/>
                  <a:pt x="3730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7" name="Воронеж-Н.Новгород"/>
          <p:cNvSpPr/>
          <p:nvPr/>
        </p:nvSpPr>
        <p:spPr>
          <a:xfrm>
            <a:off x="3485140" y="3570289"/>
            <a:ext cx="1193358" cy="517352"/>
          </a:xfrm>
          <a:custGeom>
            <a:avLst/>
            <a:gdLst>
              <a:gd name="connsiteX0" fmla="*/ 0 w 565150"/>
              <a:gd name="connsiteY0" fmla="*/ 225425 h 225425"/>
              <a:gd name="connsiteX1" fmla="*/ 88900 w 565150"/>
              <a:gd name="connsiteY1" fmla="*/ 206375 h 225425"/>
              <a:gd name="connsiteX2" fmla="*/ 161925 w 565150"/>
              <a:gd name="connsiteY2" fmla="*/ 146050 h 225425"/>
              <a:gd name="connsiteX3" fmla="*/ 260350 w 565150"/>
              <a:gd name="connsiteY3" fmla="*/ 139700 h 225425"/>
              <a:gd name="connsiteX4" fmla="*/ 355600 w 565150"/>
              <a:gd name="connsiteY4" fmla="*/ 92075 h 225425"/>
              <a:gd name="connsiteX5" fmla="*/ 419100 w 565150"/>
              <a:gd name="connsiteY5" fmla="*/ 73025 h 225425"/>
              <a:gd name="connsiteX6" fmla="*/ 492125 w 565150"/>
              <a:gd name="connsiteY6" fmla="*/ 50800 h 225425"/>
              <a:gd name="connsiteX7" fmla="*/ 565150 w 565150"/>
              <a:gd name="connsiteY7" fmla="*/ 0 h 225425"/>
              <a:gd name="connsiteX0" fmla="*/ 0 w 549275"/>
              <a:gd name="connsiteY0" fmla="*/ 238125 h 238125"/>
              <a:gd name="connsiteX1" fmla="*/ 73025 w 549275"/>
              <a:gd name="connsiteY1" fmla="*/ 206375 h 238125"/>
              <a:gd name="connsiteX2" fmla="*/ 146050 w 549275"/>
              <a:gd name="connsiteY2" fmla="*/ 146050 h 238125"/>
              <a:gd name="connsiteX3" fmla="*/ 244475 w 549275"/>
              <a:gd name="connsiteY3" fmla="*/ 139700 h 238125"/>
              <a:gd name="connsiteX4" fmla="*/ 339725 w 549275"/>
              <a:gd name="connsiteY4" fmla="*/ 92075 h 238125"/>
              <a:gd name="connsiteX5" fmla="*/ 403225 w 549275"/>
              <a:gd name="connsiteY5" fmla="*/ 73025 h 238125"/>
              <a:gd name="connsiteX6" fmla="*/ 476250 w 549275"/>
              <a:gd name="connsiteY6" fmla="*/ 50800 h 238125"/>
              <a:gd name="connsiteX7" fmla="*/ 549275 w 549275"/>
              <a:gd name="connsiteY7"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275" h="238125">
                <a:moveTo>
                  <a:pt x="0" y="238125"/>
                </a:moveTo>
                <a:cubicBezTo>
                  <a:pt x="30956" y="235214"/>
                  <a:pt x="48683" y="221721"/>
                  <a:pt x="73025" y="206375"/>
                </a:cubicBezTo>
                <a:cubicBezTo>
                  <a:pt x="97367" y="191029"/>
                  <a:pt x="117475" y="157162"/>
                  <a:pt x="146050" y="146050"/>
                </a:cubicBezTo>
                <a:cubicBezTo>
                  <a:pt x="174625" y="134938"/>
                  <a:pt x="212196" y="148696"/>
                  <a:pt x="244475" y="139700"/>
                </a:cubicBezTo>
                <a:cubicBezTo>
                  <a:pt x="276754" y="130704"/>
                  <a:pt x="313267" y="103187"/>
                  <a:pt x="339725" y="92075"/>
                </a:cubicBezTo>
                <a:cubicBezTo>
                  <a:pt x="366183" y="80962"/>
                  <a:pt x="403225" y="73025"/>
                  <a:pt x="403225" y="73025"/>
                </a:cubicBezTo>
                <a:cubicBezTo>
                  <a:pt x="425979" y="66146"/>
                  <a:pt x="451908" y="62971"/>
                  <a:pt x="476250" y="50800"/>
                </a:cubicBezTo>
                <a:cubicBezTo>
                  <a:pt x="500592" y="38629"/>
                  <a:pt x="524933" y="19314"/>
                  <a:pt x="549275"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dirty="0">
              <a:solidFill>
                <a:prstClr val="black">
                  <a:hueOff val="0"/>
                  <a:satOff val="0"/>
                  <a:lumOff val="0"/>
                  <a:alphaOff val="0"/>
                </a:prstClr>
              </a:solidFill>
            </a:endParaRPr>
          </a:p>
        </p:txBody>
      </p:sp>
      <p:sp>
        <p:nvSpPr>
          <p:cNvPr id="268" name="Саратов-Самара"/>
          <p:cNvSpPr/>
          <p:nvPr/>
        </p:nvSpPr>
        <p:spPr>
          <a:xfrm>
            <a:off x="4319801" y="4573338"/>
            <a:ext cx="613924" cy="100635"/>
          </a:xfrm>
          <a:custGeom>
            <a:avLst/>
            <a:gdLst>
              <a:gd name="connsiteX0" fmla="*/ 0 w 339725"/>
              <a:gd name="connsiteY0" fmla="*/ 19212 h 29073"/>
              <a:gd name="connsiteX1" fmla="*/ 79375 w 339725"/>
              <a:gd name="connsiteY1" fmla="*/ 162 h 29073"/>
              <a:gd name="connsiteX2" fmla="*/ 171450 w 339725"/>
              <a:gd name="connsiteY2" fmla="*/ 28737 h 29073"/>
              <a:gd name="connsiteX3" fmla="*/ 288925 w 339725"/>
              <a:gd name="connsiteY3" fmla="*/ 16037 h 29073"/>
              <a:gd name="connsiteX4" fmla="*/ 339725 w 339725"/>
              <a:gd name="connsiteY4" fmla="*/ 19212 h 29073"/>
              <a:gd name="connsiteX0" fmla="*/ 0 w 339725"/>
              <a:gd name="connsiteY0" fmla="*/ 44492 h 54411"/>
              <a:gd name="connsiteX1" fmla="*/ 79375 w 339725"/>
              <a:gd name="connsiteY1" fmla="*/ 25442 h 54411"/>
              <a:gd name="connsiteX2" fmla="*/ 171450 w 339725"/>
              <a:gd name="connsiteY2" fmla="*/ 54017 h 54411"/>
              <a:gd name="connsiteX3" fmla="*/ 247650 w 339725"/>
              <a:gd name="connsiteY3" fmla="*/ 42 h 54411"/>
              <a:gd name="connsiteX4" fmla="*/ 339725 w 339725"/>
              <a:gd name="connsiteY4" fmla="*/ 44492 h 54411"/>
              <a:gd name="connsiteX0" fmla="*/ 0 w 339725"/>
              <a:gd name="connsiteY0" fmla="*/ 44558 h 44558"/>
              <a:gd name="connsiteX1" fmla="*/ 79375 w 339725"/>
              <a:gd name="connsiteY1" fmla="*/ 25508 h 44558"/>
              <a:gd name="connsiteX2" fmla="*/ 165100 w 339725"/>
              <a:gd name="connsiteY2" fmla="*/ 31858 h 44558"/>
              <a:gd name="connsiteX3" fmla="*/ 247650 w 339725"/>
              <a:gd name="connsiteY3" fmla="*/ 108 h 44558"/>
              <a:gd name="connsiteX4" fmla="*/ 339725 w 339725"/>
              <a:gd name="connsiteY4" fmla="*/ 44558 h 44558"/>
              <a:gd name="connsiteX0" fmla="*/ 0 w 339725"/>
              <a:gd name="connsiteY0" fmla="*/ 44558 h 44558"/>
              <a:gd name="connsiteX1" fmla="*/ 79375 w 339725"/>
              <a:gd name="connsiteY1" fmla="*/ 25508 h 44558"/>
              <a:gd name="connsiteX2" fmla="*/ 165100 w 339725"/>
              <a:gd name="connsiteY2" fmla="*/ 31858 h 44558"/>
              <a:gd name="connsiteX3" fmla="*/ 225425 w 339725"/>
              <a:gd name="connsiteY3" fmla="*/ 108 h 44558"/>
              <a:gd name="connsiteX4" fmla="*/ 339725 w 339725"/>
              <a:gd name="connsiteY4" fmla="*/ 44558 h 44558"/>
              <a:gd name="connsiteX0" fmla="*/ 0 w 276225"/>
              <a:gd name="connsiteY0" fmla="*/ 49213 h 49213"/>
              <a:gd name="connsiteX1" fmla="*/ 79375 w 276225"/>
              <a:gd name="connsiteY1" fmla="*/ 30163 h 49213"/>
              <a:gd name="connsiteX2" fmla="*/ 165100 w 276225"/>
              <a:gd name="connsiteY2" fmla="*/ 36513 h 49213"/>
              <a:gd name="connsiteX3" fmla="*/ 225425 w 276225"/>
              <a:gd name="connsiteY3" fmla="*/ 4763 h 49213"/>
              <a:gd name="connsiteX4" fmla="*/ 276225 w 276225"/>
              <a:gd name="connsiteY4" fmla="*/ 1588 h 49213"/>
              <a:gd name="connsiteX0" fmla="*/ 0 w 282575"/>
              <a:gd name="connsiteY0" fmla="*/ 46320 h 46320"/>
              <a:gd name="connsiteX1" fmla="*/ 79375 w 282575"/>
              <a:gd name="connsiteY1" fmla="*/ 27270 h 46320"/>
              <a:gd name="connsiteX2" fmla="*/ 165100 w 282575"/>
              <a:gd name="connsiteY2" fmla="*/ 33620 h 46320"/>
              <a:gd name="connsiteX3" fmla="*/ 225425 w 282575"/>
              <a:gd name="connsiteY3" fmla="*/ 1870 h 46320"/>
              <a:gd name="connsiteX4" fmla="*/ 282575 w 282575"/>
              <a:gd name="connsiteY4" fmla="*/ 5045 h 4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5" h="46320">
                <a:moveTo>
                  <a:pt x="0" y="46320"/>
                </a:moveTo>
                <a:cubicBezTo>
                  <a:pt x="25400" y="36001"/>
                  <a:pt x="51858" y="29387"/>
                  <a:pt x="79375" y="27270"/>
                </a:cubicBezTo>
                <a:cubicBezTo>
                  <a:pt x="106892" y="25153"/>
                  <a:pt x="140758" y="37853"/>
                  <a:pt x="165100" y="33620"/>
                </a:cubicBezTo>
                <a:cubicBezTo>
                  <a:pt x="189442" y="29387"/>
                  <a:pt x="205846" y="6632"/>
                  <a:pt x="225425" y="1870"/>
                </a:cubicBezTo>
                <a:cubicBezTo>
                  <a:pt x="245004" y="-2892"/>
                  <a:pt x="271198" y="2664"/>
                  <a:pt x="282575" y="504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0" name="Самара-Сагарчин"/>
          <p:cNvSpPr/>
          <p:nvPr/>
        </p:nvSpPr>
        <p:spPr>
          <a:xfrm>
            <a:off x="4997110" y="4618790"/>
            <a:ext cx="683328" cy="1014010"/>
          </a:xfrm>
          <a:custGeom>
            <a:avLst/>
            <a:gdLst>
              <a:gd name="connsiteX0" fmla="*/ 8937 w 310562"/>
              <a:gd name="connsiteY0" fmla="*/ 0 h 466725"/>
              <a:gd name="connsiteX1" fmla="*/ 5762 w 310562"/>
              <a:gd name="connsiteY1" fmla="*/ 79375 h 466725"/>
              <a:gd name="connsiteX2" fmla="*/ 75612 w 310562"/>
              <a:gd name="connsiteY2" fmla="*/ 149225 h 466725"/>
              <a:gd name="connsiteX3" fmla="*/ 132762 w 310562"/>
              <a:gd name="connsiteY3" fmla="*/ 269875 h 466725"/>
              <a:gd name="connsiteX4" fmla="*/ 186737 w 310562"/>
              <a:gd name="connsiteY4" fmla="*/ 342900 h 466725"/>
              <a:gd name="connsiteX5" fmla="*/ 234362 w 310562"/>
              <a:gd name="connsiteY5" fmla="*/ 419100 h 466725"/>
              <a:gd name="connsiteX6" fmla="*/ 310562 w 310562"/>
              <a:gd name="connsiteY6" fmla="*/ 466725 h 466725"/>
              <a:gd name="connsiteX0" fmla="*/ 5751 w 307376"/>
              <a:gd name="connsiteY0" fmla="*/ 0 h 466725"/>
              <a:gd name="connsiteX1" fmla="*/ 2576 w 307376"/>
              <a:gd name="connsiteY1" fmla="*/ 79375 h 466725"/>
              <a:gd name="connsiteX2" fmla="*/ 72426 w 307376"/>
              <a:gd name="connsiteY2" fmla="*/ 149225 h 466725"/>
              <a:gd name="connsiteX3" fmla="*/ 129576 w 307376"/>
              <a:gd name="connsiteY3" fmla="*/ 269875 h 466725"/>
              <a:gd name="connsiteX4" fmla="*/ 183551 w 307376"/>
              <a:gd name="connsiteY4" fmla="*/ 342900 h 466725"/>
              <a:gd name="connsiteX5" fmla="*/ 231176 w 307376"/>
              <a:gd name="connsiteY5" fmla="*/ 419100 h 466725"/>
              <a:gd name="connsiteX6" fmla="*/ 307376 w 307376"/>
              <a:gd name="connsiteY6" fmla="*/ 466725 h 466725"/>
              <a:gd name="connsiteX0" fmla="*/ 5751 w 314520"/>
              <a:gd name="connsiteY0" fmla="*/ 0 h 466725"/>
              <a:gd name="connsiteX1" fmla="*/ 2576 w 314520"/>
              <a:gd name="connsiteY1" fmla="*/ 79375 h 466725"/>
              <a:gd name="connsiteX2" fmla="*/ 72426 w 314520"/>
              <a:gd name="connsiteY2" fmla="*/ 149225 h 466725"/>
              <a:gd name="connsiteX3" fmla="*/ 129576 w 314520"/>
              <a:gd name="connsiteY3" fmla="*/ 269875 h 466725"/>
              <a:gd name="connsiteX4" fmla="*/ 183551 w 314520"/>
              <a:gd name="connsiteY4" fmla="*/ 342900 h 466725"/>
              <a:gd name="connsiteX5" fmla="*/ 231176 w 314520"/>
              <a:gd name="connsiteY5" fmla="*/ 419100 h 466725"/>
              <a:gd name="connsiteX6" fmla="*/ 314520 w 314520"/>
              <a:gd name="connsiteY6"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520" h="466725">
                <a:moveTo>
                  <a:pt x="5751" y="0"/>
                </a:moveTo>
                <a:cubicBezTo>
                  <a:pt x="20832" y="39952"/>
                  <a:pt x="-8536" y="54504"/>
                  <a:pt x="2576" y="79375"/>
                </a:cubicBezTo>
                <a:cubicBezTo>
                  <a:pt x="13688" y="104246"/>
                  <a:pt x="51259" y="117475"/>
                  <a:pt x="72426" y="149225"/>
                </a:cubicBezTo>
                <a:cubicBezTo>
                  <a:pt x="93593" y="180975"/>
                  <a:pt x="111055" y="237596"/>
                  <a:pt x="129576" y="269875"/>
                </a:cubicBezTo>
                <a:cubicBezTo>
                  <a:pt x="148097" y="302154"/>
                  <a:pt x="166618" y="318029"/>
                  <a:pt x="183551" y="342900"/>
                </a:cubicBezTo>
                <a:cubicBezTo>
                  <a:pt x="200484" y="367771"/>
                  <a:pt x="209348" y="398463"/>
                  <a:pt x="231176" y="419100"/>
                </a:cubicBezTo>
                <a:cubicBezTo>
                  <a:pt x="253004" y="439737"/>
                  <a:pt x="286738" y="453231"/>
                  <a:pt x="314520" y="46672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3" name="Москва-Н.Новгород"/>
          <p:cNvSpPr/>
          <p:nvPr/>
        </p:nvSpPr>
        <p:spPr>
          <a:xfrm>
            <a:off x="4016627" y="3079467"/>
            <a:ext cx="677680" cy="444485"/>
          </a:xfrm>
          <a:custGeom>
            <a:avLst/>
            <a:gdLst>
              <a:gd name="connsiteX0" fmla="*/ 0 w 254926"/>
              <a:gd name="connsiteY0" fmla="*/ 0 h 204097"/>
              <a:gd name="connsiteX1" fmla="*/ 50800 w 254926"/>
              <a:gd name="connsiteY1" fmla="*/ 12700 h 204097"/>
              <a:gd name="connsiteX2" fmla="*/ 111125 w 254926"/>
              <a:gd name="connsiteY2" fmla="*/ 66675 h 204097"/>
              <a:gd name="connsiteX3" fmla="*/ 161925 w 254926"/>
              <a:gd name="connsiteY3" fmla="*/ 133350 h 204097"/>
              <a:gd name="connsiteX4" fmla="*/ 247650 w 254926"/>
              <a:gd name="connsiteY4" fmla="*/ 196850 h 204097"/>
              <a:gd name="connsiteX5" fmla="*/ 244475 w 254926"/>
              <a:gd name="connsiteY5" fmla="*/ 200025 h 204097"/>
              <a:gd name="connsiteX0" fmla="*/ 0 w 311920"/>
              <a:gd name="connsiteY0" fmla="*/ 0 h 201174"/>
              <a:gd name="connsiteX1" fmla="*/ 107794 w 311920"/>
              <a:gd name="connsiteY1" fmla="*/ 9777 h 201174"/>
              <a:gd name="connsiteX2" fmla="*/ 168119 w 311920"/>
              <a:gd name="connsiteY2" fmla="*/ 63752 h 201174"/>
              <a:gd name="connsiteX3" fmla="*/ 218919 w 311920"/>
              <a:gd name="connsiteY3" fmla="*/ 130427 h 201174"/>
              <a:gd name="connsiteX4" fmla="*/ 304644 w 311920"/>
              <a:gd name="connsiteY4" fmla="*/ 193927 h 201174"/>
              <a:gd name="connsiteX5" fmla="*/ 301469 w 311920"/>
              <a:gd name="connsiteY5" fmla="*/ 197102 h 201174"/>
              <a:gd name="connsiteX0" fmla="*/ 0 w 311920"/>
              <a:gd name="connsiteY0" fmla="*/ 3412 h 204586"/>
              <a:gd name="connsiteX1" fmla="*/ 107794 w 311920"/>
              <a:gd name="connsiteY1" fmla="*/ 13189 h 204586"/>
              <a:gd name="connsiteX2" fmla="*/ 168119 w 311920"/>
              <a:gd name="connsiteY2" fmla="*/ 67164 h 204586"/>
              <a:gd name="connsiteX3" fmla="*/ 218919 w 311920"/>
              <a:gd name="connsiteY3" fmla="*/ 133839 h 204586"/>
              <a:gd name="connsiteX4" fmla="*/ 304644 w 311920"/>
              <a:gd name="connsiteY4" fmla="*/ 197339 h 204586"/>
              <a:gd name="connsiteX5" fmla="*/ 301469 w 311920"/>
              <a:gd name="connsiteY5" fmla="*/ 200514 h 20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20" h="204586">
                <a:moveTo>
                  <a:pt x="0" y="3412"/>
                </a:moveTo>
                <a:cubicBezTo>
                  <a:pt x="35137" y="-4562"/>
                  <a:pt x="79774" y="2564"/>
                  <a:pt x="107794" y="13189"/>
                </a:cubicBezTo>
                <a:cubicBezTo>
                  <a:pt x="135814" y="23814"/>
                  <a:pt x="149598" y="47056"/>
                  <a:pt x="168119" y="67164"/>
                </a:cubicBezTo>
                <a:cubicBezTo>
                  <a:pt x="186640" y="87272"/>
                  <a:pt x="196165" y="112143"/>
                  <a:pt x="218919" y="133839"/>
                </a:cubicBezTo>
                <a:cubicBezTo>
                  <a:pt x="241673" y="155535"/>
                  <a:pt x="290886" y="186226"/>
                  <a:pt x="304644" y="197339"/>
                </a:cubicBezTo>
                <a:cubicBezTo>
                  <a:pt x="318402" y="208452"/>
                  <a:pt x="309935" y="204483"/>
                  <a:pt x="301469" y="200514"/>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69" name="Н.Новгород-Самара"/>
          <p:cNvSpPr/>
          <p:nvPr/>
        </p:nvSpPr>
        <p:spPr>
          <a:xfrm>
            <a:off x="4769946" y="3642714"/>
            <a:ext cx="212131" cy="886400"/>
          </a:xfrm>
          <a:custGeom>
            <a:avLst/>
            <a:gdLst>
              <a:gd name="connsiteX0" fmla="*/ 0 w 114330"/>
              <a:gd name="connsiteY0" fmla="*/ 0 h 431800"/>
              <a:gd name="connsiteX1" fmla="*/ 15875 w 114330"/>
              <a:gd name="connsiteY1" fmla="*/ 66675 h 431800"/>
              <a:gd name="connsiteX2" fmla="*/ 63500 w 114330"/>
              <a:gd name="connsiteY2" fmla="*/ 123825 h 431800"/>
              <a:gd name="connsiteX3" fmla="*/ 73025 w 114330"/>
              <a:gd name="connsiteY3" fmla="*/ 215900 h 431800"/>
              <a:gd name="connsiteX4" fmla="*/ 101600 w 114330"/>
              <a:gd name="connsiteY4" fmla="*/ 279400 h 431800"/>
              <a:gd name="connsiteX5" fmla="*/ 114300 w 114330"/>
              <a:gd name="connsiteY5" fmla="*/ 368300 h 431800"/>
              <a:gd name="connsiteX6" fmla="*/ 98425 w 114330"/>
              <a:gd name="connsiteY6" fmla="*/ 396875 h 431800"/>
              <a:gd name="connsiteX7" fmla="*/ 107950 w 114330"/>
              <a:gd name="connsiteY7" fmla="*/ 431800 h 431800"/>
              <a:gd name="connsiteX0" fmla="*/ 0 w 98455"/>
              <a:gd name="connsiteY0" fmla="*/ 0 h 365125"/>
              <a:gd name="connsiteX1" fmla="*/ 47625 w 98455"/>
              <a:gd name="connsiteY1" fmla="*/ 57150 h 365125"/>
              <a:gd name="connsiteX2" fmla="*/ 57150 w 98455"/>
              <a:gd name="connsiteY2" fmla="*/ 149225 h 365125"/>
              <a:gd name="connsiteX3" fmla="*/ 85725 w 98455"/>
              <a:gd name="connsiteY3" fmla="*/ 212725 h 365125"/>
              <a:gd name="connsiteX4" fmla="*/ 98425 w 98455"/>
              <a:gd name="connsiteY4" fmla="*/ 301625 h 365125"/>
              <a:gd name="connsiteX5" fmla="*/ 82550 w 98455"/>
              <a:gd name="connsiteY5" fmla="*/ 330200 h 365125"/>
              <a:gd name="connsiteX6" fmla="*/ 92075 w 98455"/>
              <a:gd name="connsiteY6" fmla="*/ 365125 h 365125"/>
              <a:gd name="connsiteX0" fmla="*/ 0 w 74642"/>
              <a:gd name="connsiteY0" fmla="*/ 0 h 377032"/>
              <a:gd name="connsiteX1" fmla="*/ 23812 w 74642"/>
              <a:gd name="connsiteY1" fmla="*/ 69057 h 377032"/>
              <a:gd name="connsiteX2" fmla="*/ 33337 w 74642"/>
              <a:gd name="connsiteY2" fmla="*/ 161132 h 377032"/>
              <a:gd name="connsiteX3" fmla="*/ 61912 w 74642"/>
              <a:gd name="connsiteY3" fmla="*/ 224632 h 377032"/>
              <a:gd name="connsiteX4" fmla="*/ 74612 w 74642"/>
              <a:gd name="connsiteY4" fmla="*/ 313532 h 377032"/>
              <a:gd name="connsiteX5" fmla="*/ 58737 w 74642"/>
              <a:gd name="connsiteY5" fmla="*/ 342107 h 377032"/>
              <a:gd name="connsiteX6" fmla="*/ 68262 w 74642"/>
              <a:gd name="connsiteY6" fmla="*/ 377032 h 377032"/>
              <a:gd name="connsiteX0" fmla="*/ 2401 w 77043"/>
              <a:gd name="connsiteY0" fmla="*/ 0 h 377032"/>
              <a:gd name="connsiteX1" fmla="*/ 26213 w 77043"/>
              <a:gd name="connsiteY1" fmla="*/ 69057 h 377032"/>
              <a:gd name="connsiteX2" fmla="*/ 35738 w 77043"/>
              <a:gd name="connsiteY2" fmla="*/ 161132 h 377032"/>
              <a:gd name="connsiteX3" fmla="*/ 64313 w 77043"/>
              <a:gd name="connsiteY3" fmla="*/ 224632 h 377032"/>
              <a:gd name="connsiteX4" fmla="*/ 77013 w 77043"/>
              <a:gd name="connsiteY4" fmla="*/ 313532 h 377032"/>
              <a:gd name="connsiteX5" fmla="*/ 61138 w 77043"/>
              <a:gd name="connsiteY5" fmla="*/ 342107 h 377032"/>
              <a:gd name="connsiteX6" fmla="*/ 70663 w 77043"/>
              <a:gd name="connsiteY6" fmla="*/ 377032 h 377032"/>
              <a:gd name="connsiteX0" fmla="*/ 4967 w 79609"/>
              <a:gd name="connsiteY0" fmla="*/ 0 h 377032"/>
              <a:gd name="connsiteX1" fmla="*/ 28779 w 79609"/>
              <a:gd name="connsiteY1" fmla="*/ 69057 h 377032"/>
              <a:gd name="connsiteX2" fmla="*/ 38304 w 79609"/>
              <a:gd name="connsiteY2" fmla="*/ 161132 h 377032"/>
              <a:gd name="connsiteX3" fmla="*/ 66879 w 79609"/>
              <a:gd name="connsiteY3" fmla="*/ 224632 h 377032"/>
              <a:gd name="connsiteX4" fmla="*/ 79579 w 79609"/>
              <a:gd name="connsiteY4" fmla="*/ 313532 h 377032"/>
              <a:gd name="connsiteX5" fmla="*/ 63704 w 79609"/>
              <a:gd name="connsiteY5" fmla="*/ 342107 h 377032"/>
              <a:gd name="connsiteX6" fmla="*/ 73229 w 79609"/>
              <a:gd name="connsiteY6" fmla="*/ 377032 h 377032"/>
              <a:gd name="connsiteX0" fmla="*/ 6567 w 66922"/>
              <a:gd name="connsiteY0" fmla="*/ 0 h 365126"/>
              <a:gd name="connsiteX1" fmla="*/ 16092 w 66922"/>
              <a:gd name="connsiteY1" fmla="*/ 57151 h 365126"/>
              <a:gd name="connsiteX2" fmla="*/ 25617 w 66922"/>
              <a:gd name="connsiteY2" fmla="*/ 149226 h 365126"/>
              <a:gd name="connsiteX3" fmla="*/ 54192 w 66922"/>
              <a:gd name="connsiteY3" fmla="*/ 212726 h 365126"/>
              <a:gd name="connsiteX4" fmla="*/ 66892 w 66922"/>
              <a:gd name="connsiteY4" fmla="*/ 301626 h 365126"/>
              <a:gd name="connsiteX5" fmla="*/ 51017 w 66922"/>
              <a:gd name="connsiteY5" fmla="*/ 330201 h 365126"/>
              <a:gd name="connsiteX6" fmla="*/ 60542 w 66922"/>
              <a:gd name="connsiteY6" fmla="*/ 365126 h 365126"/>
              <a:gd name="connsiteX0" fmla="*/ 3868 w 95179"/>
              <a:gd name="connsiteY0" fmla="*/ 0 h 400845"/>
              <a:gd name="connsiteX1" fmla="*/ 44349 w 95179"/>
              <a:gd name="connsiteY1" fmla="*/ 92870 h 400845"/>
              <a:gd name="connsiteX2" fmla="*/ 53874 w 95179"/>
              <a:gd name="connsiteY2" fmla="*/ 184945 h 400845"/>
              <a:gd name="connsiteX3" fmla="*/ 82449 w 95179"/>
              <a:gd name="connsiteY3" fmla="*/ 248445 h 400845"/>
              <a:gd name="connsiteX4" fmla="*/ 95149 w 95179"/>
              <a:gd name="connsiteY4" fmla="*/ 337345 h 400845"/>
              <a:gd name="connsiteX5" fmla="*/ 79274 w 95179"/>
              <a:gd name="connsiteY5" fmla="*/ 365920 h 400845"/>
              <a:gd name="connsiteX6" fmla="*/ 88799 w 95179"/>
              <a:gd name="connsiteY6" fmla="*/ 400845 h 400845"/>
              <a:gd name="connsiteX0" fmla="*/ 3868 w 95179"/>
              <a:gd name="connsiteY0" fmla="*/ 0 h 407989"/>
              <a:gd name="connsiteX1" fmla="*/ 44349 w 95179"/>
              <a:gd name="connsiteY1" fmla="*/ 100014 h 407989"/>
              <a:gd name="connsiteX2" fmla="*/ 53874 w 95179"/>
              <a:gd name="connsiteY2" fmla="*/ 192089 h 407989"/>
              <a:gd name="connsiteX3" fmla="*/ 82449 w 95179"/>
              <a:gd name="connsiteY3" fmla="*/ 255589 h 407989"/>
              <a:gd name="connsiteX4" fmla="*/ 95149 w 95179"/>
              <a:gd name="connsiteY4" fmla="*/ 344489 h 407989"/>
              <a:gd name="connsiteX5" fmla="*/ 79274 w 95179"/>
              <a:gd name="connsiteY5" fmla="*/ 373064 h 407989"/>
              <a:gd name="connsiteX6" fmla="*/ 88799 w 95179"/>
              <a:gd name="connsiteY6" fmla="*/ 407989 h 407989"/>
              <a:gd name="connsiteX0" fmla="*/ 6328 w 97639"/>
              <a:gd name="connsiteY0" fmla="*/ 0 h 407989"/>
              <a:gd name="connsiteX1" fmla="*/ 46809 w 97639"/>
              <a:gd name="connsiteY1" fmla="*/ 100014 h 407989"/>
              <a:gd name="connsiteX2" fmla="*/ 56334 w 97639"/>
              <a:gd name="connsiteY2" fmla="*/ 192089 h 407989"/>
              <a:gd name="connsiteX3" fmla="*/ 84909 w 97639"/>
              <a:gd name="connsiteY3" fmla="*/ 255589 h 407989"/>
              <a:gd name="connsiteX4" fmla="*/ 97609 w 97639"/>
              <a:gd name="connsiteY4" fmla="*/ 344489 h 407989"/>
              <a:gd name="connsiteX5" fmla="*/ 81734 w 97639"/>
              <a:gd name="connsiteY5" fmla="*/ 373064 h 407989"/>
              <a:gd name="connsiteX6" fmla="*/ 91259 w 97639"/>
              <a:gd name="connsiteY6" fmla="*/ 407989 h 40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39" h="407989">
                <a:moveTo>
                  <a:pt x="6328" y="0"/>
                </a:moveTo>
                <a:cubicBezTo>
                  <a:pt x="-18806" y="25400"/>
                  <a:pt x="38475" y="67999"/>
                  <a:pt x="46809" y="100014"/>
                </a:cubicBezTo>
                <a:cubicBezTo>
                  <a:pt x="55143" y="132029"/>
                  <a:pt x="49984" y="166160"/>
                  <a:pt x="56334" y="192089"/>
                </a:cubicBezTo>
                <a:cubicBezTo>
                  <a:pt x="62684" y="218018"/>
                  <a:pt x="78030" y="230189"/>
                  <a:pt x="84909" y="255589"/>
                </a:cubicBezTo>
                <a:cubicBezTo>
                  <a:pt x="91788" y="280989"/>
                  <a:pt x="98138" y="324910"/>
                  <a:pt x="97609" y="344489"/>
                </a:cubicBezTo>
                <a:cubicBezTo>
                  <a:pt x="97080" y="364068"/>
                  <a:pt x="82792" y="362481"/>
                  <a:pt x="81734" y="373064"/>
                </a:cubicBezTo>
                <a:cubicBezTo>
                  <a:pt x="80676" y="383647"/>
                  <a:pt x="85967" y="395818"/>
                  <a:pt x="91259" y="407989"/>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1" name="Н.Новгород-Казань"/>
          <p:cNvSpPr/>
          <p:nvPr/>
        </p:nvSpPr>
        <p:spPr>
          <a:xfrm>
            <a:off x="4761275" y="3577188"/>
            <a:ext cx="413331" cy="397343"/>
          </a:xfrm>
          <a:custGeom>
            <a:avLst/>
            <a:gdLst>
              <a:gd name="connsiteX0" fmla="*/ 0 w 187325"/>
              <a:gd name="connsiteY0" fmla="*/ 0 h 168275"/>
              <a:gd name="connsiteX1" fmla="*/ 50800 w 187325"/>
              <a:gd name="connsiteY1" fmla="*/ 63500 h 168275"/>
              <a:gd name="connsiteX2" fmla="*/ 158750 w 187325"/>
              <a:gd name="connsiteY2" fmla="*/ 114300 h 168275"/>
              <a:gd name="connsiteX3" fmla="*/ 187325 w 187325"/>
              <a:gd name="connsiteY3" fmla="*/ 168275 h 168275"/>
              <a:gd name="connsiteX0" fmla="*/ 0 w 187325"/>
              <a:gd name="connsiteY0" fmla="*/ 0 h 168275"/>
              <a:gd name="connsiteX1" fmla="*/ 50800 w 187325"/>
              <a:gd name="connsiteY1" fmla="*/ 63500 h 168275"/>
              <a:gd name="connsiteX2" fmla="*/ 158750 w 187325"/>
              <a:gd name="connsiteY2" fmla="*/ 114300 h 168275"/>
              <a:gd name="connsiteX3" fmla="*/ 187325 w 187325"/>
              <a:gd name="connsiteY3" fmla="*/ 168275 h 168275"/>
              <a:gd name="connsiteX0" fmla="*/ 0 w 166045"/>
              <a:gd name="connsiteY0" fmla="*/ 0 h 162429"/>
              <a:gd name="connsiteX1" fmla="*/ 50800 w 166045"/>
              <a:gd name="connsiteY1" fmla="*/ 63500 h 162429"/>
              <a:gd name="connsiteX2" fmla="*/ 158750 w 166045"/>
              <a:gd name="connsiteY2" fmla="*/ 114300 h 162429"/>
              <a:gd name="connsiteX3" fmla="*/ 146406 w 166045"/>
              <a:gd name="connsiteY3" fmla="*/ 162429 h 162429"/>
              <a:gd name="connsiteX0" fmla="*/ 0 w 190247"/>
              <a:gd name="connsiteY0" fmla="*/ 0 h 182888"/>
              <a:gd name="connsiteX1" fmla="*/ 50800 w 190247"/>
              <a:gd name="connsiteY1" fmla="*/ 63500 h 182888"/>
              <a:gd name="connsiteX2" fmla="*/ 158750 w 190247"/>
              <a:gd name="connsiteY2" fmla="*/ 114300 h 182888"/>
              <a:gd name="connsiteX3" fmla="*/ 190247 w 190247"/>
              <a:gd name="connsiteY3" fmla="*/ 182888 h 182888"/>
              <a:gd name="connsiteX0" fmla="*/ 0 w 190247"/>
              <a:gd name="connsiteY0" fmla="*/ 0 h 182888"/>
              <a:gd name="connsiteX1" fmla="*/ 50800 w 190247"/>
              <a:gd name="connsiteY1" fmla="*/ 63500 h 182888"/>
              <a:gd name="connsiteX2" fmla="*/ 158750 w 190247"/>
              <a:gd name="connsiteY2" fmla="*/ 114300 h 182888"/>
              <a:gd name="connsiteX3" fmla="*/ 190247 w 190247"/>
              <a:gd name="connsiteY3" fmla="*/ 182888 h 182888"/>
            </a:gdLst>
            <a:ahLst/>
            <a:cxnLst>
              <a:cxn ang="0">
                <a:pos x="connsiteX0" y="connsiteY0"/>
              </a:cxn>
              <a:cxn ang="0">
                <a:pos x="connsiteX1" y="connsiteY1"/>
              </a:cxn>
              <a:cxn ang="0">
                <a:pos x="connsiteX2" y="connsiteY2"/>
              </a:cxn>
              <a:cxn ang="0">
                <a:pos x="connsiteX3" y="connsiteY3"/>
              </a:cxn>
            </a:cxnLst>
            <a:rect l="l" t="t" r="r" b="b"/>
            <a:pathLst>
              <a:path w="190247" h="182888">
                <a:moveTo>
                  <a:pt x="0" y="0"/>
                </a:moveTo>
                <a:cubicBezTo>
                  <a:pt x="24871" y="19050"/>
                  <a:pt x="24342" y="44450"/>
                  <a:pt x="50800" y="63500"/>
                </a:cubicBezTo>
                <a:cubicBezTo>
                  <a:pt x="77258" y="82550"/>
                  <a:pt x="135996" y="96838"/>
                  <a:pt x="158750" y="114300"/>
                </a:cubicBezTo>
                <a:cubicBezTo>
                  <a:pt x="181504" y="131763"/>
                  <a:pt x="163954" y="167555"/>
                  <a:pt x="190247" y="182888"/>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2" name="Казань-Пермь"/>
          <p:cNvSpPr/>
          <p:nvPr/>
        </p:nvSpPr>
        <p:spPr>
          <a:xfrm>
            <a:off x="5927044" y="3922089"/>
            <a:ext cx="482862" cy="110368"/>
          </a:xfrm>
          <a:custGeom>
            <a:avLst/>
            <a:gdLst>
              <a:gd name="connsiteX0" fmla="*/ 0 w 536575"/>
              <a:gd name="connsiteY0" fmla="*/ 50800 h 86029"/>
              <a:gd name="connsiteX1" fmla="*/ 73025 w 536575"/>
              <a:gd name="connsiteY1" fmla="*/ 73025 h 86029"/>
              <a:gd name="connsiteX2" fmla="*/ 184150 w 536575"/>
              <a:gd name="connsiteY2" fmla="*/ 76200 h 86029"/>
              <a:gd name="connsiteX3" fmla="*/ 257175 w 536575"/>
              <a:gd name="connsiteY3" fmla="*/ 85725 h 86029"/>
              <a:gd name="connsiteX4" fmla="*/ 323850 w 536575"/>
              <a:gd name="connsiteY4" fmla="*/ 63500 h 86029"/>
              <a:gd name="connsiteX5" fmla="*/ 371475 w 536575"/>
              <a:gd name="connsiteY5" fmla="*/ 53975 h 86029"/>
              <a:gd name="connsiteX6" fmla="*/ 469900 w 536575"/>
              <a:gd name="connsiteY6" fmla="*/ 44450 h 86029"/>
              <a:gd name="connsiteX7" fmla="*/ 536575 w 536575"/>
              <a:gd name="connsiteY7" fmla="*/ 0 h 86029"/>
              <a:gd name="connsiteX0" fmla="*/ 0 w 536575"/>
              <a:gd name="connsiteY0" fmla="*/ 50800 h 78198"/>
              <a:gd name="connsiteX1" fmla="*/ 73025 w 536575"/>
              <a:gd name="connsiteY1" fmla="*/ 73025 h 78198"/>
              <a:gd name="connsiteX2" fmla="*/ 184150 w 536575"/>
              <a:gd name="connsiteY2" fmla="*/ 76200 h 78198"/>
              <a:gd name="connsiteX3" fmla="*/ 260350 w 536575"/>
              <a:gd name="connsiteY3" fmla="*/ 47625 h 78198"/>
              <a:gd name="connsiteX4" fmla="*/ 323850 w 536575"/>
              <a:gd name="connsiteY4" fmla="*/ 63500 h 78198"/>
              <a:gd name="connsiteX5" fmla="*/ 371475 w 536575"/>
              <a:gd name="connsiteY5" fmla="*/ 53975 h 78198"/>
              <a:gd name="connsiteX6" fmla="*/ 469900 w 536575"/>
              <a:gd name="connsiteY6" fmla="*/ 44450 h 78198"/>
              <a:gd name="connsiteX7" fmla="*/ 536575 w 536575"/>
              <a:gd name="connsiteY7" fmla="*/ 0 h 78198"/>
              <a:gd name="connsiteX0" fmla="*/ 0 w 536575"/>
              <a:gd name="connsiteY0" fmla="*/ 50800 h 78198"/>
              <a:gd name="connsiteX1" fmla="*/ 73025 w 536575"/>
              <a:gd name="connsiteY1" fmla="*/ 73025 h 78198"/>
              <a:gd name="connsiteX2" fmla="*/ 184150 w 536575"/>
              <a:gd name="connsiteY2" fmla="*/ 76200 h 78198"/>
              <a:gd name="connsiteX3" fmla="*/ 260350 w 536575"/>
              <a:gd name="connsiteY3" fmla="*/ 47625 h 78198"/>
              <a:gd name="connsiteX4" fmla="*/ 333375 w 536575"/>
              <a:gd name="connsiteY4" fmla="*/ 28575 h 78198"/>
              <a:gd name="connsiteX5" fmla="*/ 371475 w 536575"/>
              <a:gd name="connsiteY5" fmla="*/ 53975 h 78198"/>
              <a:gd name="connsiteX6" fmla="*/ 469900 w 536575"/>
              <a:gd name="connsiteY6" fmla="*/ 44450 h 78198"/>
              <a:gd name="connsiteX7" fmla="*/ 536575 w 536575"/>
              <a:gd name="connsiteY7" fmla="*/ 0 h 78198"/>
              <a:gd name="connsiteX0" fmla="*/ 0 w 536575"/>
              <a:gd name="connsiteY0" fmla="*/ 50800 h 78198"/>
              <a:gd name="connsiteX1" fmla="*/ 73025 w 536575"/>
              <a:gd name="connsiteY1" fmla="*/ 73025 h 78198"/>
              <a:gd name="connsiteX2" fmla="*/ 184150 w 536575"/>
              <a:gd name="connsiteY2" fmla="*/ 76200 h 78198"/>
              <a:gd name="connsiteX3" fmla="*/ 260350 w 536575"/>
              <a:gd name="connsiteY3" fmla="*/ 47625 h 78198"/>
              <a:gd name="connsiteX4" fmla="*/ 333375 w 536575"/>
              <a:gd name="connsiteY4" fmla="*/ 28575 h 78198"/>
              <a:gd name="connsiteX5" fmla="*/ 381000 w 536575"/>
              <a:gd name="connsiteY5" fmla="*/ 31750 h 78198"/>
              <a:gd name="connsiteX6" fmla="*/ 469900 w 536575"/>
              <a:gd name="connsiteY6" fmla="*/ 44450 h 78198"/>
              <a:gd name="connsiteX7" fmla="*/ 536575 w 536575"/>
              <a:gd name="connsiteY7" fmla="*/ 0 h 78198"/>
              <a:gd name="connsiteX0" fmla="*/ 0 w 536575"/>
              <a:gd name="connsiteY0" fmla="*/ 50800 h 78198"/>
              <a:gd name="connsiteX1" fmla="*/ 73025 w 536575"/>
              <a:gd name="connsiteY1" fmla="*/ 73025 h 78198"/>
              <a:gd name="connsiteX2" fmla="*/ 184150 w 536575"/>
              <a:gd name="connsiteY2" fmla="*/ 76200 h 78198"/>
              <a:gd name="connsiteX3" fmla="*/ 260350 w 536575"/>
              <a:gd name="connsiteY3" fmla="*/ 47625 h 78198"/>
              <a:gd name="connsiteX4" fmla="*/ 330200 w 536575"/>
              <a:gd name="connsiteY4" fmla="*/ 41275 h 78198"/>
              <a:gd name="connsiteX5" fmla="*/ 381000 w 536575"/>
              <a:gd name="connsiteY5" fmla="*/ 31750 h 78198"/>
              <a:gd name="connsiteX6" fmla="*/ 469900 w 536575"/>
              <a:gd name="connsiteY6" fmla="*/ 44450 h 78198"/>
              <a:gd name="connsiteX7" fmla="*/ 536575 w 536575"/>
              <a:gd name="connsiteY7" fmla="*/ 0 h 78198"/>
              <a:gd name="connsiteX0" fmla="*/ 0 w 533400"/>
              <a:gd name="connsiteY0" fmla="*/ 44450 h 78451"/>
              <a:gd name="connsiteX1" fmla="*/ 69850 w 533400"/>
              <a:gd name="connsiteY1" fmla="*/ 73025 h 78451"/>
              <a:gd name="connsiteX2" fmla="*/ 180975 w 533400"/>
              <a:gd name="connsiteY2" fmla="*/ 76200 h 78451"/>
              <a:gd name="connsiteX3" fmla="*/ 257175 w 533400"/>
              <a:gd name="connsiteY3" fmla="*/ 47625 h 78451"/>
              <a:gd name="connsiteX4" fmla="*/ 327025 w 533400"/>
              <a:gd name="connsiteY4" fmla="*/ 41275 h 78451"/>
              <a:gd name="connsiteX5" fmla="*/ 377825 w 533400"/>
              <a:gd name="connsiteY5" fmla="*/ 31750 h 78451"/>
              <a:gd name="connsiteX6" fmla="*/ 466725 w 533400"/>
              <a:gd name="connsiteY6" fmla="*/ 44450 h 78451"/>
              <a:gd name="connsiteX7" fmla="*/ 533400 w 533400"/>
              <a:gd name="connsiteY7" fmla="*/ 0 h 78451"/>
              <a:gd name="connsiteX0" fmla="*/ 0 w 533400"/>
              <a:gd name="connsiteY0" fmla="*/ 44450 h 78451"/>
              <a:gd name="connsiteX1" fmla="*/ 69850 w 533400"/>
              <a:gd name="connsiteY1" fmla="*/ 73025 h 78451"/>
              <a:gd name="connsiteX2" fmla="*/ 180975 w 533400"/>
              <a:gd name="connsiteY2" fmla="*/ 76200 h 78451"/>
              <a:gd name="connsiteX3" fmla="*/ 257175 w 533400"/>
              <a:gd name="connsiteY3" fmla="*/ 47625 h 78451"/>
              <a:gd name="connsiteX4" fmla="*/ 327025 w 533400"/>
              <a:gd name="connsiteY4" fmla="*/ 41275 h 78451"/>
              <a:gd name="connsiteX5" fmla="*/ 377825 w 533400"/>
              <a:gd name="connsiteY5" fmla="*/ 31750 h 78451"/>
              <a:gd name="connsiteX6" fmla="*/ 466725 w 533400"/>
              <a:gd name="connsiteY6" fmla="*/ 44450 h 78451"/>
              <a:gd name="connsiteX7" fmla="*/ 533400 w 533400"/>
              <a:gd name="connsiteY7" fmla="*/ 0 h 78451"/>
              <a:gd name="connsiteX0" fmla="*/ 0 w 463550"/>
              <a:gd name="connsiteY0" fmla="*/ 73025 h 78451"/>
              <a:gd name="connsiteX1" fmla="*/ 111125 w 463550"/>
              <a:gd name="connsiteY1" fmla="*/ 76200 h 78451"/>
              <a:gd name="connsiteX2" fmla="*/ 187325 w 463550"/>
              <a:gd name="connsiteY2" fmla="*/ 47625 h 78451"/>
              <a:gd name="connsiteX3" fmla="*/ 257175 w 463550"/>
              <a:gd name="connsiteY3" fmla="*/ 41275 h 78451"/>
              <a:gd name="connsiteX4" fmla="*/ 307975 w 463550"/>
              <a:gd name="connsiteY4" fmla="*/ 31750 h 78451"/>
              <a:gd name="connsiteX5" fmla="*/ 396875 w 463550"/>
              <a:gd name="connsiteY5" fmla="*/ 44450 h 78451"/>
              <a:gd name="connsiteX6" fmla="*/ 463550 w 463550"/>
              <a:gd name="connsiteY6" fmla="*/ 0 h 78451"/>
              <a:gd name="connsiteX0" fmla="*/ 0 w 352425"/>
              <a:gd name="connsiteY0" fmla="*/ 76200 h 76200"/>
              <a:gd name="connsiteX1" fmla="*/ 76200 w 352425"/>
              <a:gd name="connsiteY1" fmla="*/ 47625 h 76200"/>
              <a:gd name="connsiteX2" fmla="*/ 146050 w 352425"/>
              <a:gd name="connsiteY2" fmla="*/ 41275 h 76200"/>
              <a:gd name="connsiteX3" fmla="*/ 196850 w 352425"/>
              <a:gd name="connsiteY3" fmla="*/ 31750 h 76200"/>
              <a:gd name="connsiteX4" fmla="*/ 285750 w 352425"/>
              <a:gd name="connsiteY4" fmla="*/ 44450 h 76200"/>
              <a:gd name="connsiteX5" fmla="*/ 352425 w 352425"/>
              <a:gd name="connsiteY5" fmla="*/ 0 h 76200"/>
              <a:gd name="connsiteX0" fmla="*/ 0 w 276225"/>
              <a:gd name="connsiteY0" fmla="*/ 47625 h 47625"/>
              <a:gd name="connsiteX1" fmla="*/ 69850 w 276225"/>
              <a:gd name="connsiteY1" fmla="*/ 41275 h 47625"/>
              <a:gd name="connsiteX2" fmla="*/ 120650 w 276225"/>
              <a:gd name="connsiteY2" fmla="*/ 31750 h 47625"/>
              <a:gd name="connsiteX3" fmla="*/ 209550 w 276225"/>
              <a:gd name="connsiteY3" fmla="*/ 44450 h 47625"/>
              <a:gd name="connsiteX4" fmla="*/ 276225 w 276225"/>
              <a:gd name="connsiteY4" fmla="*/ 0 h 47625"/>
              <a:gd name="connsiteX0" fmla="*/ 0 w 206375"/>
              <a:gd name="connsiteY0" fmla="*/ 41275 h 45447"/>
              <a:gd name="connsiteX1" fmla="*/ 50800 w 206375"/>
              <a:gd name="connsiteY1" fmla="*/ 31750 h 45447"/>
              <a:gd name="connsiteX2" fmla="*/ 139700 w 206375"/>
              <a:gd name="connsiteY2" fmla="*/ 44450 h 45447"/>
              <a:gd name="connsiteX3" fmla="*/ 206375 w 206375"/>
              <a:gd name="connsiteY3" fmla="*/ 0 h 45447"/>
              <a:gd name="connsiteX0" fmla="*/ 0 w 222250"/>
              <a:gd name="connsiteY0" fmla="*/ 50800 h 50800"/>
              <a:gd name="connsiteX1" fmla="*/ 66675 w 222250"/>
              <a:gd name="connsiteY1" fmla="*/ 31750 h 50800"/>
              <a:gd name="connsiteX2" fmla="*/ 155575 w 222250"/>
              <a:gd name="connsiteY2" fmla="*/ 44450 h 50800"/>
              <a:gd name="connsiteX3" fmla="*/ 222250 w 222250"/>
              <a:gd name="connsiteY3" fmla="*/ 0 h 50800"/>
            </a:gdLst>
            <a:ahLst/>
            <a:cxnLst>
              <a:cxn ang="0">
                <a:pos x="connsiteX0" y="connsiteY0"/>
              </a:cxn>
              <a:cxn ang="0">
                <a:pos x="connsiteX1" y="connsiteY1"/>
              </a:cxn>
              <a:cxn ang="0">
                <a:pos x="connsiteX2" y="connsiteY2"/>
              </a:cxn>
              <a:cxn ang="0">
                <a:pos x="connsiteX3" y="connsiteY3"/>
              </a:cxn>
            </a:cxnLst>
            <a:rect l="l" t="t" r="r" b="b"/>
            <a:pathLst>
              <a:path w="222250" h="50800">
                <a:moveTo>
                  <a:pt x="0" y="50800"/>
                </a:moveTo>
                <a:cubicBezTo>
                  <a:pt x="20108" y="48154"/>
                  <a:pt x="40746" y="32808"/>
                  <a:pt x="66675" y="31750"/>
                </a:cubicBezTo>
                <a:cubicBezTo>
                  <a:pt x="92604" y="30692"/>
                  <a:pt x="129646" y="49742"/>
                  <a:pt x="155575" y="44450"/>
                </a:cubicBezTo>
                <a:cubicBezTo>
                  <a:pt x="181504" y="39158"/>
                  <a:pt x="202671" y="17727"/>
                  <a:pt x="22225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3" name="Самара-Челябинск"/>
          <p:cNvSpPr/>
          <p:nvPr/>
        </p:nvSpPr>
        <p:spPr>
          <a:xfrm>
            <a:off x="5044096" y="4591198"/>
            <a:ext cx="1476178" cy="489760"/>
          </a:xfrm>
          <a:custGeom>
            <a:avLst/>
            <a:gdLst>
              <a:gd name="connsiteX0" fmla="*/ 0 w 711200"/>
              <a:gd name="connsiteY0" fmla="*/ 0 h 139700"/>
              <a:gd name="connsiteX1" fmla="*/ 101600 w 711200"/>
              <a:gd name="connsiteY1" fmla="*/ 22225 h 139700"/>
              <a:gd name="connsiteX2" fmla="*/ 187325 w 711200"/>
              <a:gd name="connsiteY2" fmla="*/ 15875 h 139700"/>
              <a:gd name="connsiteX3" fmla="*/ 234950 w 711200"/>
              <a:gd name="connsiteY3" fmla="*/ 15875 h 139700"/>
              <a:gd name="connsiteX4" fmla="*/ 269875 w 711200"/>
              <a:gd name="connsiteY4" fmla="*/ 38100 h 139700"/>
              <a:gd name="connsiteX5" fmla="*/ 374650 w 711200"/>
              <a:gd name="connsiteY5" fmla="*/ 63500 h 139700"/>
              <a:gd name="connsiteX6" fmla="*/ 396875 w 711200"/>
              <a:gd name="connsiteY6" fmla="*/ 111125 h 139700"/>
              <a:gd name="connsiteX7" fmla="*/ 447675 w 711200"/>
              <a:gd name="connsiteY7" fmla="*/ 111125 h 139700"/>
              <a:gd name="connsiteX8" fmla="*/ 492125 w 711200"/>
              <a:gd name="connsiteY8" fmla="*/ 98425 h 139700"/>
              <a:gd name="connsiteX9" fmla="*/ 549275 w 711200"/>
              <a:gd name="connsiteY9" fmla="*/ 104775 h 139700"/>
              <a:gd name="connsiteX10" fmla="*/ 615950 w 711200"/>
              <a:gd name="connsiteY10" fmla="*/ 120650 h 139700"/>
              <a:gd name="connsiteX11" fmla="*/ 676275 w 711200"/>
              <a:gd name="connsiteY11" fmla="*/ 98425 h 139700"/>
              <a:gd name="connsiteX12" fmla="*/ 711200 w 711200"/>
              <a:gd name="connsiteY12" fmla="*/ 139700 h 139700"/>
              <a:gd name="connsiteX13" fmla="*/ 711200 w 711200"/>
              <a:gd name="connsiteY13" fmla="*/ 139700 h 139700"/>
              <a:gd name="connsiteX0" fmla="*/ 0 w 711200"/>
              <a:gd name="connsiteY0" fmla="*/ 0 h 139700"/>
              <a:gd name="connsiteX1" fmla="*/ 101600 w 711200"/>
              <a:gd name="connsiteY1" fmla="*/ 22225 h 139700"/>
              <a:gd name="connsiteX2" fmla="*/ 187325 w 711200"/>
              <a:gd name="connsiteY2" fmla="*/ 15875 h 139700"/>
              <a:gd name="connsiteX3" fmla="*/ 234950 w 711200"/>
              <a:gd name="connsiteY3" fmla="*/ 15875 h 139700"/>
              <a:gd name="connsiteX4" fmla="*/ 269875 w 711200"/>
              <a:gd name="connsiteY4" fmla="*/ 38100 h 139700"/>
              <a:gd name="connsiteX5" fmla="*/ 374650 w 711200"/>
              <a:gd name="connsiteY5" fmla="*/ 63500 h 139700"/>
              <a:gd name="connsiteX6" fmla="*/ 396875 w 711200"/>
              <a:gd name="connsiteY6" fmla="*/ 111125 h 139700"/>
              <a:gd name="connsiteX7" fmla="*/ 447675 w 711200"/>
              <a:gd name="connsiteY7" fmla="*/ 111125 h 139700"/>
              <a:gd name="connsiteX8" fmla="*/ 492125 w 711200"/>
              <a:gd name="connsiteY8" fmla="*/ 98425 h 139700"/>
              <a:gd name="connsiteX9" fmla="*/ 555625 w 711200"/>
              <a:gd name="connsiteY9" fmla="*/ 130175 h 139700"/>
              <a:gd name="connsiteX10" fmla="*/ 615950 w 711200"/>
              <a:gd name="connsiteY10" fmla="*/ 120650 h 139700"/>
              <a:gd name="connsiteX11" fmla="*/ 676275 w 711200"/>
              <a:gd name="connsiteY11" fmla="*/ 98425 h 139700"/>
              <a:gd name="connsiteX12" fmla="*/ 711200 w 711200"/>
              <a:gd name="connsiteY12" fmla="*/ 139700 h 139700"/>
              <a:gd name="connsiteX13" fmla="*/ 711200 w 711200"/>
              <a:gd name="connsiteY13" fmla="*/ 139700 h 139700"/>
              <a:gd name="connsiteX0" fmla="*/ 0 w 711200"/>
              <a:gd name="connsiteY0" fmla="*/ 0 h 139700"/>
              <a:gd name="connsiteX1" fmla="*/ 101600 w 711200"/>
              <a:gd name="connsiteY1" fmla="*/ 22225 h 139700"/>
              <a:gd name="connsiteX2" fmla="*/ 187325 w 711200"/>
              <a:gd name="connsiteY2" fmla="*/ 15875 h 139700"/>
              <a:gd name="connsiteX3" fmla="*/ 234950 w 711200"/>
              <a:gd name="connsiteY3" fmla="*/ 15875 h 139700"/>
              <a:gd name="connsiteX4" fmla="*/ 269875 w 711200"/>
              <a:gd name="connsiteY4" fmla="*/ 38100 h 139700"/>
              <a:gd name="connsiteX5" fmla="*/ 374650 w 711200"/>
              <a:gd name="connsiteY5" fmla="*/ 63500 h 139700"/>
              <a:gd name="connsiteX6" fmla="*/ 396875 w 711200"/>
              <a:gd name="connsiteY6" fmla="*/ 111125 h 139700"/>
              <a:gd name="connsiteX7" fmla="*/ 447675 w 711200"/>
              <a:gd name="connsiteY7" fmla="*/ 111125 h 139700"/>
              <a:gd name="connsiteX8" fmla="*/ 498475 w 711200"/>
              <a:gd name="connsiteY8" fmla="*/ 133350 h 139700"/>
              <a:gd name="connsiteX9" fmla="*/ 555625 w 711200"/>
              <a:gd name="connsiteY9" fmla="*/ 130175 h 139700"/>
              <a:gd name="connsiteX10" fmla="*/ 615950 w 711200"/>
              <a:gd name="connsiteY10" fmla="*/ 120650 h 139700"/>
              <a:gd name="connsiteX11" fmla="*/ 676275 w 711200"/>
              <a:gd name="connsiteY11" fmla="*/ 98425 h 139700"/>
              <a:gd name="connsiteX12" fmla="*/ 711200 w 711200"/>
              <a:gd name="connsiteY12" fmla="*/ 139700 h 139700"/>
              <a:gd name="connsiteX13" fmla="*/ 711200 w 711200"/>
              <a:gd name="connsiteY13" fmla="*/ 139700 h 139700"/>
              <a:gd name="connsiteX0" fmla="*/ 0 w 711209"/>
              <a:gd name="connsiteY0" fmla="*/ 0 h 225425"/>
              <a:gd name="connsiteX1" fmla="*/ 101600 w 711209"/>
              <a:gd name="connsiteY1" fmla="*/ 22225 h 225425"/>
              <a:gd name="connsiteX2" fmla="*/ 187325 w 711209"/>
              <a:gd name="connsiteY2" fmla="*/ 15875 h 225425"/>
              <a:gd name="connsiteX3" fmla="*/ 234950 w 711209"/>
              <a:gd name="connsiteY3" fmla="*/ 15875 h 225425"/>
              <a:gd name="connsiteX4" fmla="*/ 269875 w 711209"/>
              <a:gd name="connsiteY4" fmla="*/ 38100 h 225425"/>
              <a:gd name="connsiteX5" fmla="*/ 374650 w 711209"/>
              <a:gd name="connsiteY5" fmla="*/ 63500 h 225425"/>
              <a:gd name="connsiteX6" fmla="*/ 396875 w 711209"/>
              <a:gd name="connsiteY6" fmla="*/ 111125 h 225425"/>
              <a:gd name="connsiteX7" fmla="*/ 447675 w 711209"/>
              <a:gd name="connsiteY7" fmla="*/ 111125 h 225425"/>
              <a:gd name="connsiteX8" fmla="*/ 498475 w 711209"/>
              <a:gd name="connsiteY8" fmla="*/ 133350 h 225425"/>
              <a:gd name="connsiteX9" fmla="*/ 555625 w 711209"/>
              <a:gd name="connsiteY9" fmla="*/ 130175 h 225425"/>
              <a:gd name="connsiteX10" fmla="*/ 615950 w 711209"/>
              <a:gd name="connsiteY10" fmla="*/ 120650 h 225425"/>
              <a:gd name="connsiteX11" fmla="*/ 676275 w 711209"/>
              <a:gd name="connsiteY11" fmla="*/ 98425 h 225425"/>
              <a:gd name="connsiteX12" fmla="*/ 711200 w 711209"/>
              <a:gd name="connsiteY12" fmla="*/ 139700 h 225425"/>
              <a:gd name="connsiteX13" fmla="*/ 679450 w 711209"/>
              <a:gd name="connsiteY13" fmla="*/ 225425 h 225425"/>
              <a:gd name="connsiteX0" fmla="*/ 0 w 681579"/>
              <a:gd name="connsiteY0" fmla="*/ 0 h 225425"/>
              <a:gd name="connsiteX1" fmla="*/ 101600 w 681579"/>
              <a:gd name="connsiteY1" fmla="*/ 22225 h 225425"/>
              <a:gd name="connsiteX2" fmla="*/ 187325 w 681579"/>
              <a:gd name="connsiteY2" fmla="*/ 15875 h 225425"/>
              <a:gd name="connsiteX3" fmla="*/ 234950 w 681579"/>
              <a:gd name="connsiteY3" fmla="*/ 15875 h 225425"/>
              <a:gd name="connsiteX4" fmla="*/ 269875 w 681579"/>
              <a:gd name="connsiteY4" fmla="*/ 38100 h 225425"/>
              <a:gd name="connsiteX5" fmla="*/ 374650 w 681579"/>
              <a:gd name="connsiteY5" fmla="*/ 63500 h 225425"/>
              <a:gd name="connsiteX6" fmla="*/ 396875 w 681579"/>
              <a:gd name="connsiteY6" fmla="*/ 111125 h 225425"/>
              <a:gd name="connsiteX7" fmla="*/ 447675 w 681579"/>
              <a:gd name="connsiteY7" fmla="*/ 111125 h 225425"/>
              <a:gd name="connsiteX8" fmla="*/ 498475 w 681579"/>
              <a:gd name="connsiteY8" fmla="*/ 133350 h 225425"/>
              <a:gd name="connsiteX9" fmla="*/ 555625 w 681579"/>
              <a:gd name="connsiteY9" fmla="*/ 130175 h 225425"/>
              <a:gd name="connsiteX10" fmla="*/ 615950 w 681579"/>
              <a:gd name="connsiteY10" fmla="*/ 120650 h 225425"/>
              <a:gd name="connsiteX11" fmla="*/ 676275 w 681579"/>
              <a:gd name="connsiteY11" fmla="*/ 98425 h 225425"/>
              <a:gd name="connsiteX12" fmla="*/ 657225 w 681579"/>
              <a:gd name="connsiteY12" fmla="*/ 180975 h 225425"/>
              <a:gd name="connsiteX13" fmla="*/ 679450 w 681579"/>
              <a:gd name="connsiteY13" fmla="*/ 225425 h 225425"/>
              <a:gd name="connsiteX0" fmla="*/ 0 w 681774"/>
              <a:gd name="connsiteY0" fmla="*/ 0 h 225425"/>
              <a:gd name="connsiteX1" fmla="*/ 101600 w 681774"/>
              <a:gd name="connsiteY1" fmla="*/ 22225 h 225425"/>
              <a:gd name="connsiteX2" fmla="*/ 187325 w 681774"/>
              <a:gd name="connsiteY2" fmla="*/ 15875 h 225425"/>
              <a:gd name="connsiteX3" fmla="*/ 234950 w 681774"/>
              <a:gd name="connsiteY3" fmla="*/ 15875 h 225425"/>
              <a:gd name="connsiteX4" fmla="*/ 269875 w 681774"/>
              <a:gd name="connsiteY4" fmla="*/ 38100 h 225425"/>
              <a:gd name="connsiteX5" fmla="*/ 374650 w 681774"/>
              <a:gd name="connsiteY5" fmla="*/ 63500 h 225425"/>
              <a:gd name="connsiteX6" fmla="*/ 396875 w 681774"/>
              <a:gd name="connsiteY6" fmla="*/ 111125 h 225425"/>
              <a:gd name="connsiteX7" fmla="*/ 447675 w 681774"/>
              <a:gd name="connsiteY7" fmla="*/ 111125 h 225425"/>
              <a:gd name="connsiteX8" fmla="*/ 498475 w 681774"/>
              <a:gd name="connsiteY8" fmla="*/ 133350 h 225425"/>
              <a:gd name="connsiteX9" fmla="*/ 555625 w 681774"/>
              <a:gd name="connsiteY9" fmla="*/ 130175 h 225425"/>
              <a:gd name="connsiteX10" fmla="*/ 615950 w 681774"/>
              <a:gd name="connsiteY10" fmla="*/ 120650 h 225425"/>
              <a:gd name="connsiteX11" fmla="*/ 676275 w 681774"/>
              <a:gd name="connsiteY11" fmla="*/ 98425 h 225425"/>
              <a:gd name="connsiteX12" fmla="*/ 679450 w 681774"/>
              <a:gd name="connsiteY12" fmla="*/ 225425 h 225425"/>
              <a:gd name="connsiteX0" fmla="*/ 0 w 679450"/>
              <a:gd name="connsiteY0" fmla="*/ 0 h 225425"/>
              <a:gd name="connsiteX1" fmla="*/ 101600 w 679450"/>
              <a:gd name="connsiteY1" fmla="*/ 22225 h 225425"/>
              <a:gd name="connsiteX2" fmla="*/ 187325 w 679450"/>
              <a:gd name="connsiteY2" fmla="*/ 15875 h 225425"/>
              <a:gd name="connsiteX3" fmla="*/ 234950 w 679450"/>
              <a:gd name="connsiteY3" fmla="*/ 15875 h 225425"/>
              <a:gd name="connsiteX4" fmla="*/ 269875 w 679450"/>
              <a:gd name="connsiteY4" fmla="*/ 38100 h 225425"/>
              <a:gd name="connsiteX5" fmla="*/ 374650 w 679450"/>
              <a:gd name="connsiteY5" fmla="*/ 63500 h 225425"/>
              <a:gd name="connsiteX6" fmla="*/ 396875 w 679450"/>
              <a:gd name="connsiteY6" fmla="*/ 111125 h 225425"/>
              <a:gd name="connsiteX7" fmla="*/ 447675 w 679450"/>
              <a:gd name="connsiteY7" fmla="*/ 111125 h 225425"/>
              <a:gd name="connsiteX8" fmla="*/ 498475 w 679450"/>
              <a:gd name="connsiteY8" fmla="*/ 133350 h 225425"/>
              <a:gd name="connsiteX9" fmla="*/ 555625 w 679450"/>
              <a:gd name="connsiteY9" fmla="*/ 130175 h 225425"/>
              <a:gd name="connsiteX10" fmla="*/ 615950 w 679450"/>
              <a:gd name="connsiteY10" fmla="*/ 120650 h 225425"/>
              <a:gd name="connsiteX11" fmla="*/ 647700 w 679450"/>
              <a:gd name="connsiteY11" fmla="*/ 193675 h 225425"/>
              <a:gd name="connsiteX12" fmla="*/ 679450 w 679450"/>
              <a:gd name="connsiteY12" fmla="*/ 225425 h 225425"/>
              <a:gd name="connsiteX0" fmla="*/ 0 w 679450"/>
              <a:gd name="connsiteY0" fmla="*/ 0 h 225425"/>
              <a:gd name="connsiteX1" fmla="*/ 101600 w 679450"/>
              <a:gd name="connsiteY1" fmla="*/ 22225 h 225425"/>
              <a:gd name="connsiteX2" fmla="*/ 187325 w 679450"/>
              <a:gd name="connsiteY2" fmla="*/ 15875 h 225425"/>
              <a:gd name="connsiteX3" fmla="*/ 234950 w 679450"/>
              <a:gd name="connsiteY3" fmla="*/ 15875 h 225425"/>
              <a:gd name="connsiteX4" fmla="*/ 269875 w 679450"/>
              <a:gd name="connsiteY4" fmla="*/ 38100 h 225425"/>
              <a:gd name="connsiteX5" fmla="*/ 374650 w 679450"/>
              <a:gd name="connsiteY5" fmla="*/ 63500 h 225425"/>
              <a:gd name="connsiteX6" fmla="*/ 396875 w 679450"/>
              <a:gd name="connsiteY6" fmla="*/ 111125 h 225425"/>
              <a:gd name="connsiteX7" fmla="*/ 447675 w 679450"/>
              <a:gd name="connsiteY7" fmla="*/ 111125 h 225425"/>
              <a:gd name="connsiteX8" fmla="*/ 498475 w 679450"/>
              <a:gd name="connsiteY8" fmla="*/ 133350 h 225425"/>
              <a:gd name="connsiteX9" fmla="*/ 555625 w 679450"/>
              <a:gd name="connsiteY9" fmla="*/ 130175 h 225425"/>
              <a:gd name="connsiteX10" fmla="*/ 638175 w 679450"/>
              <a:gd name="connsiteY10" fmla="*/ 152400 h 225425"/>
              <a:gd name="connsiteX11" fmla="*/ 647700 w 679450"/>
              <a:gd name="connsiteY11" fmla="*/ 193675 h 225425"/>
              <a:gd name="connsiteX12" fmla="*/ 679450 w 679450"/>
              <a:gd name="connsiteY12" fmla="*/ 225425 h 225425"/>
              <a:gd name="connsiteX0" fmla="*/ 0 w 679450"/>
              <a:gd name="connsiteY0" fmla="*/ 0 h 225425"/>
              <a:gd name="connsiteX1" fmla="*/ 101600 w 679450"/>
              <a:gd name="connsiteY1" fmla="*/ 22225 h 225425"/>
              <a:gd name="connsiteX2" fmla="*/ 187325 w 679450"/>
              <a:gd name="connsiteY2" fmla="*/ 15875 h 225425"/>
              <a:gd name="connsiteX3" fmla="*/ 234950 w 679450"/>
              <a:gd name="connsiteY3" fmla="*/ 15875 h 225425"/>
              <a:gd name="connsiteX4" fmla="*/ 269875 w 679450"/>
              <a:gd name="connsiteY4" fmla="*/ 38100 h 225425"/>
              <a:gd name="connsiteX5" fmla="*/ 374650 w 679450"/>
              <a:gd name="connsiteY5" fmla="*/ 63500 h 225425"/>
              <a:gd name="connsiteX6" fmla="*/ 396875 w 679450"/>
              <a:gd name="connsiteY6" fmla="*/ 111125 h 225425"/>
              <a:gd name="connsiteX7" fmla="*/ 447675 w 679450"/>
              <a:gd name="connsiteY7" fmla="*/ 111125 h 225425"/>
              <a:gd name="connsiteX8" fmla="*/ 498475 w 679450"/>
              <a:gd name="connsiteY8" fmla="*/ 133350 h 225425"/>
              <a:gd name="connsiteX9" fmla="*/ 555625 w 679450"/>
              <a:gd name="connsiteY9" fmla="*/ 130175 h 225425"/>
              <a:gd name="connsiteX10" fmla="*/ 615950 w 679450"/>
              <a:gd name="connsiteY10" fmla="*/ 149225 h 225425"/>
              <a:gd name="connsiteX11" fmla="*/ 647700 w 679450"/>
              <a:gd name="connsiteY11" fmla="*/ 193675 h 225425"/>
              <a:gd name="connsiteX12" fmla="*/ 679450 w 679450"/>
              <a:gd name="connsiteY12" fmla="*/ 225425 h 225425"/>
              <a:gd name="connsiteX0" fmla="*/ 0 w 679450"/>
              <a:gd name="connsiteY0" fmla="*/ 0 h 225425"/>
              <a:gd name="connsiteX1" fmla="*/ 101600 w 679450"/>
              <a:gd name="connsiteY1" fmla="*/ 22225 h 225425"/>
              <a:gd name="connsiteX2" fmla="*/ 187325 w 679450"/>
              <a:gd name="connsiteY2" fmla="*/ 15875 h 225425"/>
              <a:gd name="connsiteX3" fmla="*/ 234950 w 679450"/>
              <a:gd name="connsiteY3" fmla="*/ 15875 h 225425"/>
              <a:gd name="connsiteX4" fmla="*/ 269875 w 679450"/>
              <a:gd name="connsiteY4" fmla="*/ 38100 h 225425"/>
              <a:gd name="connsiteX5" fmla="*/ 374650 w 679450"/>
              <a:gd name="connsiteY5" fmla="*/ 63500 h 225425"/>
              <a:gd name="connsiteX6" fmla="*/ 409575 w 679450"/>
              <a:gd name="connsiteY6" fmla="*/ 101600 h 225425"/>
              <a:gd name="connsiteX7" fmla="*/ 447675 w 679450"/>
              <a:gd name="connsiteY7" fmla="*/ 111125 h 225425"/>
              <a:gd name="connsiteX8" fmla="*/ 498475 w 679450"/>
              <a:gd name="connsiteY8" fmla="*/ 133350 h 225425"/>
              <a:gd name="connsiteX9" fmla="*/ 555625 w 679450"/>
              <a:gd name="connsiteY9" fmla="*/ 130175 h 225425"/>
              <a:gd name="connsiteX10" fmla="*/ 615950 w 679450"/>
              <a:gd name="connsiteY10" fmla="*/ 149225 h 225425"/>
              <a:gd name="connsiteX11" fmla="*/ 647700 w 679450"/>
              <a:gd name="connsiteY11" fmla="*/ 193675 h 225425"/>
              <a:gd name="connsiteX12" fmla="*/ 679450 w 679450"/>
              <a:gd name="connsiteY12" fmla="*/ 225425 h 225425"/>
              <a:gd name="connsiteX0" fmla="*/ 0 w 679450"/>
              <a:gd name="connsiteY0" fmla="*/ 0 h 225425"/>
              <a:gd name="connsiteX1" fmla="*/ 101600 w 679450"/>
              <a:gd name="connsiteY1" fmla="*/ 22225 h 225425"/>
              <a:gd name="connsiteX2" fmla="*/ 187325 w 679450"/>
              <a:gd name="connsiteY2" fmla="*/ 15875 h 225425"/>
              <a:gd name="connsiteX3" fmla="*/ 234950 w 679450"/>
              <a:gd name="connsiteY3" fmla="*/ 15875 h 225425"/>
              <a:gd name="connsiteX4" fmla="*/ 269875 w 679450"/>
              <a:gd name="connsiteY4" fmla="*/ 38100 h 225425"/>
              <a:gd name="connsiteX5" fmla="*/ 374650 w 679450"/>
              <a:gd name="connsiteY5" fmla="*/ 63500 h 225425"/>
              <a:gd name="connsiteX6" fmla="*/ 409575 w 679450"/>
              <a:gd name="connsiteY6" fmla="*/ 101600 h 225425"/>
              <a:gd name="connsiteX7" fmla="*/ 447675 w 679450"/>
              <a:gd name="connsiteY7" fmla="*/ 111125 h 225425"/>
              <a:gd name="connsiteX8" fmla="*/ 498475 w 679450"/>
              <a:gd name="connsiteY8" fmla="*/ 133350 h 225425"/>
              <a:gd name="connsiteX9" fmla="*/ 555625 w 679450"/>
              <a:gd name="connsiteY9" fmla="*/ 130175 h 225425"/>
              <a:gd name="connsiteX10" fmla="*/ 615950 w 679450"/>
              <a:gd name="connsiteY10" fmla="*/ 149225 h 225425"/>
              <a:gd name="connsiteX11" fmla="*/ 647700 w 679450"/>
              <a:gd name="connsiteY11" fmla="*/ 193675 h 225425"/>
              <a:gd name="connsiteX12" fmla="*/ 679450 w 679450"/>
              <a:gd name="connsiteY12"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450" h="225425">
                <a:moveTo>
                  <a:pt x="0" y="0"/>
                </a:moveTo>
                <a:cubicBezTo>
                  <a:pt x="35189" y="9789"/>
                  <a:pt x="70379" y="19579"/>
                  <a:pt x="101600" y="22225"/>
                </a:cubicBezTo>
                <a:cubicBezTo>
                  <a:pt x="132821" y="24871"/>
                  <a:pt x="165100" y="16933"/>
                  <a:pt x="187325" y="15875"/>
                </a:cubicBezTo>
                <a:cubicBezTo>
                  <a:pt x="209550" y="14817"/>
                  <a:pt x="221192" y="12171"/>
                  <a:pt x="234950" y="15875"/>
                </a:cubicBezTo>
                <a:cubicBezTo>
                  <a:pt x="248708" y="19579"/>
                  <a:pt x="246592" y="30163"/>
                  <a:pt x="269875" y="38100"/>
                </a:cubicBezTo>
                <a:cubicBezTo>
                  <a:pt x="293158" y="46038"/>
                  <a:pt x="351367" y="52917"/>
                  <a:pt x="374650" y="63500"/>
                </a:cubicBezTo>
                <a:cubicBezTo>
                  <a:pt x="397933" y="74083"/>
                  <a:pt x="397404" y="93663"/>
                  <a:pt x="409575" y="101600"/>
                </a:cubicBezTo>
                <a:cubicBezTo>
                  <a:pt x="421746" y="109537"/>
                  <a:pt x="432858" y="105833"/>
                  <a:pt x="447675" y="111125"/>
                </a:cubicBezTo>
                <a:cubicBezTo>
                  <a:pt x="462492" y="116417"/>
                  <a:pt x="480483" y="130175"/>
                  <a:pt x="498475" y="133350"/>
                </a:cubicBezTo>
                <a:cubicBezTo>
                  <a:pt x="516467" y="136525"/>
                  <a:pt x="536046" y="127529"/>
                  <a:pt x="555625" y="130175"/>
                </a:cubicBezTo>
                <a:cubicBezTo>
                  <a:pt x="575204" y="132821"/>
                  <a:pt x="600604" y="138642"/>
                  <a:pt x="615950" y="149225"/>
                </a:cubicBezTo>
                <a:cubicBezTo>
                  <a:pt x="631296" y="159808"/>
                  <a:pt x="637117" y="180975"/>
                  <a:pt x="647700" y="193675"/>
                </a:cubicBezTo>
                <a:cubicBezTo>
                  <a:pt x="658283" y="206375"/>
                  <a:pt x="634339" y="195792"/>
                  <a:pt x="679450" y="225425"/>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4" name="Пермь-Екатеринбург"/>
          <p:cNvSpPr/>
          <p:nvPr/>
        </p:nvSpPr>
        <p:spPr>
          <a:xfrm>
            <a:off x="6478882" y="3873803"/>
            <a:ext cx="324207" cy="538046"/>
          </a:xfrm>
          <a:custGeom>
            <a:avLst/>
            <a:gdLst>
              <a:gd name="connsiteX0" fmla="*/ 0 w 146050"/>
              <a:gd name="connsiteY0" fmla="*/ 0 h 241300"/>
              <a:gd name="connsiteX1" fmla="*/ 38100 w 146050"/>
              <a:gd name="connsiteY1" fmla="*/ 38100 h 241300"/>
              <a:gd name="connsiteX2" fmla="*/ 73025 w 146050"/>
              <a:gd name="connsiteY2" fmla="*/ 98425 h 241300"/>
              <a:gd name="connsiteX3" fmla="*/ 92075 w 146050"/>
              <a:gd name="connsiteY3" fmla="*/ 180975 h 241300"/>
              <a:gd name="connsiteX4" fmla="*/ 146050 w 146050"/>
              <a:gd name="connsiteY4" fmla="*/ 241300 h 241300"/>
              <a:gd name="connsiteX0" fmla="*/ 0 w 120650"/>
              <a:gd name="connsiteY0" fmla="*/ 0 h 241300"/>
              <a:gd name="connsiteX1" fmla="*/ 12700 w 120650"/>
              <a:gd name="connsiteY1" fmla="*/ 38100 h 241300"/>
              <a:gd name="connsiteX2" fmla="*/ 47625 w 120650"/>
              <a:gd name="connsiteY2" fmla="*/ 98425 h 241300"/>
              <a:gd name="connsiteX3" fmla="*/ 66675 w 120650"/>
              <a:gd name="connsiteY3" fmla="*/ 180975 h 241300"/>
              <a:gd name="connsiteX4" fmla="*/ 120650 w 120650"/>
              <a:gd name="connsiteY4" fmla="*/ 241300 h 241300"/>
              <a:gd name="connsiteX0" fmla="*/ 0 w 149225"/>
              <a:gd name="connsiteY0" fmla="*/ 0 h 247650"/>
              <a:gd name="connsiteX1" fmla="*/ 41275 w 149225"/>
              <a:gd name="connsiteY1" fmla="*/ 44450 h 247650"/>
              <a:gd name="connsiteX2" fmla="*/ 76200 w 149225"/>
              <a:gd name="connsiteY2" fmla="*/ 104775 h 247650"/>
              <a:gd name="connsiteX3" fmla="*/ 95250 w 149225"/>
              <a:gd name="connsiteY3" fmla="*/ 187325 h 247650"/>
              <a:gd name="connsiteX4" fmla="*/ 149225 w 149225"/>
              <a:gd name="connsiteY4" fmla="*/ 247650 h 247650"/>
              <a:gd name="connsiteX0" fmla="*/ 0 w 149225"/>
              <a:gd name="connsiteY0" fmla="*/ 0 h 247650"/>
              <a:gd name="connsiteX1" fmla="*/ 41275 w 149225"/>
              <a:gd name="connsiteY1" fmla="*/ 44450 h 247650"/>
              <a:gd name="connsiteX2" fmla="*/ 76200 w 149225"/>
              <a:gd name="connsiteY2" fmla="*/ 104775 h 247650"/>
              <a:gd name="connsiteX3" fmla="*/ 95250 w 149225"/>
              <a:gd name="connsiteY3" fmla="*/ 187325 h 247650"/>
              <a:gd name="connsiteX4" fmla="*/ 149225 w 149225"/>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25" h="247650">
                <a:moveTo>
                  <a:pt x="0" y="0"/>
                </a:moveTo>
                <a:cubicBezTo>
                  <a:pt x="28839" y="4498"/>
                  <a:pt x="28575" y="26988"/>
                  <a:pt x="41275" y="44450"/>
                </a:cubicBezTo>
                <a:cubicBezTo>
                  <a:pt x="53975" y="61913"/>
                  <a:pt x="67204" y="80963"/>
                  <a:pt x="76200" y="104775"/>
                </a:cubicBezTo>
                <a:cubicBezTo>
                  <a:pt x="85196" y="128587"/>
                  <a:pt x="83079" y="163513"/>
                  <a:pt x="95250" y="187325"/>
                </a:cubicBezTo>
                <a:cubicBezTo>
                  <a:pt x="107421" y="211138"/>
                  <a:pt x="149225" y="247650"/>
                  <a:pt x="149225" y="24765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5" name="Казань-Екатеринбург"/>
          <p:cNvSpPr/>
          <p:nvPr/>
        </p:nvSpPr>
        <p:spPr>
          <a:xfrm>
            <a:off x="5249311" y="4006590"/>
            <a:ext cx="1546883" cy="461557"/>
          </a:xfrm>
          <a:custGeom>
            <a:avLst/>
            <a:gdLst>
              <a:gd name="connsiteX0" fmla="*/ 0 w 654050"/>
              <a:gd name="connsiteY0" fmla="*/ 0 h 171963"/>
              <a:gd name="connsiteX1" fmla="*/ 101600 w 654050"/>
              <a:gd name="connsiteY1" fmla="*/ 31750 h 171963"/>
              <a:gd name="connsiteX2" fmla="*/ 171450 w 654050"/>
              <a:gd name="connsiteY2" fmla="*/ 50800 h 171963"/>
              <a:gd name="connsiteX3" fmla="*/ 263525 w 654050"/>
              <a:gd name="connsiteY3" fmla="*/ 95250 h 171963"/>
              <a:gd name="connsiteX4" fmla="*/ 311150 w 654050"/>
              <a:gd name="connsiteY4" fmla="*/ 120650 h 171963"/>
              <a:gd name="connsiteX5" fmla="*/ 403225 w 654050"/>
              <a:gd name="connsiteY5" fmla="*/ 158750 h 171963"/>
              <a:gd name="connsiteX6" fmla="*/ 492125 w 654050"/>
              <a:gd name="connsiteY6" fmla="*/ 158750 h 171963"/>
              <a:gd name="connsiteX7" fmla="*/ 609600 w 654050"/>
              <a:gd name="connsiteY7" fmla="*/ 171450 h 171963"/>
              <a:gd name="connsiteX8" fmla="*/ 654050 w 654050"/>
              <a:gd name="connsiteY8" fmla="*/ 168275 h 171963"/>
              <a:gd name="connsiteX0" fmla="*/ 0 w 641350"/>
              <a:gd name="connsiteY0" fmla="*/ 0 h 178313"/>
              <a:gd name="connsiteX1" fmla="*/ 88900 w 641350"/>
              <a:gd name="connsiteY1" fmla="*/ 38100 h 178313"/>
              <a:gd name="connsiteX2" fmla="*/ 158750 w 641350"/>
              <a:gd name="connsiteY2" fmla="*/ 57150 h 178313"/>
              <a:gd name="connsiteX3" fmla="*/ 250825 w 641350"/>
              <a:gd name="connsiteY3" fmla="*/ 101600 h 178313"/>
              <a:gd name="connsiteX4" fmla="*/ 298450 w 641350"/>
              <a:gd name="connsiteY4" fmla="*/ 127000 h 178313"/>
              <a:gd name="connsiteX5" fmla="*/ 390525 w 641350"/>
              <a:gd name="connsiteY5" fmla="*/ 165100 h 178313"/>
              <a:gd name="connsiteX6" fmla="*/ 479425 w 641350"/>
              <a:gd name="connsiteY6" fmla="*/ 165100 h 178313"/>
              <a:gd name="connsiteX7" fmla="*/ 596900 w 641350"/>
              <a:gd name="connsiteY7" fmla="*/ 177800 h 178313"/>
              <a:gd name="connsiteX8" fmla="*/ 641350 w 641350"/>
              <a:gd name="connsiteY8" fmla="*/ 174625 h 178313"/>
              <a:gd name="connsiteX0" fmla="*/ 0 w 641350"/>
              <a:gd name="connsiteY0" fmla="*/ 0 h 178313"/>
              <a:gd name="connsiteX1" fmla="*/ 88900 w 641350"/>
              <a:gd name="connsiteY1" fmla="*/ 38100 h 178313"/>
              <a:gd name="connsiteX2" fmla="*/ 158750 w 641350"/>
              <a:gd name="connsiteY2" fmla="*/ 57150 h 178313"/>
              <a:gd name="connsiteX3" fmla="*/ 250825 w 641350"/>
              <a:gd name="connsiteY3" fmla="*/ 101600 h 178313"/>
              <a:gd name="connsiteX4" fmla="*/ 298450 w 641350"/>
              <a:gd name="connsiteY4" fmla="*/ 127000 h 178313"/>
              <a:gd name="connsiteX5" fmla="*/ 390525 w 641350"/>
              <a:gd name="connsiteY5" fmla="*/ 165100 h 178313"/>
              <a:gd name="connsiteX6" fmla="*/ 479425 w 641350"/>
              <a:gd name="connsiteY6" fmla="*/ 165100 h 178313"/>
              <a:gd name="connsiteX7" fmla="*/ 596900 w 641350"/>
              <a:gd name="connsiteY7" fmla="*/ 177800 h 178313"/>
              <a:gd name="connsiteX8" fmla="*/ 641350 w 641350"/>
              <a:gd name="connsiteY8" fmla="*/ 174625 h 178313"/>
              <a:gd name="connsiteX0" fmla="*/ 0 w 619125"/>
              <a:gd name="connsiteY0" fmla="*/ 0 h 171963"/>
              <a:gd name="connsiteX1" fmla="*/ 66675 w 619125"/>
              <a:gd name="connsiteY1" fmla="*/ 31750 h 171963"/>
              <a:gd name="connsiteX2" fmla="*/ 136525 w 619125"/>
              <a:gd name="connsiteY2" fmla="*/ 50800 h 171963"/>
              <a:gd name="connsiteX3" fmla="*/ 228600 w 619125"/>
              <a:gd name="connsiteY3" fmla="*/ 95250 h 171963"/>
              <a:gd name="connsiteX4" fmla="*/ 276225 w 619125"/>
              <a:gd name="connsiteY4" fmla="*/ 120650 h 171963"/>
              <a:gd name="connsiteX5" fmla="*/ 368300 w 619125"/>
              <a:gd name="connsiteY5" fmla="*/ 158750 h 171963"/>
              <a:gd name="connsiteX6" fmla="*/ 457200 w 619125"/>
              <a:gd name="connsiteY6" fmla="*/ 158750 h 171963"/>
              <a:gd name="connsiteX7" fmla="*/ 574675 w 619125"/>
              <a:gd name="connsiteY7" fmla="*/ 171450 h 171963"/>
              <a:gd name="connsiteX8" fmla="*/ 619125 w 619125"/>
              <a:gd name="connsiteY8" fmla="*/ 168275 h 171963"/>
              <a:gd name="connsiteX0" fmla="*/ 0 w 619125"/>
              <a:gd name="connsiteY0" fmla="*/ 0 h 171963"/>
              <a:gd name="connsiteX1" fmla="*/ 66675 w 619125"/>
              <a:gd name="connsiteY1" fmla="*/ 31750 h 171963"/>
              <a:gd name="connsiteX2" fmla="*/ 136525 w 619125"/>
              <a:gd name="connsiteY2" fmla="*/ 50800 h 171963"/>
              <a:gd name="connsiteX3" fmla="*/ 228600 w 619125"/>
              <a:gd name="connsiteY3" fmla="*/ 95250 h 171963"/>
              <a:gd name="connsiteX4" fmla="*/ 276225 w 619125"/>
              <a:gd name="connsiteY4" fmla="*/ 120650 h 171963"/>
              <a:gd name="connsiteX5" fmla="*/ 368300 w 619125"/>
              <a:gd name="connsiteY5" fmla="*/ 158750 h 171963"/>
              <a:gd name="connsiteX6" fmla="*/ 457200 w 619125"/>
              <a:gd name="connsiteY6" fmla="*/ 158750 h 171963"/>
              <a:gd name="connsiteX7" fmla="*/ 574675 w 619125"/>
              <a:gd name="connsiteY7" fmla="*/ 171450 h 171963"/>
              <a:gd name="connsiteX8" fmla="*/ 619125 w 619125"/>
              <a:gd name="connsiteY8" fmla="*/ 168275 h 171963"/>
              <a:gd name="connsiteX0" fmla="*/ 0 w 628650"/>
              <a:gd name="connsiteY0" fmla="*/ 0 h 175138"/>
              <a:gd name="connsiteX1" fmla="*/ 76200 w 628650"/>
              <a:gd name="connsiteY1" fmla="*/ 34925 h 175138"/>
              <a:gd name="connsiteX2" fmla="*/ 146050 w 628650"/>
              <a:gd name="connsiteY2" fmla="*/ 53975 h 175138"/>
              <a:gd name="connsiteX3" fmla="*/ 238125 w 628650"/>
              <a:gd name="connsiteY3" fmla="*/ 98425 h 175138"/>
              <a:gd name="connsiteX4" fmla="*/ 285750 w 628650"/>
              <a:gd name="connsiteY4" fmla="*/ 123825 h 175138"/>
              <a:gd name="connsiteX5" fmla="*/ 377825 w 628650"/>
              <a:gd name="connsiteY5" fmla="*/ 161925 h 175138"/>
              <a:gd name="connsiteX6" fmla="*/ 466725 w 628650"/>
              <a:gd name="connsiteY6" fmla="*/ 161925 h 175138"/>
              <a:gd name="connsiteX7" fmla="*/ 584200 w 628650"/>
              <a:gd name="connsiteY7" fmla="*/ 174625 h 175138"/>
              <a:gd name="connsiteX8" fmla="*/ 628650 w 628650"/>
              <a:gd name="connsiteY8" fmla="*/ 171450 h 175138"/>
              <a:gd name="connsiteX0" fmla="*/ 0 w 628650"/>
              <a:gd name="connsiteY0" fmla="*/ 0 h 175138"/>
              <a:gd name="connsiteX1" fmla="*/ 76200 w 628650"/>
              <a:gd name="connsiteY1" fmla="*/ 34925 h 175138"/>
              <a:gd name="connsiteX2" fmla="*/ 146050 w 628650"/>
              <a:gd name="connsiteY2" fmla="*/ 53975 h 175138"/>
              <a:gd name="connsiteX3" fmla="*/ 238125 w 628650"/>
              <a:gd name="connsiteY3" fmla="*/ 98425 h 175138"/>
              <a:gd name="connsiteX4" fmla="*/ 285750 w 628650"/>
              <a:gd name="connsiteY4" fmla="*/ 123825 h 175138"/>
              <a:gd name="connsiteX5" fmla="*/ 377825 w 628650"/>
              <a:gd name="connsiteY5" fmla="*/ 161925 h 175138"/>
              <a:gd name="connsiteX6" fmla="*/ 466725 w 628650"/>
              <a:gd name="connsiteY6" fmla="*/ 161925 h 175138"/>
              <a:gd name="connsiteX7" fmla="*/ 584200 w 628650"/>
              <a:gd name="connsiteY7" fmla="*/ 174625 h 175138"/>
              <a:gd name="connsiteX8" fmla="*/ 628650 w 628650"/>
              <a:gd name="connsiteY8" fmla="*/ 171450 h 175138"/>
              <a:gd name="connsiteX0" fmla="*/ 0 w 597694"/>
              <a:gd name="connsiteY0" fmla="*/ 0 h 167994"/>
              <a:gd name="connsiteX1" fmla="*/ 45244 w 597694"/>
              <a:gd name="connsiteY1" fmla="*/ 27781 h 167994"/>
              <a:gd name="connsiteX2" fmla="*/ 115094 w 597694"/>
              <a:gd name="connsiteY2" fmla="*/ 46831 h 167994"/>
              <a:gd name="connsiteX3" fmla="*/ 207169 w 597694"/>
              <a:gd name="connsiteY3" fmla="*/ 91281 h 167994"/>
              <a:gd name="connsiteX4" fmla="*/ 254794 w 597694"/>
              <a:gd name="connsiteY4" fmla="*/ 116681 h 167994"/>
              <a:gd name="connsiteX5" fmla="*/ 346869 w 597694"/>
              <a:gd name="connsiteY5" fmla="*/ 154781 h 167994"/>
              <a:gd name="connsiteX6" fmla="*/ 435769 w 597694"/>
              <a:gd name="connsiteY6" fmla="*/ 154781 h 167994"/>
              <a:gd name="connsiteX7" fmla="*/ 553244 w 597694"/>
              <a:gd name="connsiteY7" fmla="*/ 167481 h 167994"/>
              <a:gd name="connsiteX8" fmla="*/ 597694 w 597694"/>
              <a:gd name="connsiteY8" fmla="*/ 164306 h 167994"/>
              <a:gd name="connsiteX0" fmla="*/ 0 w 597694"/>
              <a:gd name="connsiteY0" fmla="*/ 0 h 167994"/>
              <a:gd name="connsiteX1" fmla="*/ 45244 w 597694"/>
              <a:gd name="connsiteY1" fmla="*/ 27781 h 167994"/>
              <a:gd name="connsiteX2" fmla="*/ 115094 w 597694"/>
              <a:gd name="connsiteY2" fmla="*/ 46831 h 167994"/>
              <a:gd name="connsiteX3" fmla="*/ 207169 w 597694"/>
              <a:gd name="connsiteY3" fmla="*/ 91281 h 167994"/>
              <a:gd name="connsiteX4" fmla="*/ 254794 w 597694"/>
              <a:gd name="connsiteY4" fmla="*/ 116681 h 167994"/>
              <a:gd name="connsiteX5" fmla="*/ 346869 w 597694"/>
              <a:gd name="connsiteY5" fmla="*/ 154781 h 167994"/>
              <a:gd name="connsiteX6" fmla="*/ 435769 w 597694"/>
              <a:gd name="connsiteY6" fmla="*/ 154781 h 167994"/>
              <a:gd name="connsiteX7" fmla="*/ 553244 w 597694"/>
              <a:gd name="connsiteY7" fmla="*/ 167481 h 167994"/>
              <a:gd name="connsiteX8" fmla="*/ 597694 w 597694"/>
              <a:gd name="connsiteY8" fmla="*/ 164306 h 167994"/>
              <a:gd name="connsiteX0" fmla="*/ 0 w 597694"/>
              <a:gd name="connsiteY0" fmla="*/ 0 h 167994"/>
              <a:gd name="connsiteX1" fmla="*/ 45244 w 597694"/>
              <a:gd name="connsiteY1" fmla="*/ 27781 h 167994"/>
              <a:gd name="connsiteX2" fmla="*/ 115094 w 597694"/>
              <a:gd name="connsiteY2" fmla="*/ 46831 h 167994"/>
              <a:gd name="connsiteX3" fmla="*/ 207169 w 597694"/>
              <a:gd name="connsiteY3" fmla="*/ 91281 h 167994"/>
              <a:gd name="connsiteX4" fmla="*/ 254794 w 597694"/>
              <a:gd name="connsiteY4" fmla="*/ 116681 h 167994"/>
              <a:gd name="connsiteX5" fmla="*/ 346869 w 597694"/>
              <a:gd name="connsiteY5" fmla="*/ 154781 h 167994"/>
              <a:gd name="connsiteX6" fmla="*/ 435769 w 597694"/>
              <a:gd name="connsiteY6" fmla="*/ 154781 h 167994"/>
              <a:gd name="connsiteX7" fmla="*/ 553244 w 597694"/>
              <a:gd name="connsiteY7" fmla="*/ 167481 h 167994"/>
              <a:gd name="connsiteX8" fmla="*/ 597694 w 597694"/>
              <a:gd name="connsiteY8" fmla="*/ 164306 h 167994"/>
              <a:gd name="connsiteX0" fmla="*/ 2744 w 600438"/>
              <a:gd name="connsiteY0" fmla="*/ 0 h 167994"/>
              <a:gd name="connsiteX1" fmla="*/ 3538 w 600438"/>
              <a:gd name="connsiteY1" fmla="*/ 8731 h 167994"/>
              <a:gd name="connsiteX2" fmla="*/ 47988 w 600438"/>
              <a:gd name="connsiteY2" fmla="*/ 27781 h 167994"/>
              <a:gd name="connsiteX3" fmla="*/ 117838 w 600438"/>
              <a:gd name="connsiteY3" fmla="*/ 46831 h 167994"/>
              <a:gd name="connsiteX4" fmla="*/ 209913 w 600438"/>
              <a:gd name="connsiteY4" fmla="*/ 91281 h 167994"/>
              <a:gd name="connsiteX5" fmla="*/ 257538 w 600438"/>
              <a:gd name="connsiteY5" fmla="*/ 116681 h 167994"/>
              <a:gd name="connsiteX6" fmla="*/ 349613 w 600438"/>
              <a:gd name="connsiteY6" fmla="*/ 154781 h 167994"/>
              <a:gd name="connsiteX7" fmla="*/ 438513 w 600438"/>
              <a:gd name="connsiteY7" fmla="*/ 154781 h 167994"/>
              <a:gd name="connsiteX8" fmla="*/ 555988 w 600438"/>
              <a:gd name="connsiteY8" fmla="*/ 167481 h 167994"/>
              <a:gd name="connsiteX9" fmla="*/ 600438 w 600438"/>
              <a:gd name="connsiteY9" fmla="*/ 164306 h 167994"/>
              <a:gd name="connsiteX0" fmla="*/ 22678 w 620372"/>
              <a:gd name="connsiteY0" fmla="*/ 0 h 167994"/>
              <a:gd name="connsiteX1" fmla="*/ 1247 w 620372"/>
              <a:gd name="connsiteY1" fmla="*/ 30956 h 167994"/>
              <a:gd name="connsiteX2" fmla="*/ 67922 w 620372"/>
              <a:gd name="connsiteY2" fmla="*/ 27781 h 167994"/>
              <a:gd name="connsiteX3" fmla="*/ 137772 w 620372"/>
              <a:gd name="connsiteY3" fmla="*/ 46831 h 167994"/>
              <a:gd name="connsiteX4" fmla="*/ 229847 w 620372"/>
              <a:gd name="connsiteY4" fmla="*/ 91281 h 167994"/>
              <a:gd name="connsiteX5" fmla="*/ 277472 w 620372"/>
              <a:gd name="connsiteY5" fmla="*/ 116681 h 167994"/>
              <a:gd name="connsiteX6" fmla="*/ 369547 w 620372"/>
              <a:gd name="connsiteY6" fmla="*/ 154781 h 167994"/>
              <a:gd name="connsiteX7" fmla="*/ 458447 w 620372"/>
              <a:gd name="connsiteY7" fmla="*/ 154781 h 167994"/>
              <a:gd name="connsiteX8" fmla="*/ 575922 w 620372"/>
              <a:gd name="connsiteY8" fmla="*/ 167481 h 167994"/>
              <a:gd name="connsiteX9" fmla="*/ 620372 w 620372"/>
              <a:gd name="connsiteY9" fmla="*/ 164306 h 167994"/>
              <a:gd name="connsiteX0" fmla="*/ 0 w 705644"/>
              <a:gd name="connsiteY0" fmla="*/ 0 h 212444"/>
              <a:gd name="connsiteX1" fmla="*/ 86519 w 705644"/>
              <a:gd name="connsiteY1" fmla="*/ 75406 h 212444"/>
              <a:gd name="connsiteX2" fmla="*/ 153194 w 705644"/>
              <a:gd name="connsiteY2" fmla="*/ 72231 h 212444"/>
              <a:gd name="connsiteX3" fmla="*/ 223044 w 705644"/>
              <a:gd name="connsiteY3" fmla="*/ 91281 h 212444"/>
              <a:gd name="connsiteX4" fmla="*/ 315119 w 705644"/>
              <a:gd name="connsiteY4" fmla="*/ 135731 h 212444"/>
              <a:gd name="connsiteX5" fmla="*/ 362744 w 705644"/>
              <a:gd name="connsiteY5" fmla="*/ 161131 h 212444"/>
              <a:gd name="connsiteX6" fmla="*/ 454819 w 705644"/>
              <a:gd name="connsiteY6" fmla="*/ 199231 h 212444"/>
              <a:gd name="connsiteX7" fmla="*/ 543719 w 705644"/>
              <a:gd name="connsiteY7" fmla="*/ 199231 h 212444"/>
              <a:gd name="connsiteX8" fmla="*/ 661194 w 705644"/>
              <a:gd name="connsiteY8" fmla="*/ 211931 h 212444"/>
              <a:gd name="connsiteX9" fmla="*/ 705644 w 705644"/>
              <a:gd name="connsiteY9" fmla="*/ 208756 h 212444"/>
              <a:gd name="connsiteX0" fmla="*/ 0 w 705644"/>
              <a:gd name="connsiteY0" fmla="*/ 0 h 212444"/>
              <a:gd name="connsiteX1" fmla="*/ 80169 w 705644"/>
              <a:gd name="connsiteY1" fmla="*/ 24606 h 212444"/>
              <a:gd name="connsiteX2" fmla="*/ 153194 w 705644"/>
              <a:gd name="connsiteY2" fmla="*/ 72231 h 212444"/>
              <a:gd name="connsiteX3" fmla="*/ 223044 w 705644"/>
              <a:gd name="connsiteY3" fmla="*/ 91281 h 212444"/>
              <a:gd name="connsiteX4" fmla="*/ 315119 w 705644"/>
              <a:gd name="connsiteY4" fmla="*/ 135731 h 212444"/>
              <a:gd name="connsiteX5" fmla="*/ 362744 w 705644"/>
              <a:gd name="connsiteY5" fmla="*/ 161131 h 212444"/>
              <a:gd name="connsiteX6" fmla="*/ 454819 w 705644"/>
              <a:gd name="connsiteY6" fmla="*/ 199231 h 212444"/>
              <a:gd name="connsiteX7" fmla="*/ 543719 w 705644"/>
              <a:gd name="connsiteY7" fmla="*/ 199231 h 212444"/>
              <a:gd name="connsiteX8" fmla="*/ 661194 w 705644"/>
              <a:gd name="connsiteY8" fmla="*/ 211931 h 212444"/>
              <a:gd name="connsiteX9" fmla="*/ 705644 w 705644"/>
              <a:gd name="connsiteY9" fmla="*/ 208756 h 212444"/>
              <a:gd name="connsiteX0" fmla="*/ 0 w 711994"/>
              <a:gd name="connsiteY0" fmla="*/ 0 h 212444"/>
              <a:gd name="connsiteX1" fmla="*/ 86519 w 711994"/>
              <a:gd name="connsiteY1" fmla="*/ 24606 h 212444"/>
              <a:gd name="connsiteX2" fmla="*/ 159544 w 711994"/>
              <a:gd name="connsiteY2" fmla="*/ 72231 h 212444"/>
              <a:gd name="connsiteX3" fmla="*/ 229394 w 711994"/>
              <a:gd name="connsiteY3" fmla="*/ 91281 h 212444"/>
              <a:gd name="connsiteX4" fmla="*/ 321469 w 711994"/>
              <a:gd name="connsiteY4" fmla="*/ 135731 h 212444"/>
              <a:gd name="connsiteX5" fmla="*/ 369094 w 711994"/>
              <a:gd name="connsiteY5" fmla="*/ 161131 h 212444"/>
              <a:gd name="connsiteX6" fmla="*/ 461169 w 711994"/>
              <a:gd name="connsiteY6" fmla="*/ 199231 h 212444"/>
              <a:gd name="connsiteX7" fmla="*/ 550069 w 711994"/>
              <a:gd name="connsiteY7" fmla="*/ 199231 h 212444"/>
              <a:gd name="connsiteX8" fmla="*/ 667544 w 711994"/>
              <a:gd name="connsiteY8" fmla="*/ 211931 h 212444"/>
              <a:gd name="connsiteX9" fmla="*/ 711994 w 711994"/>
              <a:gd name="connsiteY9" fmla="*/ 208756 h 2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994" h="212444">
                <a:moveTo>
                  <a:pt x="0" y="0"/>
                </a:moveTo>
                <a:cubicBezTo>
                  <a:pt x="132" y="1455"/>
                  <a:pt x="78978" y="19976"/>
                  <a:pt x="86519" y="24606"/>
                </a:cubicBezTo>
                <a:cubicBezTo>
                  <a:pt x="94060" y="29236"/>
                  <a:pt x="135732" y="61119"/>
                  <a:pt x="159544" y="72231"/>
                </a:cubicBezTo>
                <a:cubicBezTo>
                  <a:pt x="183357" y="83344"/>
                  <a:pt x="202407" y="80698"/>
                  <a:pt x="229394" y="91281"/>
                </a:cubicBezTo>
                <a:cubicBezTo>
                  <a:pt x="256381" y="101864"/>
                  <a:pt x="298186" y="124089"/>
                  <a:pt x="321469" y="135731"/>
                </a:cubicBezTo>
                <a:cubicBezTo>
                  <a:pt x="344752" y="147373"/>
                  <a:pt x="345811" y="150548"/>
                  <a:pt x="369094" y="161131"/>
                </a:cubicBezTo>
                <a:cubicBezTo>
                  <a:pt x="392377" y="171714"/>
                  <a:pt x="431007" y="192881"/>
                  <a:pt x="461169" y="199231"/>
                </a:cubicBezTo>
                <a:cubicBezTo>
                  <a:pt x="491331" y="205581"/>
                  <a:pt x="515673" y="197114"/>
                  <a:pt x="550069" y="199231"/>
                </a:cubicBezTo>
                <a:cubicBezTo>
                  <a:pt x="584465" y="201348"/>
                  <a:pt x="640557" y="210344"/>
                  <a:pt x="667544" y="211931"/>
                </a:cubicBezTo>
                <a:cubicBezTo>
                  <a:pt x="694531" y="213518"/>
                  <a:pt x="703262" y="211137"/>
                  <a:pt x="711994" y="208756"/>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6" name="Самара-Нефтекамск"/>
          <p:cNvSpPr/>
          <p:nvPr/>
        </p:nvSpPr>
        <p:spPr>
          <a:xfrm>
            <a:off x="4968216" y="4246298"/>
            <a:ext cx="813967" cy="192187"/>
          </a:xfrm>
          <a:custGeom>
            <a:avLst/>
            <a:gdLst>
              <a:gd name="connsiteX0" fmla="*/ 0 w 374650"/>
              <a:gd name="connsiteY0" fmla="*/ 85725 h 85725"/>
              <a:gd name="connsiteX1" fmla="*/ 95250 w 374650"/>
              <a:gd name="connsiteY1" fmla="*/ 63500 h 85725"/>
              <a:gd name="connsiteX2" fmla="*/ 168275 w 374650"/>
              <a:gd name="connsiteY2" fmla="*/ 73025 h 85725"/>
              <a:gd name="connsiteX3" fmla="*/ 234950 w 374650"/>
              <a:gd name="connsiteY3" fmla="*/ 53975 h 85725"/>
              <a:gd name="connsiteX4" fmla="*/ 298450 w 374650"/>
              <a:gd name="connsiteY4" fmla="*/ 50800 h 85725"/>
              <a:gd name="connsiteX5" fmla="*/ 374650 w 374650"/>
              <a:gd name="connsiteY5" fmla="*/ 0 h 85725"/>
              <a:gd name="connsiteX0" fmla="*/ 0 w 374650"/>
              <a:gd name="connsiteY0" fmla="*/ 85725 h 85938"/>
              <a:gd name="connsiteX1" fmla="*/ 95250 w 374650"/>
              <a:gd name="connsiteY1" fmla="*/ 63500 h 85938"/>
              <a:gd name="connsiteX2" fmla="*/ 168275 w 374650"/>
              <a:gd name="connsiteY2" fmla="*/ 73025 h 85938"/>
              <a:gd name="connsiteX3" fmla="*/ 234950 w 374650"/>
              <a:gd name="connsiteY3" fmla="*/ 53975 h 85938"/>
              <a:gd name="connsiteX4" fmla="*/ 298450 w 374650"/>
              <a:gd name="connsiteY4" fmla="*/ 50800 h 85938"/>
              <a:gd name="connsiteX5" fmla="*/ 374650 w 374650"/>
              <a:gd name="connsiteY5" fmla="*/ 0 h 85938"/>
              <a:gd name="connsiteX0" fmla="*/ 0 w 374650"/>
              <a:gd name="connsiteY0" fmla="*/ 85725 h 88459"/>
              <a:gd name="connsiteX1" fmla="*/ 95250 w 374650"/>
              <a:gd name="connsiteY1" fmla="*/ 63500 h 88459"/>
              <a:gd name="connsiteX2" fmla="*/ 168275 w 374650"/>
              <a:gd name="connsiteY2" fmla="*/ 73025 h 88459"/>
              <a:gd name="connsiteX3" fmla="*/ 234950 w 374650"/>
              <a:gd name="connsiteY3" fmla="*/ 53975 h 88459"/>
              <a:gd name="connsiteX4" fmla="*/ 298450 w 374650"/>
              <a:gd name="connsiteY4" fmla="*/ 50800 h 88459"/>
              <a:gd name="connsiteX5" fmla="*/ 374650 w 374650"/>
              <a:gd name="connsiteY5" fmla="*/ 0 h 8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50" h="88459">
                <a:moveTo>
                  <a:pt x="0" y="85725"/>
                </a:moveTo>
                <a:cubicBezTo>
                  <a:pt x="27252" y="97896"/>
                  <a:pt x="67204" y="65617"/>
                  <a:pt x="95250" y="63500"/>
                </a:cubicBezTo>
                <a:cubicBezTo>
                  <a:pt x="123296" y="61383"/>
                  <a:pt x="144992" y="74612"/>
                  <a:pt x="168275" y="73025"/>
                </a:cubicBezTo>
                <a:cubicBezTo>
                  <a:pt x="191558" y="71437"/>
                  <a:pt x="213254" y="57679"/>
                  <a:pt x="234950" y="53975"/>
                </a:cubicBezTo>
                <a:cubicBezTo>
                  <a:pt x="256646" y="50271"/>
                  <a:pt x="275167" y="59796"/>
                  <a:pt x="298450" y="50800"/>
                </a:cubicBezTo>
                <a:cubicBezTo>
                  <a:pt x="321733" y="41804"/>
                  <a:pt x="348191" y="20902"/>
                  <a:pt x="37465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7" name="Екатеринбург-Челябинск"/>
          <p:cNvSpPr/>
          <p:nvPr/>
        </p:nvSpPr>
        <p:spPr>
          <a:xfrm>
            <a:off x="6609946" y="4508422"/>
            <a:ext cx="242726" cy="551842"/>
          </a:xfrm>
          <a:custGeom>
            <a:avLst/>
            <a:gdLst>
              <a:gd name="connsiteX0" fmla="*/ 107950 w 111721"/>
              <a:gd name="connsiteY0" fmla="*/ 0 h 254000"/>
              <a:gd name="connsiteX1" fmla="*/ 104775 w 111721"/>
              <a:gd name="connsiteY1" fmla="*/ 88900 h 254000"/>
              <a:gd name="connsiteX2" fmla="*/ 44450 w 111721"/>
              <a:gd name="connsiteY2" fmla="*/ 123825 h 254000"/>
              <a:gd name="connsiteX3" fmla="*/ 38100 w 111721"/>
              <a:gd name="connsiteY3" fmla="*/ 180975 h 254000"/>
              <a:gd name="connsiteX4" fmla="*/ 0 w 111721"/>
              <a:gd name="connsiteY4" fmla="*/ 2540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1" h="254000">
                <a:moveTo>
                  <a:pt x="107950" y="0"/>
                </a:moveTo>
                <a:cubicBezTo>
                  <a:pt x="111654" y="34131"/>
                  <a:pt x="115358" y="68263"/>
                  <a:pt x="104775" y="88900"/>
                </a:cubicBezTo>
                <a:cubicBezTo>
                  <a:pt x="94192" y="109538"/>
                  <a:pt x="55562" y="108479"/>
                  <a:pt x="44450" y="123825"/>
                </a:cubicBezTo>
                <a:cubicBezTo>
                  <a:pt x="33338" y="139171"/>
                  <a:pt x="45508" y="159279"/>
                  <a:pt x="38100" y="180975"/>
                </a:cubicBezTo>
                <a:cubicBezTo>
                  <a:pt x="30692" y="202671"/>
                  <a:pt x="15346" y="228335"/>
                  <a:pt x="0" y="25400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78" name="Крымск-Абинск"/>
          <p:cNvSpPr/>
          <p:nvPr/>
        </p:nvSpPr>
        <p:spPr>
          <a:xfrm>
            <a:off x="2064147" y="4846424"/>
            <a:ext cx="109121" cy="317309"/>
          </a:xfrm>
          <a:custGeom>
            <a:avLst/>
            <a:gdLst>
              <a:gd name="connsiteX0" fmla="*/ 0 w 50226"/>
              <a:gd name="connsiteY0" fmla="*/ 0 h 146050"/>
              <a:gd name="connsiteX1" fmla="*/ 44450 w 50226"/>
              <a:gd name="connsiteY1" fmla="*/ 50800 h 146050"/>
              <a:gd name="connsiteX2" fmla="*/ 47625 w 50226"/>
              <a:gd name="connsiteY2" fmla="*/ 92075 h 146050"/>
              <a:gd name="connsiteX3" fmla="*/ 25400 w 50226"/>
              <a:gd name="connsiteY3" fmla="*/ 120650 h 146050"/>
              <a:gd name="connsiteX4" fmla="*/ 34925 w 50226"/>
              <a:gd name="connsiteY4" fmla="*/ 146050 h 146050"/>
              <a:gd name="connsiteX0" fmla="*/ 0 w 50226"/>
              <a:gd name="connsiteY0" fmla="*/ 0 h 146050"/>
              <a:gd name="connsiteX1" fmla="*/ 44450 w 50226"/>
              <a:gd name="connsiteY1" fmla="*/ 50800 h 146050"/>
              <a:gd name="connsiteX2" fmla="*/ 47625 w 50226"/>
              <a:gd name="connsiteY2" fmla="*/ 92075 h 146050"/>
              <a:gd name="connsiteX3" fmla="*/ 25400 w 50226"/>
              <a:gd name="connsiteY3" fmla="*/ 120650 h 146050"/>
              <a:gd name="connsiteX4" fmla="*/ 34925 w 50226"/>
              <a:gd name="connsiteY4" fmla="*/ 146050 h 146050"/>
              <a:gd name="connsiteX0" fmla="*/ 0 w 50226"/>
              <a:gd name="connsiteY0" fmla="*/ 0 h 146050"/>
              <a:gd name="connsiteX1" fmla="*/ 44450 w 50226"/>
              <a:gd name="connsiteY1" fmla="*/ 50800 h 146050"/>
              <a:gd name="connsiteX2" fmla="*/ 47625 w 50226"/>
              <a:gd name="connsiteY2" fmla="*/ 92075 h 146050"/>
              <a:gd name="connsiteX3" fmla="*/ 25400 w 50226"/>
              <a:gd name="connsiteY3" fmla="*/ 120650 h 146050"/>
              <a:gd name="connsiteX4" fmla="*/ 23964 w 50226"/>
              <a:gd name="connsiteY4" fmla="*/ 14605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6" h="146050">
                <a:moveTo>
                  <a:pt x="0" y="0"/>
                </a:moveTo>
                <a:cubicBezTo>
                  <a:pt x="18256" y="17727"/>
                  <a:pt x="36513" y="35454"/>
                  <a:pt x="44450" y="50800"/>
                </a:cubicBezTo>
                <a:cubicBezTo>
                  <a:pt x="52387" y="66146"/>
                  <a:pt x="50800" y="80433"/>
                  <a:pt x="47625" y="92075"/>
                </a:cubicBezTo>
                <a:cubicBezTo>
                  <a:pt x="44450" y="103717"/>
                  <a:pt x="27517" y="111654"/>
                  <a:pt x="25400" y="120650"/>
                </a:cubicBezTo>
                <a:cubicBezTo>
                  <a:pt x="23283" y="129646"/>
                  <a:pt x="26911" y="132367"/>
                  <a:pt x="23964" y="14605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80" name="Нефтекамск-Ижевск"/>
          <p:cNvSpPr/>
          <p:nvPr/>
        </p:nvSpPr>
        <p:spPr>
          <a:xfrm>
            <a:off x="5871858" y="4080743"/>
            <a:ext cx="43524" cy="165553"/>
          </a:xfrm>
          <a:custGeom>
            <a:avLst/>
            <a:gdLst>
              <a:gd name="connsiteX0" fmla="*/ 15875 w 15875"/>
              <a:gd name="connsiteY0" fmla="*/ 76200 h 76200"/>
              <a:gd name="connsiteX1" fmla="*/ 0 w 15875"/>
              <a:gd name="connsiteY1" fmla="*/ 0 h 76200"/>
              <a:gd name="connsiteX0" fmla="*/ 15875 w 20033"/>
              <a:gd name="connsiteY0" fmla="*/ 76200 h 76200"/>
              <a:gd name="connsiteX1" fmla="*/ 0 w 20033"/>
              <a:gd name="connsiteY1" fmla="*/ 0 h 76200"/>
            </a:gdLst>
            <a:ahLst/>
            <a:cxnLst>
              <a:cxn ang="0">
                <a:pos x="connsiteX0" y="connsiteY0"/>
              </a:cxn>
              <a:cxn ang="0">
                <a:pos x="connsiteX1" y="connsiteY1"/>
              </a:cxn>
            </a:cxnLst>
            <a:rect l="l" t="t" r="r" b="b"/>
            <a:pathLst>
              <a:path w="20033" h="76200">
                <a:moveTo>
                  <a:pt x="15875" y="76200"/>
                </a:moveTo>
                <a:cubicBezTo>
                  <a:pt x="29633" y="50800"/>
                  <a:pt x="5292" y="25400"/>
                  <a:pt x="0" y="0"/>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283" name="АД Джигинка"/>
          <p:cNvSpPr/>
          <p:nvPr/>
        </p:nvSpPr>
        <p:spPr>
          <a:xfrm>
            <a:off x="2201168" y="5034771"/>
            <a:ext cx="78464" cy="89674"/>
          </a:xfrm>
          <a:custGeom>
            <a:avLst/>
            <a:gdLst>
              <a:gd name="connsiteX0" fmla="*/ 51506 w 51506"/>
              <a:gd name="connsiteY0" fmla="*/ 64471 h 64471"/>
              <a:gd name="connsiteX1" fmla="*/ 6263 w 51506"/>
              <a:gd name="connsiteY1" fmla="*/ 7321 h 64471"/>
              <a:gd name="connsiteX2" fmla="*/ 1500 w 51506"/>
              <a:gd name="connsiteY2" fmla="*/ 2558 h 64471"/>
              <a:gd name="connsiteX0" fmla="*/ 45986 w 45986"/>
              <a:gd name="connsiteY0" fmla="*/ 58270 h 58270"/>
              <a:gd name="connsiteX1" fmla="*/ 743 w 45986"/>
              <a:gd name="connsiteY1" fmla="*/ 1120 h 58270"/>
              <a:gd name="connsiteX2" fmla="*/ 17411 w 45986"/>
              <a:gd name="connsiteY2" fmla="*/ 20170 h 58270"/>
              <a:gd name="connsiteX0" fmla="*/ 28575 w 28575"/>
              <a:gd name="connsiteY0" fmla="*/ 38100 h 38100"/>
              <a:gd name="connsiteX1" fmla="*/ 0 w 28575"/>
              <a:gd name="connsiteY1" fmla="*/ 0 h 38100"/>
              <a:gd name="connsiteX0" fmla="*/ 33337 w 33337"/>
              <a:gd name="connsiteY0" fmla="*/ 38100 h 38100"/>
              <a:gd name="connsiteX1" fmla="*/ 0 w 33337"/>
              <a:gd name="connsiteY1" fmla="*/ 0 h 38100"/>
              <a:gd name="connsiteX0" fmla="*/ 33337 w 33337"/>
              <a:gd name="connsiteY0" fmla="*/ 38100 h 38100"/>
              <a:gd name="connsiteX1" fmla="*/ 0 w 33337"/>
              <a:gd name="connsiteY1" fmla="*/ 0 h 38100"/>
            </a:gdLst>
            <a:ahLst/>
            <a:cxnLst>
              <a:cxn ang="0">
                <a:pos x="connsiteX0" y="connsiteY0"/>
              </a:cxn>
              <a:cxn ang="0">
                <a:pos x="connsiteX1" y="connsiteY1"/>
              </a:cxn>
            </a:cxnLst>
            <a:rect l="l" t="t" r="r" b="b"/>
            <a:pathLst>
              <a:path w="33337" h="38100">
                <a:moveTo>
                  <a:pt x="33337" y="38100"/>
                </a:moveTo>
                <a:cubicBezTo>
                  <a:pt x="22225" y="25400"/>
                  <a:pt x="25399" y="794"/>
                  <a:pt x="0" y="0"/>
                </a:cubicBezTo>
              </a:path>
            </a:pathLst>
          </a:custGeom>
          <a:noFill/>
          <a:ln w="317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sp>
        <p:nvSpPr>
          <p:cNvPr id="375" name="Усть-Луга-Спб"/>
          <p:cNvSpPr/>
          <p:nvPr/>
        </p:nvSpPr>
        <p:spPr>
          <a:xfrm>
            <a:off x="3817335" y="1429973"/>
            <a:ext cx="196596" cy="237983"/>
          </a:xfrm>
          <a:custGeom>
            <a:avLst/>
            <a:gdLst>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57200 w 685800"/>
              <a:gd name="connsiteY12" fmla="*/ 647700 h 1185862"/>
              <a:gd name="connsiteX13" fmla="*/ 500063 w 685800"/>
              <a:gd name="connsiteY13" fmla="*/ 757237 h 1185862"/>
              <a:gd name="connsiteX14" fmla="*/ 576263 w 685800"/>
              <a:gd name="connsiteY14" fmla="*/ 919162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576263 w 685800"/>
              <a:gd name="connsiteY14" fmla="*/ 919162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33413 w 685800"/>
              <a:gd name="connsiteY15" fmla="*/ 1057275 h 1185862"/>
              <a:gd name="connsiteX16" fmla="*/ 657225 w 685800"/>
              <a:gd name="connsiteY16" fmla="*/ 1157287 h 1185862"/>
              <a:gd name="connsiteX17" fmla="*/ 685800 w 685800"/>
              <a:gd name="connsiteY17"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57225 w 685800"/>
              <a:gd name="connsiteY15" fmla="*/ 1157287 h 1185862"/>
              <a:gd name="connsiteX16" fmla="*/ 685800 w 685800"/>
              <a:gd name="connsiteY16" fmla="*/ 1185862 h 1185862"/>
              <a:gd name="connsiteX0" fmla="*/ 0 w 685800"/>
              <a:gd name="connsiteY0" fmla="*/ 0 h 1185862"/>
              <a:gd name="connsiteX1" fmla="*/ 66675 w 685800"/>
              <a:gd name="connsiteY1" fmla="*/ 76200 h 1185862"/>
              <a:gd name="connsiteX2" fmla="*/ 133350 w 685800"/>
              <a:gd name="connsiteY2" fmla="*/ 133350 h 1185862"/>
              <a:gd name="connsiteX3" fmla="*/ 219075 w 685800"/>
              <a:gd name="connsiteY3" fmla="*/ 157162 h 1185862"/>
              <a:gd name="connsiteX4" fmla="*/ 238125 w 685800"/>
              <a:gd name="connsiteY4" fmla="*/ 228600 h 1185862"/>
              <a:gd name="connsiteX5" fmla="*/ 271463 w 685800"/>
              <a:gd name="connsiteY5" fmla="*/ 280987 h 1185862"/>
              <a:gd name="connsiteX6" fmla="*/ 257175 w 685800"/>
              <a:gd name="connsiteY6" fmla="*/ 338137 h 1185862"/>
              <a:gd name="connsiteX7" fmla="*/ 304800 w 685800"/>
              <a:gd name="connsiteY7" fmla="*/ 395287 h 1185862"/>
              <a:gd name="connsiteX8" fmla="*/ 328613 w 685800"/>
              <a:gd name="connsiteY8" fmla="*/ 485775 h 1185862"/>
              <a:gd name="connsiteX9" fmla="*/ 438150 w 685800"/>
              <a:gd name="connsiteY9" fmla="*/ 538162 h 1185862"/>
              <a:gd name="connsiteX10" fmla="*/ 476250 w 685800"/>
              <a:gd name="connsiteY10" fmla="*/ 585787 h 1185862"/>
              <a:gd name="connsiteX11" fmla="*/ 466725 w 685800"/>
              <a:gd name="connsiteY11" fmla="*/ 652462 h 1185862"/>
              <a:gd name="connsiteX12" fmla="*/ 466725 w 685800"/>
              <a:gd name="connsiteY12" fmla="*/ 682625 h 1185862"/>
              <a:gd name="connsiteX13" fmla="*/ 500063 w 685800"/>
              <a:gd name="connsiteY13" fmla="*/ 757237 h 1185862"/>
              <a:gd name="connsiteX14" fmla="*/ 490538 w 685800"/>
              <a:gd name="connsiteY14" fmla="*/ 928687 h 1185862"/>
              <a:gd name="connsiteX15" fmla="*/ 685800 w 685800"/>
              <a:gd name="connsiteY15" fmla="*/ 1185862 h 1185862"/>
              <a:gd name="connsiteX0" fmla="*/ 0 w 500316"/>
              <a:gd name="connsiteY0" fmla="*/ 0 h 928687"/>
              <a:gd name="connsiteX1" fmla="*/ 66675 w 500316"/>
              <a:gd name="connsiteY1" fmla="*/ 76200 h 928687"/>
              <a:gd name="connsiteX2" fmla="*/ 133350 w 500316"/>
              <a:gd name="connsiteY2" fmla="*/ 133350 h 928687"/>
              <a:gd name="connsiteX3" fmla="*/ 219075 w 500316"/>
              <a:gd name="connsiteY3" fmla="*/ 157162 h 928687"/>
              <a:gd name="connsiteX4" fmla="*/ 238125 w 500316"/>
              <a:gd name="connsiteY4" fmla="*/ 228600 h 928687"/>
              <a:gd name="connsiteX5" fmla="*/ 271463 w 500316"/>
              <a:gd name="connsiteY5" fmla="*/ 280987 h 928687"/>
              <a:gd name="connsiteX6" fmla="*/ 257175 w 500316"/>
              <a:gd name="connsiteY6" fmla="*/ 338137 h 928687"/>
              <a:gd name="connsiteX7" fmla="*/ 304800 w 500316"/>
              <a:gd name="connsiteY7" fmla="*/ 395287 h 928687"/>
              <a:gd name="connsiteX8" fmla="*/ 328613 w 500316"/>
              <a:gd name="connsiteY8" fmla="*/ 485775 h 928687"/>
              <a:gd name="connsiteX9" fmla="*/ 438150 w 500316"/>
              <a:gd name="connsiteY9" fmla="*/ 538162 h 928687"/>
              <a:gd name="connsiteX10" fmla="*/ 476250 w 500316"/>
              <a:gd name="connsiteY10" fmla="*/ 585787 h 928687"/>
              <a:gd name="connsiteX11" fmla="*/ 466725 w 500316"/>
              <a:gd name="connsiteY11" fmla="*/ 652462 h 928687"/>
              <a:gd name="connsiteX12" fmla="*/ 466725 w 500316"/>
              <a:gd name="connsiteY12" fmla="*/ 682625 h 928687"/>
              <a:gd name="connsiteX13" fmla="*/ 500063 w 500316"/>
              <a:gd name="connsiteY13" fmla="*/ 757237 h 928687"/>
              <a:gd name="connsiteX14" fmla="*/ 490538 w 500316"/>
              <a:gd name="connsiteY14" fmla="*/ 928687 h 928687"/>
              <a:gd name="connsiteX0" fmla="*/ 0 w 500326"/>
              <a:gd name="connsiteY0" fmla="*/ 0 h 969962"/>
              <a:gd name="connsiteX1" fmla="*/ 66675 w 500326"/>
              <a:gd name="connsiteY1" fmla="*/ 76200 h 969962"/>
              <a:gd name="connsiteX2" fmla="*/ 133350 w 500326"/>
              <a:gd name="connsiteY2" fmla="*/ 133350 h 969962"/>
              <a:gd name="connsiteX3" fmla="*/ 219075 w 500326"/>
              <a:gd name="connsiteY3" fmla="*/ 157162 h 969962"/>
              <a:gd name="connsiteX4" fmla="*/ 238125 w 500326"/>
              <a:gd name="connsiteY4" fmla="*/ 228600 h 969962"/>
              <a:gd name="connsiteX5" fmla="*/ 271463 w 500326"/>
              <a:gd name="connsiteY5" fmla="*/ 280987 h 969962"/>
              <a:gd name="connsiteX6" fmla="*/ 257175 w 500326"/>
              <a:gd name="connsiteY6" fmla="*/ 338137 h 969962"/>
              <a:gd name="connsiteX7" fmla="*/ 304800 w 500326"/>
              <a:gd name="connsiteY7" fmla="*/ 395287 h 969962"/>
              <a:gd name="connsiteX8" fmla="*/ 328613 w 500326"/>
              <a:gd name="connsiteY8" fmla="*/ 485775 h 969962"/>
              <a:gd name="connsiteX9" fmla="*/ 438150 w 500326"/>
              <a:gd name="connsiteY9" fmla="*/ 538162 h 969962"/>
              <a:gd name="connsiteX10" fmla="*/ 476250 w 500326"/>
              <a:gd name="connsiteY10" fmla="*/ 585787 h 969962"/>
              <a:gd name="connsiteX11" fmla="*/ 466725 w 500326"/>
              <a:gd name="connsiteY11" fmla="*/ 652462 h 969962"/>
              <a:gd name="connsiteX12" fmla="*/ 466725 w 500326"/>
              <a:gd name="connsiteY12" fmla="*/ 682625 h 969962"/>
              <a:gd name="connsiteX13" fmla="*/ 500063 w 500326"/>
              <a:gd name="connsiteY13" fmla="*/ 757237 h 969962"/>
              <a:gd name="connsiteX14" fmla="*/ 446088 w 500326"/>
              <a:gd name="connsiteY14" fmla="*/ 969962 h 969962"/>
              <a:gd name="connsiteX0" fmla="*/ 0 w 500326"/>
              <a:gd name="connsiteY0" fmla="*/ 0 h 969962"/>
              <a:gd name="connsiteX1" fmla="*/ 66675 w 500326"/>
              <a:gd name="connsiteY1" fmla="*/ 76200 h 969962"/>
              <a:gd name="connsiteX2" fmla="*/ 133350 w 500326"/>
              <a:gd name="connsiteY2" fmla="*/ 133350 h 969962"/>
              <a:gd name="connsiteX3" fmla="*/ 219075 w 500326"/>
              <a:gd name="connsiteY3" fmla="*/ 157162 h 969962"/>
              <a:gd name="connsiteX4" fmla="*/ 238125 w 500326"/>
              <a:gd name="connsiteY4" fmla="*/ 228600 h 969962"/>
              <a:gd name="connsiteX5" fmla="*/ 271463 w 500326"/>
              <a:gd name="connsiteY5" fmla="*/ 280987 h 969962"/>
              <a:gd name="connsiteX6" fmla="*/ 257175 w 500326"/>
              <a:gd name="connsiteY6" fmla="*/ 338137 h 969962"/>
              <a:gd name="connsiteX7" fmla="*/ 304800 w 500326"/>
              <a:gd name="connsiteY7" fmla="*/ 395287 h 969962"/>
              <a:gd name="connsiteX8" fmla="*/ 328613 w 500326"/>
              <a:gd name="connsiteY8" fmla="*/ 485775 h 969962"/>
              <a:gd name="connsiteX9" fmla="*/ 438150 w 500326"/>
              <a:gd name="connsiteY9" fmla="*/ 538162 h 969962"/>
              <a:gd name="connsiteX10" fmla="*/ 476250 w 500326"/>
              <a:gd name="connsiteY10" fmla="*/ 585787 h 969962"/>
              <a:gd name="connsiteX11" fmla="*/ 466725 w 500326"/>
              <a:gd name="connsiteY11" fmla="*/ 652462 h 969962"/>
              <a:gd name="connsiteX12" fmla="*/ 466725 w 500326"/>
              <a:gd name="connsiteY12" fmla="*/ 682625 h 969962"/>
              <a:gd name="connsiteX13" fmla="*/ 500063 w 500326"/>
              <a:gd name="connsiteY13" fmla="*/ 757237 h 969962"/>
              <a:gd name="connsiteX14" fmla="*/ 446088 w 500326"/>
              <a:gd name="connsiteY14" fmla="*/ 969962 h 969962"/>
              <a:gd name="connsiteX0" fmla="*/ 0 w 500106"/>
              <a:gd name="connsiteY0" fmla="*/ 0 h 957262"/>
              <a:gd name="connsiteX1" fmla="*/ 66675 w 500106"/>
              <a:gd name="connsiteY1" fmla="*/ 76200 h 957262"/>
              <a:gd name="connsiteX2" fmla="*/ 133350 w 500106"/>
              <a:gd name="connsiteY2" fmla="*/ 133350 h 957262"/>
              <a:gd name="connsiteX3" fmla="*/ 219075 w 500106"/>
              <a:gd name="connsiteY3" fmla="*/ 157162 h 957262"/>
              <a:gd name="connsiteX4" fmla="*/ 238125 w 500106"/>
              <a:gd name="connsiteY4" fmla="*/ 228600 h 957262"/>
              <a:gd name="connsiteX5" fmla="*/ 271463 w 500106"/>
              <a:gd name="connsiteY5" fmla="*/ 280987 h 957262"/>
              <a:gd name="connsiteX6" fmla="*/ 257175 w 500106"/>
              <a:gd name="connsiteY6" fmla="*/ 338137 h 957262"/>
              <a:gd name="connsiteX7" fmla="*/ 304800 w 500106"/>
              <a:gd name="connsiteY7" fmla="*/ 395287 h 957262"/>
              <a:gd name="connsiteX8" fmla="*/ 328613 w 500106"/>
              <a:gd name="connsiteY8" fmla="*/ 485775 h 957262"/>
              <a:gd name="connsiteX9" fmla="*/ 438150 w 500106"/>
              <a:gd name="connsiteY9" fmla="*/ 538162 h 957262"/>
              <a:gd name="connsiteX10" fmla="*/ 476250 w 500106"/>
              <a:gd name="connsiteY10" fmla="*/ 585787 h 957262"/>
              <a:gd name="connsiteX11" fmla="*/ 466725 w 500106"/>
              <a:gd name="connsiteY11" fmla="*/ 652462 h 957262"/>
              <a:gd name="connsiteX12" fmla="*/ 466725 w 500106"/>
              <a:gd name="connsiteY12" fmla="*/ 682625 h 957262"/>
              <a:gd name="connsiteX13" fmla="*/ 500063 w 500106"/>
              <a:gd name="connsiteY13" fmla="*/ 757237 h 957262"/>
              <a:gd name="connsiteX14" fmla="*/ 458788 w 500106"/>
              <a:gd name="connsiteY14" fmla="*/ 957262 h 957262"/>
              <a:gd name="connsiteX0" fmla="*/ 0 w 500064"/>
              <a:gd name="connsiteY0" fmla="*/ 0 h 976312"/>
              <a:gd name="connsiteX1" fmla="*/ 66675 w 500064"/>
              <a:gd name="connsiteY1" fmla="*/ 76200 h 976312"/>
              <a:gd name="connsiteX2" fmla="*/ 133350 w 500064"/>
              <a:gd name="connsiteY2" fmla="*/ 133350 h 976312"/>
              <a:gd name="connsiteX3" fmla="*/ 219075 w 500064"/>
              <a:gd name="connsiteY3" fmla="*/ 157162 h 976312"/>
              <a:gd name="connsiteX4" fmla="*/ 238125 w 500064"/>
              <a:gd name="connsiteY4" fmla="*/ 228600 h 976312"/>
              <a:gd name="connsiteX5" fmla="*/ 271463 w 500064"/>
              <a:gd name="connsiteY5" fmla="*/ 280987 h 976312"/>
              <a:gd name="connsiteX6" fmla="*/ 257175 w 500064"/>
              <a:gd name="connsiteY6" fmla="*/ 338137 h 976312"/>
              <a:gd name="connsiteX7" fmla="*/ 304800 w 500064"/>
              <a:gd name="connsiteY7" fmla="*/ 395287 h 976312"/>
              <a:gd name="connsiteX8" fmla="*/ 328613 w 500064"/>
              <a:gd name="connsiteY8" fmla="*/ 485775 h 976312"/>
              <a:gd name="connsiteX9" fmla="*/ 438150 w 500064"/>
              <a:gd name="connsiteY9" fmla="*/ 538162 h 976312"/>
              <a:gd name="connsiteX10" fmla="*/ 476250 w 500064"/>
              <a:gd name="connsiteY10" fmla="*/ 585787 h 976312"/>
              <a:gd name="connsiteX11" fmla="*/ 466725 w 500064"/>
              <a:gd name="connsiteY11" fmla="*/ 652462 h 976312"/>
              <a:gd name="connsiteX12" fmla="*/ 466725 w 500064"/>
              <a:gd name="connsiteY12" fmla="*/ 682625 h 976312"/>
              <a:gd name="connsiteX13" fmla="*/ 500063 w 500064"/>
              <a:gd name="connsiteY13" fmla="*/ 757237 h 976312"/>
              <a:gd name="connsiteX14" fmla="*/ 468313 w 500064"/>
              <a:gd name="connsiteY14" fmla="*/ 976312 h 976312"/>
              <a:gd name="connsiteX0" fmla="*/ 0 w 500196"/>
              <a:gd name="connsiteY0" fmla="*/ 0 h 976312"/>
              <a:gd name="connsiteX1" fmla="*/ 66675 w 500196"/>
              <a:gd name="connsiteY1" fmla="*/ 76200 h 976312"/>
              <a:gd name="connsiteX2" fmla="*/ 133350 w 500196"/>
              <a:gd name="connsiteY2" fmla="*/ 133350 h 976312"/>
              <a:gd name="connsiteX3" fmla="*/ 219075 w 500196"/>
              <a:gd name="connsiteY3" fmla="*/ 157162 h 976312"/>
              <a:gd name="connsiteX4" fmla="*/ 238125 w 500196"/>
              <a:gd name="connsiteY4" fmla="*/ 228600 h 976312"/>
              <a:gd name="connsiteX5" fmla="*/ 271463 w 500196"/>
              <a:gd name="connsiteY5" fmla="*/ 280987 h 976312"/>
              <a:gd name="connsiteX6" fmla="*/ 257175 w 500196"/>
              <a:gd name="connsiteY6" fmla="*/ 338137 h 976312"/>
              <a:gd name="connsiteX7" fmla="*/ 304800 w 500196"/>
              <a:gd name="connsiteY7" fmla="*/ 395287 h 976312"/>
              <a:gd name="connsiteX8" fmla="*/ 328613 w 500196"/>
              <a:gd name="connsiteY8" fmla="*/ 485775 h 976312"/>
              <a:gd name="connsiteX9" fmla="*/ 438150 w 500196"/>
              <a:gd name="connsiteY9" fmla="*/ 538162 h 976312"/>
              <a:gd name="connsiteX10" fmla="*/ 476250 w 500196"/>
              <a:gd name="connsiteY10" fmla="*/ 585787 h 976312"/>
              <a:gd name="connsiteX11" fmla="*/ 466725 w 500196"/>
              <a:gd name="connsiteY11" fmla="*/ 652462 h 976312"/>
              <a:gd name="connsiteX12" fmla="*/ 466725 w 500196"/>
              <a:gd name="connsiteY12" fmla="*/ 682625 h 976312"/>
              <a:gd name="connsiteX13" fmla="*/ 500063 w 500196"/>
              <a:gd name="connsiteY13" fmla="*/ 757237 h 976312"/>
              <a:gd name="connsiteX14" fmla="*/ 452438 w 500196"/>
              <a:gd name="connsiteY14" fmla="*/ 976312 h 976312"/>
              <a:gd name="connsiteX0" fmla="*/ 0 w 450190"/>
              <a:gd name="connsiteY0" fmla="*/ 0 h 923925"/>
              <a:gd name="connsiteX1" fmla="*/ 16669 w 450190"/>
              <a:gd name="connsiteY1" fmla="*/ 23813 h 923925"/>
              <a:gd name="connsiteX2" fmla="*/ 83344 w 450190"/>
              <a:gd name="connsiteY2" fmla="*/ 80963 h 923925"/>
              <a:gd name="connsiteX3" fmla="*/ 169069 w 450190"/>
              <a:gd name="connsiteY3" fmla="*/ 104775 h 923925"/>
              <a:gd name="connsiteX4" fmla="*/ 188119 w 450190"/>
              <a:gd name="connsiteY4" fmla="*/ 176213 h 923925"/>
              <a:gd name="connsiteX5" fmla="*/ 221457 w 450190"/>
              <a:gd name="connsiteY5" fmla="*/ 228600 h 923925"/>
              <a:gd name="connsiteX6" fmla="*/ 207169 w 450190"/>
              <a:gd name="connsiteY6" fmla="*/ 285750 h 923925"/>
              <a:gd name="connsiteX7" fmla="*/ 254794 w 450190"/>
              <a:gd name="connsiteY7" fmla="*/ 342900 h 923925"/>
              <a:gd name="connsiteX8" fmla="*/ 278607 w 450190"/>
              <a:gd name="connsiteY8" fmla="*/ 433388 h 923925"/>
              <a:gd name="connsiteX9" fmla="*/ 388144 w 450190"/>
              <a:gd name="connsiteY9" fmla="*/ 485775 h 923925"/>
              <a:gd name="connsiteX10" fmla="*/ 426244 w 450190"/>
              <a:gd name="connsiteY10" fmla="*/ 533400 h 923925"/>
              <a:gd name="connsiteX11" fmla="*/ 416719 w 450190"/>
              <a:gd name="connsiteY11" fmla="*/ 600075 h 923925"/>
              <a:gd name="connsiteX12" fmla="*/ 416719 w 450190"/>
              <a:gd name="connsiteY12" fmla="*/ 630238 h 923925"/>
              <a:gd name="connsiteX13" fmla="*/ 450057 w 450190"/>
              <a:gd name="connsiteY13" fmla="*/ 704850 h 923925"/>
              <a:gd name="connsiteX14" fmla="*/ 402432 w 450190"/>
              <a:gd name="connsiteY14" fmla="*/ 923925 h 923925"/>
              <a:gd name="connsiteX0" fmla="*/ 0 w 440665"/>
              <a:gd name="connsiteY0" fmla="*/ 0 h 928688"/>
              <a:gd name="connsiteX1" fmla="*/ 7144 w 440665"/>
              <a:gd name="connsiteY1" fmla="*/ 28576 h 928688"/>
              <a:gd name="connsiteX2" fmla="*/ 73819 w 440665"/>
              <a:gd name="connsiteY2" fmla="*/ 85726 h 928688"/>
              <a:gd name="connsiteX3" fmla="*/ 159544 w 440665"/>
              <a:gd name="connsiteY3" fmla="*/ 109538 h 928688"/>
              <a:gd name="connsiteX4" fmla="*/ 178594 w 440665"/>
              <a:gd name="connsiteY4" fmla="*/ 180976 h 928688"/>
              <a:gd name="connsiteX5" fmla="*/ 211932 w 440665"/>
              <a:gd name="connsiteY5" fmla="*/ 233363 h 928688"/>
              <a:gd name="connsiteX6" fmla="*/ 197644 w 440665"/>
              <a:gd name="connsiteY6" fmla="*/ 290513 h 928688"/>
              <a:gd name="connsiteX7" fmla="*/ 245269 w 440665"/>
              <a:gd name="connsiteY7" fmla="*/ 347663 h 928688"/>
              <a:gd name="connsiteX8" fmla="*/ 269082 w 440665"/>
              <a:gd name="connsiteY8" fmla="*/ 438151 h 928688"/>
              <a:gd name="connsiteX9" fmla="*/ 378619 w 440665"/>
              <a:gd name="connsiteY9" fmla="*/ 490538 h 928688"/>
              <a:gd name="connsiteX10" fmla="*/ 416719 w 440665"/>
              <a:gd name="connsiteY10" fmla="*/ 538163 h 928688"/>
              <a:gd name="connsiteX11" fmla="*/ 407194 w 440665"/>
              <a:gd name="connsiteY11" fmla="*/ 604838 h 928688"/>
              <a:gd name="connsiteX12" fmla="*/ 407194 w 440665"/>
              <a:gd name="connsiteY12" fmla="*/ 635001 h 928688"/>
              <a:gd name="connsiteX13" fmla="*/ 440532 w 440665"/>
              <a:gd name="connsiteY13" fmla="*/ 709613 h 928688"/>
              <a:gd name="connsiteX14" fmla="*/ 392907 w 440665"/>
              <a:gd name="connsiteY14" fmla="*/ 928688 h 928688"/>
              <a:gd name="connsiteX0" fmla="*/ 0 w 466859"/>
              <a:gd name="connsiteY0" fmla="*/ 0 h 938213"/>
              <a:gd name="connsiteX1" fmla="*/ 33338 w 466859"/>
              <a:gd name="connsiteY1" fmla="*/ 38101 h 938213"/>
              <a:gd name="connsiteX2" fmla="*/ 100013 w 466859"/>
              <a:gd name="connsiteY2" fmla="*/ 95251 h 938213"/>
              <a:gd name="connsiteX3" fmla="*/ 185738 w 466859"/>
              <a:gd name="connsiteY3" fmla="*/ 119063 h 938213"/>
              <a:gd name="connsiteX4" fmla="*/ 204788 w 466859"/>
              <a:gd name="connsiteY4" fmla="*/ 190501 h 938213"/>
              <a:gd name="connsiteX5" fmla="*/ 238126 w 466859"/>
              <a:gd name="connsiteY5" fmla="*/ 242888 h 938213"/>
              <a:gd name="connsiteX6" fmla="*/ 223838 w 466859"/>
              <a:gd name="connsiteY6" fmla="*/ 300038 h 938213"/>
              <a:gd name="connsiteX7" fmla="*/ 271463 w 466859"/>
              <a:gd name="connsiteY7" fmla="*/ 357188 h 938213"/>
              <a:gd name="connsiteX8" fmla="*/ 295276 w 466859"/>
              <a:gd name="connsiteY8" fmla="*/ 447676 h 938213"/>
              <a:gd name="connsiteX9" fmla="*/ 404813 w 466859"/>
              <a:gd name="connsiteY9" fmla="*/ 500063 h 938213"/>
              <a:gd name="connsiteX10" fmla="*/ 442913 w 466859"/>
              <a:gd name="connsiteY10" fmla="*/ 547688 h 938213"/>
              <a:gd name="connsiteX11" fmla="*/ 433388 w 466859"/>
              <a:gd name="connsiteY11" fmla="*/ 614363 h 938213"/>
              <a:gd name="connsiteX12" fmla="*/ 433388 w 466859"/>
              <a:gd name="connsiteY12" fmla="*/ 644526 h 938213"/>
              <a:gd name="connsiteX13" fmla="*/ 466726 w 466859"/>
              <a:gd name="connsiteY13" fmla="*/ 719138 h 938213"/>
              <a:gd name="connsiteX14" fmla="*/ 419101 w 466859"/>
              <a:gd name="connsiteY14" fmla="*/ 938213 h 938213"/>
              <a:gd name="connsiteX0" fmla="*/ 0 w 466859"/>
              <a:gd name="connsiteY0" fmla="*/ 0 h 938213"/>
              <a:gd name="connsiteX1" fmla="*/ 7144 w 466859"/>
              <a:gd name="connsiteY1" fmla="*/ 40482 h 938213"/>
              <a:gd name="connsiteX2" fmla="*/ 100013 w 466859"/>
              <a:gd name="connsiteY2" fmla="*/ 95251 h 938213"/>
              <a:gd name="connsiteX3" fmla="*/ 185738 w 466859"/>
              <a:gd name="connsiteY3" fmla="*/ 119063 h 938213"/>
              <a:gd name="connsiteX4" fmla="*/ 204788 w 466859"/>
              <a:gd name="connsiteY4" fmla="*/ 190501 h 938213"/>
              <a:gd name="connsiteX5" fmla="*/ 238126 w 466859"/>
              <a:gd name="connsiteY5" fmla="*/ 242888 h 938213"/>
              <a:gd name="connsiteX6" fmla="*/ 223838 w 466859"/>
              <a:gd name="connsiteY6" fmla="*/ 300038 h 938213"/>
              <a:gd name="connsiteX7" fmla="*/ 271463 w 466859"/>
              <a:gd name="connsiteY7" fmla="*/ 357188 h 938213"/>
              <a:gd name="connsiteX8" fmla="*/ 295276 w 466859"/>
              <a:gd name="connsiteY8" fmla="*/ 447676 h 938213"/>
              <a:gd name="connsiteX9" fmla="*/ 404813 w 466859"/>
              <a:gd name="connsiteY9" fmla="*/ 500063 h 938213"/>
              <a:gd name="connsiteX10" fmla="*/ 442913 w 466859"/>
              <a:gd name="connsiteY10" fmla="*/ 547688 h 938213"/>
              <a:gd name="connsiteX11" fmla="*/ 433388 w 466859"/>
              <a:gd name="connsiteY11" fmla="*/ 614363 h 938213"/>
              <a:gd name="connsiteX12" fmla="*/ 433388 w 466859"/>
              <a:gd name="connsiteY12" fmla="*/ 644526 h 938213"/>
              <a:gd name="connsiteX13" fmla="*/ 466726 w 466859"/>
              <a:gd name="connsiteY13" fmla="*/ 719138 h 938213"/>
              <a:gd name="connsiteX14" fmla="*/ 419101 w 466859"/>
              <a:gd name="connsiteY14" fmla="*/ 938213 h 938213"/>
              <a:gd name="connsiteX0" fmla="*/ 5898 w 463232"/>
              <a:gd name="connsiteY0" fmla="*/ 0 h 952500"/>
              <a:gd name="connsiteX1" fmla="*/ 3517 w 463232"/>
              <a:gd name="connsiteY1" fmla="*/ 54769 h 952500"/>
              <a:gd name="connsiteX2" fmla="*/ 96386 w 463232"/>
              <a:gd name="connsiteY2" fmla="*/ 109538 h 952500"/>
              <a:gd name="connsiteX3" fmla="*/ 182111 w 463232"/>
              <a:gd name="connsiteY3" fmla="*/ 133350 h 952500"/>
              <a:gd name="connsiteX4" fmla="*/ 201161 w 463232"/>
              <a:gd name="connsiteY4" fmla="*/ 204788 h 952500"/>
              <a:gd name="connsiteX5" fmla="*/ 234499 w 463232"/>
              <a:gd name="connsiteY5" fmla="*/ 257175 h 952500"/>
              <a:gd name="connsiteX6" fmla="*/ 220211 w 463232"/>
              <a:gd name="connsiteY6" fmla="*/ 314325 h 952500"/>
              <a:gd name="connsiteX7" fmla="*/ 267836 w 463232"/>
              <a:gd name="connsiteY7" fmla="*/ 371475 h 952500"/>
              <a:gd name="connsiteX8" fmla="*/ 291649 w 463232"/>
              <a:gd name="connsiteY8" fmla="*/ 461963 h 952500"/>
              <a:gd name="connsiteX9" fmla="*/ 401186 w 463232"/>
              <a:gd name="connsiteY9" fmla="*/ 514350 h 952500"/>
              <a:gd name="connsiteX10" fmla="*/ 439286 w 463232"/>
              <a:gd name="connsiteY10" fmla="*/ 561975 h 952500"/>
              <a:gd name="connsiteX11" fmla="*/ 429761 w 463232"/>
              <a:gd name="connsiteY11" fmla="*/ 628650 h 952500"/>
              <a:gd name="connsiteX12" fmla="*/ 429761 w 463232"/>
              <a:gd name="connsiteY12" fmla="*/ 658813 h 952500"/>
              <a:gd name="connsiteX13" fmla="*/ 463099 w 463232"/>
              <a:gd name="connsiteY13" fmla="*/ 733425 h 952500"/>
              <a:gd name="connsiteX14" fmla="*/ 415474 w 463232"/>
              <a:gd name="connsiteY14" fmla="*/ 952500 h 952500"/>
              <a:gd name="connsiteX0" fmla="*/ 0 w 457334"/>
              <a:gd name="connsiteY0" fmla="*/ 0 h 952500"/>
              <a:gd name="connsiteX1" fmla="*/ 11906 w 457334"/>
              <a:gd name="connsiteY1" fmla="*/ 52388 h 952500"/>
              <a:gd name="connsiteX2" fmla="*/ 90488 w 457334"/>
              <a:gd name="connsiteY2" fmla="*/ 109538 h 952500"/>
              <a:gd name="connsiteX3" fmla="*/ 176213 w 457334"/>
              <a:gd name="connsiteY3" fmla="*/ 133350 h 952500"/>
              <a:gd name="connsiteX4" fmla="*/ 195263 w 457334"/>
              <a:gd name="connsiteY4" fmla="*/ 204788 h 952500"/>
              <a:gd name="connsiteX5" fmla="*/ 228601 w 457334"/>
              <a:gd name="connsiteY5" fmla="*/ 257175 h 952500"/>
              <a:gd name="connsiteX6" fmla="*/ 214313 w 457334"/>
              <a:gd name="connsiteY6" fmla="*/ 314325 h 952500"/>
              <a:gd name="connsiteX7" fmla="*/ 261938 w 457334"/>
              <a:gd name="connsiteY7" fmla="*/ 371475 h 952500"/>
              <a:gd name="connsiteX8" fmla="*/ 285751 w 457334"/>
              <a:gd name="connsiteY8" fmla="*/ 461963 h 952500"/>
              <a:gd name="connsiteX9" fmla="*/ 395288 w 457334"/>
              <a:gd name="connsiteY9" fmla="*/ 514350 h 952500"/>
              <a:gd name="connsiteX10" fmla="*/ 433388 w 457334"/>
              <a:gd name="connsiteY10" fmla="*/ 561975 h 952500"/>
              <a:gd name="connsiteX11" fmla="*/ 423863 w 457334"/>
              <a:gd name="connsiteY11" fmla="*/ 628650 h 952500"/>
              <a:gd name="connsiteX12" fmla="*/ 423863 w 457334"/>
              <a:gd name="connsiteY12" fmla="*/ 658813 h 952500"/>
              <a:gd name="connsiteX13" fmla="*/ 457201 w 457334"/>
              <a:gd name="connsiteY13" fmla="*/ 733425 h 952500"/>
              <a:gd name="connsiteX14" fmla="*/ 409576 w 457334"/>
              <a:gd name="connsiteY14" fmla="*/ 952500 h 952500"/>
              <a:gd name="connsiteX0" fmla="*/ 0 w 457334"/>
              <a:gd name="connsiteY0" fmla="*/ 0 h 952500"/>
              <a:gd name="connsiteX1" fmla="*/ 30956 w 457334"/>
              <a:gd name="connsiteY1" fmla="*/ 54769 h 952500"/>
              <a:gd name="connsiteX2" fmla="*/ 90488 w 457334"/>
              <a:gd name="connsiteY2" fmla="*/ 109538 h 952500"/>
              <a:gd name="connsiteX3" fmla="*/ 176213 w 457334"/>
              <a:gd name="connsiteY3" fmla="*/ 133350 h 952500"/>
              <a:gd name="connsiteX4" fmla="*/ 195263 w 457334"/>
              <a:gd name="connsiteY4" fmla="*/ 204788 h 952500"/>
              <a:gd name="connsiteX5" fmla="*/ 228601 w 457334"/>
              <a:gd name="connsiteY5" fmla="*/ 257175 h 952500"/>
              <a:gd name="connsiteX6" fmla="*/ 214313 w 457334"/>
              <a:gd name="connsiteY6" fmla="*/ 314325 h 952500"/>
              <a:gd name="connsiteX7" fmla="*/ 261938 w 457334"/>
              <a:gd name="connsiteY7" fmla="*/ 371475 h 952500"/>
              <a:gd name="connsiteX8" fmla="*/ 285751 w 457334"/>
              <a:gd name="connsiteY8" fmla="*/ 461963 h 952500"/>
              <a:gd name="connsiteX9" fmla="*/ 395288 w 457334"/>
              <a:gd name="connsiteY9" fmla="*/ 514350 h 952500"/>
              <a:gd name="connsiteX10" fmla="*/ 433388 w 457334"/>
              <a:gd name="connsiteY10" fmla="*/ 561975 h 952500"/>
              <a:gd name="connsiteX11" fmla="*/ 423863 w 457334"/>
              <a:gd name="connsiteY11" fmla="*/ 628650 h 952500"/>
              <a:gd name="connsiteX12" fmla="*/ 423863 w 457334"/>
              <a:gd name="connsiteY12" fmla="*/ 658813 h 952500"/>
              <a:gd name="connsiteX13" fmla="*/ 457201 w 457334"/>
              <a:gd name="connsiteY13" fmla="*/ 733425 h 952500"/>
              <a:gd name="connsiteX14" fmla="*/ 409576 w 457334"/>
              <a:gd name="connsiteY14" fmla="*/ 952500 h 952500"/>
              <a:gd name="connsiteX0" fmla="*/ 0 w 457334"/>
              <a:gd name="connsiteY0" fmla="*/ 0 h 733425"/>
              <a:gd name="connsiteX1" fmla="*/ 30956 w 457334"/>
              <a:gd name="connsiteY1" fmla="*/ 54769 h 733425"/>
              <a:gd name="connsiteX2" fmla="*/ 90488 w 457334"/>
              <a:gd name="connsiteY2" fmla="*/ 109538 h 733425"/>
              <a:gd name="connsiteX3" fmla="*/ 176213 w 457334"/>
              <a:gd name="connsiteY3" fmla="*/ 133350 h 733425"/>
              <a:gd name="connsiteX4" fmla="*/ 195263 w 457334"/>
              <a:gd name="connsiteY4" fmla="*/ 204788 h 733425"/>
              <a:gd name="connsiteX5" fmla="*/ 228601 w 457334"/>
              <a:gd name="connsiteY5" fmla="*/ 257175 h 733425"/>
              <a:gd name="connsiteX6" fmla="*/ 214313 w 457334"/>
              <a:gd name="connsiteY6" fmla="*/ 314325 h 733425"/>
              <a:gd name="connsiteX7" fmla="*/ 261938 w 457334"/>
              <a:gd name="connsiteY7" fmla="*/ 371475 h 733425"/>
              <a:gd name="connsiteX8" fmla="*/ 285751 w 457334"/>
              <a:gd name="connsiteY8" fmla="*/ 461963 h 733425"/>
              <a:gd name="connsiteX9" fmla="*/ 395288 w 457334"/>
              <a:gd name="connsiteY9" fmla="*/ 514350 h 733425"/>
              <a:gd name="connsiteX10" fmla="*/ 433388 w 457334"/>
              <a:gd name="connsiteY10" fmla="*/ 561975 h 733425"/>
              <a:gd name="connsiteX11" fmla="*/ 423863 w 457334"/>
              <a:gd name="connsiteY11" fmla="*/ 628650 h 733425"/>
              <a:gd name="connsiteX12" fmla="*/ 423863 w 457334"/>
              <a:gd name="connsiteY12" fmla="*/ 658813 h 733425"/>
              <a:gd name="connsiteX13" fmla="*/ 457201 w 457334"/>
              <a:gd name="connsiteY13" fmla="*/ 733425 h 733425"/>
              <a:gd name="connsiteX0" fmla="*/ 0 w 434450"/>
              <a:gd name="connsiteY0" fmla="*/ 0 h 658813"/>
              <a:gd name="connsiteX1" fmla="*/ 30956 w 434450"/>
              <a:gd name="connsiteY1" fmla="*/ 54769 h 658813"/>
              <a:gd name="connsiteX2" fmla="*/ 90488 w 434450"/>
              <a:gd name="connsiteY2" fmla="*/ 109538 h 658813"/>
              <a:gd name="connsiteX3" fmla="*/ 176213 w 434450"/>
              <a:gd name="connsiteY3" fmla="*/ 133350 h 658813"/>
              <a:gd name="connsiteX4" fmla="*/ 195263 w 434450"/>
              <a:gd name="connsiteY4" fmla="*/ 204788 h 658813"/>
              <a:gd name="connsiteX5" fmla="*/ 228601 w 434450"/>
              <a:gd name="connsiteY5" fmla="*/ 257175 h 658813"/>
              <a:gd name="connsiteX6" fmla="*/ 214313 w 434450"/>
              <a:gd name="connsiteY6" fmla="*/ 314325 h 658813"/>
              <a:gd name="connsiteX7" fmla="*/ 261938 w 434450"/>
              <a:gd name="connsiteY7" fmla="*/ 371475 h 658813"/>
              <a:gd name="connsiteX8" fmla="*/ 285751 w 434450"/>
              <a:gd name="connsiteY8" fmla="*/ 461963 h 658813"/>
              <a:gd name="connsiteX9" fmla="*/ 395288 w 434450"/>
              <a:gd name="connsiteY9" fmla="*/ 514350 h 658813"/>
              <a:gd name="connsiteX10" fmla="*/ 433388 w 434450"/>
              <a:gd name="connsiteY10" fmla="*/ 561975 h 658813"/>
              <a:gd name="connsiteX11" fmla="*/ 423863 w 434450"/>
              <a:gd name="connsiteY11" fmla="*/ 628650 h 658813"/>
              <a:gd name="connsiteX12" fmla="*/ 423863 w 434450"/>
              <a:gd name="connsiteY12" fmla="*/ 658813 h 658813"/>
              <a:gd name="connsiteX0" fmla="*/ 0 w 434450"/>
              <a:gd name="connsiteY0" fmla="*/ 0 h 628650"/>
              <a:gd name="connsiteX1" fmla="*/ 30956 w 434450"/>
              <a:gd name="connsiteY1" fmla="*/ 54769 h 628650"/>
              <a:gd name="connsiteX2" fmla="*/ 90488 w 434450"/>
              <a:gd name="connsiteY2" fmla="*/ 109538 h 628650"/>
              <a:gd name="connsiteX3" fmla="*/ 176213 w 434450"/>
              <a:gd name="connsiteY3" fmla="*/ 133350 h 628650"/>
              <a:gd name="connsiteX4" fmla="*/ 195263 w 434450"/>
              <a:gd name="connsiteY4" fmla="*/ 204788 h 628650"/>
              <a:gd name="connsiteX5" fmla="*/ 228601 w 434450"/>
              <a:gd name="connsiteY5" fmla="*/ 257175 h 628650"/>
              <a:gd name="connsiteX6" fmla="*/ 214313 w 434450"/>
              <a:gd name="connsiteY6" fmla="*/ 314325 h 628650"/>
              <a:gd name="connsiteX7" fmla="*/ 261938 w 434450"/>
              <a:gd name="connsiteY7" fmla="*/ 371475 h 628650"/>
              <a:gd name="connsiteX8" fmla="*/ 285751 w 434450"/>
              <a:gd name="connsiteY8" fmla="*/ 461963 h 628650"/>
              <a:gd name="connsiteX9" fmla="*/ 395288 w 434450"/>
              <a:gd name="connsiteY9" fmla="*/ 514350 h 628650"/>
              <a:gd name="connsiteX10" fmla="*/ 433388 w 434450"/>
              <a:gd name="connsiteY10" fmla="*/ 561975 h 628650"/>
              <a:gd name="connsiteX11" fmla="*/ 423863 w 434450"/>
              <a:gd name="connsiteY11" fmla="*/ 628650 h 628650"/>
              <a:gd name="connsiteX0" fmla="*/ 0 w 433388"/>
              <a:gd name="connsiteY0" fmla="*/ 0 h 561975"/>
              <a:gd name="connsiteX1" fmla="*/ 30956 w 433388"/>
              <a:gd name="connsiteY1" fmla="*/ 54769 h 561975"/>
              <a:gd name="connsiteX2" fmla="*/ 90488 w 433388"/>
              <a:gd name="connsiteY2" fmla="*/ 109538 h 561975"/>
              <a:gd name="connsiteX3" fmla="*/ 176213 w 433388"/>
              <a:gd name="connsiteY3" fmla="*/ 133350 h 561975"/>
              <a:gd name="connsiteX4" fmla="*/ 195263 w 433388"/>
              <a:gd name="connsiteY4" fmla="*/ 204788 h 561975"/>
              <a:gd name="connsiteX5" fmla="*/ 228601 w 433388"/>
              <a:gd name="connsiteY5" fmla="*/ 257175 h 561975"/>
              <a:gd name="connsiteX6" fmla="*/ 214313 w 433388"/>
              <a:gd name="connsiteY6" fmla="*/ 314325 h 561975"/>
              <a:gd name="connsiteX7" fmla="*/ 261938 w 433388"/>
              <a:gd name="connsiteY7" fmla="*/ 371475 h 561975"/>
              <a:gd name="connsiteX8" fmla="*/ 285751 w 433388"/>
              <a:gd name="connsiteY8" fmla="*/ 461963 h 561975"/>
              <a:gd name="connsiteX9" fmla="*/ 395288 w 433388"/>
              <a:gd name="connsiteY9" fmla="*/ 514350 h 561975"/>
              <a:gd name="connsiteX10" fmla="*/ 433388 w 433388"/>
              <a:gd name="connsiteY10" fmla="*/ 561975 h 561975"/>
              <a:gd name="connsiteX0" fmla="*/ 0 w 395288"/>
              <a:gd name="connsiteY0" fmla="*/ 0 h 514350"/>
              <a:gd name="connsiteX1" fmla="*/ 30956 w 395288"/>
              <a:gd name="connsiteY1" fmla="*/ 54769 h 514350"/>
              <a:gd name="connsiteX2" fmla="*/ 90488 w 395288"/>
              <a:gd name="connsiteY2" fmla="*/ 109538 h 514350"/>
              <a:gd name="connsiteX3" fmla="*/ 176213 w 395288"/>
              <a:gd name="connsiteY3" fmla="*/ 133350 h 514350"/>
              <a:gd name="connsiteX4" fmla="*/ 195263 w 395288"/>
              <a:gd name="connsiteY4" fmla="*/ 204788 h 514350"/>
              <a:gd name="connsiteX5" fmla="*/ 228601 w 395288"/>
              <a:gd name="connsiteY5" fmla="*/ 257175 h 514350"/>
              <a:gd name="connsiteX6" fmla="*/ 214313 w 395288"/>
              <a:gd name="connsiteY6" fmla="*/ 314325 h 514350"/>
              <a:gd name="connsiteX7" fmla="*/ 261938 w 395288"/>
              <a:gd name="connsiteY7" fmla="*/ 371475 h 514350"/>
              <a:gd name="connsiteX8" fmla="*/ 285751 w 395288"/>
              <a:gd name="connsiteY8" fmla="*/ 461963 h 514350"/>
              <a:gd name="connsiteX9" fmla="*/ 395288 w 395288"/>
              <a:gd name="connsiteY9" fmla="*/ 514350 h 514350"/>
              <a:gd name="connsiteX0" fmla="*/ 0 w 285751"/>
              <a:gd name="connsiteY0" fmla="*/ 0 h 461963"/>
              <a:gd name="connsiteX1" fmla="*/ 30956 w 285751"/>
              <a:gd name="connsiteY1" fmla="*/ 54769 h 461963"/>
              <a:gd name="connsiteX2" fmla="*/ 90488 w 285751"/>
              <a:gd name="connsiteY2" fmla="*/ 109538 h 461963"/>
              <a:gd name="connsiteX3" fmla="*/ 176213 w 285751"/>
              <a:gd name="connsiteY3" fmla="*/ 133350 h 461963"/>
              <a:gd name="connsiteX4" fmla="*/ 195263 w 285751"/>
              <a:gd name="connsiteY4" fmla="*/ 204788 h 461963"/>
              <a:gd name="connsiteX5" fmla="*/ 228601 w 285751"/>
              <a:gd name="connsiteY5" fmla="*/ 257175 h 461963"/>
              <a:gd name="connsiteX6" fmla="*/ 214313 w 285751"/>
              <a:gd name="connsiteY6" fmla="*/ 314325 h 461963"/>
              <a:gd name="connsiteX7" fmla="*/ 261938 w 285751"/>
              <a:gd name="connsiteY7" fmla="*/ 371475 h 461963"/>
              <a:gd name="connsiteX8" fmla="*/ 285751 w 285751"/>
              <a:gd name="connsiteY8" fmla="*/ 461963 h 461963"/>
              <a:gd name="connsiteX0" fmla="*/ 0 w 261938"/>
              <a:gd name="connsiteY0" fmla="*/ 0 h 371475"/>
              <a:gd name="connsiteX1" fmla="*/ 30956 w 261938"/>
              <a:gd name="connsiteY1" fmla="*/ 54769 h 371475"/>
              <a:gd name="connsiteX2" fmla="*/ 90488 w 261938"/>
              <a:gd name="connsiteY2" fmla="*/ 109538 h 371475"/>
              <a:gd name="connsiteX3" fmla="*/ 176213 w 261938"/>
              <a:gd name="connsiteY3" fmla="*/ 133350 h 371475"/>
              <a:gd name="connsiteX4" fmla="*/ 195263 w 261938"/>
              <a:gd name="connsiteY4" fmla="*/ 204788 h 371475"/>
              <a:gd name="connsiteX5" fmla="*/ 228601 w 261938"/>
              <a:gd name="connsiteY5" fmla="*/ 257175 h 371475"/>
              <a:gd name="connsiteX6" fmla="*/ 214313 w 261938"/>
              <a:gd name="connsiteY6" fmla="*/ 314325 h 371475"/>
              <a:gd name="connsiteX7" fmla="*/ 261938 w 261938"/>
              <a:gd name="connsiteY7" fmla="*/ 371475 h 371475"/>
              <a:gd name="connsiteX0" fmla="*/ 0 w 228903"/>
              <a:gd name="connsiteY0" fmla="*/ 0 h 314325"/>
              <a:gd name="connsiteX1" fmla="*/ 30956 w 228903"/>
              <a:gd name="connsiteY1" fmla="*/ 54769 h 314325"/>
              <a:gd name="connsiteX2" fmla="*/ 90488 w 228903"/>
              <a:gd name="connsiteY2" fmla="*/ 109538 h 314325"/>
              <a:gd name="connsiteX3" fmla="*/ 176213 w 228903"/>
              <a:gd name="connsiteY3" fmla="*/ 133350 h 314325"/>
              <a:gd name="connsiteX4" fmla="*/ 195263 w 228903"/>
              <a:gd name="connsiteY4" fmla="*/ 204788 h 314325"/>
              <a:gd name="connsiteX5" fmla="*/ 228601 w 228903"/>
              <a:gd name="connsiteY5" fmla="*/ 257175 h 314325"/>
              <a:gd name="connsiteX6" fmla="*/ 214313 w 228903"/>
              <a:gd name="connsiteY6" fmla="*/ 314325 h 314325"/>
              <a:gd name="connsiteX0" fmla="*/ 0 w 228601"/>
              <a:gd name="connsiteY0" fmla="*/ 0 h 257175"/>
              <a:gd name="connsiteX1" fmla="*/ 30956 w 228601"/>
              <a:gd name="connsiteY1" fmla="*/ 54769 h 257175"/>
              <a:gd name="connsiteX2" fmla="*/ 90488 w 228601"/>
              <a:gd name="connsiteY2" fmla="*/ 109538 h 257175"/>
              <a:gd name="connsiteX3" fmla="*/ 176213 w 228601"/>
              <a:gd name="connsiteY3" fmla="*/ 133350 h 257175"/>
              <a:gd name="connsiteX4" fmla="*/ 195263 w 228601"/>
              <a:gd name="connsiteY4" fmla="*/ 204788 h 257175"/>
              <a:gd name="connsiteX5" fmla="*/ 228601 w 228601"/>
              <a:gd name="connsiteY5" fmla="*/ 257175 h 257175"/>
              <a:gd name="connsiteX0" fmla="*/ 0 w 195263"/>
              <a:gd name="connsiteY0" fmla="*/ 0 h 204788"/>
              <a:gd name="connsiteX1" fmla="*/ 30956 w 195263"/>
              <a:gd name="connsiteY1" fmla="*/ 54769 h 204788"/>
              <a:gd name="connsiteX2" fmla="*/ 90488 w 195263"/>
              <a:gd name="connsiteY2" fmla="*/ 109538 h 204788"/>
              <a:gd name="connsiteX3" fmla="*/ 176213 w 195263"/>
              <a:gd name="connsiteY3" fmla="*/ 133350 h 204788"/>
              <a:gd name="connsiteX4" fmla="*/ 195263 w 195263"/>
              <a:gd name="connsiteY4" fmla="*/ 204788 h 204788"/>
              <a:gd name="connsiteX0" fmla="*/ 0 w 176213"/>
              <a:gd name="connsiteY0" fmla="*/ 0 h 133350"/>
              <a:gd name="connsiteX1" fmla="*/ 30956 w 176213"/>
              <a:gd name="connsiteY1" fmla="*/ 54769 h 133350"/>
              <a:gd name="connsiteX2" fmla="*/ 90488 w 176213"/>
              <a:gd name="connsiteY2" fmla="*/ 109538 h 133350"/>
              <a:gd name="connsiteX3" fmla="*/ 176213 w 176213"/>
              <a:gd name="connsiteY3" fmla="*/ 133350 h 133350"/>
              <a:gd name="connsiteX0" fmla="*/ 0 w 90488"/>
              <a:gd name="connsiteY0" fmla="*/ 0 h 109538"/>
              <a:gd name="connsiteX1" fmla="*/ 30956 w 90488"/>
              <a:gd name="connsiteY1" fmla="*/ 54769 h 109538"/>
              <a:gd name="connsiteX2" fmla="*/ 90488 w 90488"/>
              <a:gd name="connsiteY2" fmla="*/ 109538 h 109538"/>
            </a:gdLst>
            <a:ahLst/>
            <a:cxnLst>
              <a:cxn ang="0">
                <a:pos x="connsiteX0" y="connsiteY0"/>
              </a:cxn>
              <a:cxn ang="0">
                <a:pos x="connsiteX1" y="connsiteY1"/>
              </a:cxn>
              <a:cxn ang="0">
                <a:pos x="connsiteX2" y="connsiteY2"/>
              </a:cxn>
            </a:cxnLst>
            <a:rect l="l" t="t" r="r" b="b"/>
            <a:pathLst>
              <a:path w="90488" h="109538">
                <a:moveTo>
                  <a:pt x="0" y="0"/>
                </a:moveTo>
                <a:cubicBezTo>
                  <a:pt x="22225" y="26987"/>
                  <a:pt x="15875" y="36513"/>
                  <a:pt x="30956" y="54769"/>
                </a:cubicBezTo>
                <a:cubicBezTo>
                  <a:pt x="46037" y="73025"/>
                  <a:pt x="66279" y="96441"/>
                  <a:pt x="90488" y="109538"/>
                </a:cubicBezTo>
              </a:path>
            </a:pathLst>
          </a:custGeom>
          <a:noFill/>
          <a:ln w="57150" cmpd="dbl">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rtlCol="0" anchor="ctr"/>
          <a:lstStyle/>
          <a:p>
            <a:pPr algn="ctr"/>
            <a:endParaRPr lang="ru-RU">
              <a:solidFill>
                <a:prstClr val="black">
                  <a:hueOff val="0"/>
                  <a:satOff val="0"/>
                  <a:lumOff val="0"/>
                  <a:alphaOff val="0"/>
                </a:prstClr>
              </a:solidFill>
            </a:endParaRPr>
          </a:p>
        </p:txBody>
      </p:sp>
      <p:grpSp>
        <p:nvGrpSpPr>
          <p:cNvPr id="133" name="Подписи городов"/>
          <p:cNvGrpSpPr/>
          <p:nvPr/>
        </p:nvGrpSpPr>
        <p:grpSpPr>
          <a:xfrm>
            <a:off x="869985" y="1231064"/>
            <a:ext cx="6061727" cy="4939545"/>
            <a:chOff x="342328" y="3046080"/>
            <a:chExt cx="2790071" cy="2273559"/>
          </a:xfrm>
        </p:grpSpPr>
        <p:sp>
          <p:nvSpPr>
            <p:cNvPr id="134" name="TextBox 133"/>
            <p:cNvSpPr txBox="1"/>
            <p:nvPr/>
          </p:nvSpPr>
          <p:spPr>
            <a:xfrm>
              <a:off x="1807899" y="3136013"/>
              <a:ext cx="447929" cy="101602"/>
            </a:xfrm>
            <a:prstGeom prst="rect">
              <a:avLst/>
            </a:prstGeom>
            <a:noFill/>
          </p:spPr>
          <p:txBody>
            <a:bodyPr wrap="none" rtlCol="0">
              <a:spAutoFit/>
            </a:bodyPr>
            <a:lstStyle/>
            <a:p>
              <a:r>
                <a:rPr lang="ru-RU" sz="700" i="1" dirty="0">
                  <a:solidFill>
                    <a:prstClr val="white">
                      <a:lumMod val="50000"/>
                    </a:prstClr>
                  </a:solidFill>
                </a:rPr>
                <a:t>Санкт-Петербург</a:t>
              </a:r>
            </a:p>
          </p:txBody>
        </p:sp>
        <p:sp>
          <p:nvSpPr>
            <p:cNvPr id="135" name="TextBox 134"/>
            <p:cNvSpPr txBox="1"/>
            <p:nvPr/>
          </p:nvSpPr>
          <p:spPr>
            <a:xfrm>
              <a:off x="2752857" y="4424392"/>
              <a:ext cx="379542" cy="101602"/>
            </a:xfrm>
            <a:prstGeom prst="rect">
              <a:avLst/>
            </a:prstGeom>
            <a:noFill/>
          </p:spPr>
          <p:txBody>
            <a:bodyPr wrap="none" rtlCol="0">
              <a:spAutoFit/>
            </a:bodyPr>
            <a:lstStyle/>
            <a:p>
              <a:r>
                <a:rPr lang="ru-RU" sz="700" i="1" dirty="0">
                  <a:solidFill>
                    <a:prstClr val="white">
                      <a:lumMod val="50000"/>
                    </a:prstClr>
                  </a:solidFill>
                </a:rPr>
                <a:t>Екатеринбург</a:t>
              </a:r>
            </a:p>
          </p:txBody>
        </p:sp>
        <p:sp>
          <p:nvSpPr>
            <p:cNvPr id="136" name="TextBox 135"/>
            <p:cNvSpPr txBox="1"/>
            <p:nvPr/>
          </p:nvSpPr>
          <p:spPr>
            <a:xfrm>
              <a:off x="1645140" y="4052085"/>
              <a:ext cx="473981" cy="101602"/>
            </a:xfrm>
            <a:prstGeom prst="rect">
              <a:avLst/>
            </a:prstGeom>
            <a:noFill/>
          </p:spPr>
          <p:txBody>
            <a:bodyPr wrap="none" rtlCol="0">
              <a:spAutoFit/>
            </a:bodyPr>
            <a:lstStyle/>
            <a:p>
              <a:r>
                <a:rPr lang="ru-RU" sz="700" i="1" dirty="0">
                  <a:solidFill>
                    <a:prstClr val="white">
                      <a:lumMod val="50000"/>
                    </a:prstClr>
                  </a:solidFill>
                </a:rPr>
                <a:t>Нижний Новгород</a:t>
              </a:r>
            </a:p>
          </p:txBody>
        </p:sp>
        <p:sp>
          <p:nvSpPr>
            <p:cNvPr id="137" name="TextBox 136"/>
            <p:cNvSpPr txBox="1"/>
            <p:nvPr/>
          </p:nvSpPr>
          <p:spPr>
            <a:xfrm>
              <a:off x="2764555" y="4865229"/>
              <a:ext cx="317669" cy="101602"/>
            </a:xfrm>
            <a:prstGeom prst="rect">
              <a:avLst/>
            </a:prstGeom>
            <a:noFill/>
          </p:spPr>
          <p:txBody>
            <a:bodyPr wrap="none" rtlCol="0">
              <a:spAutoFit/>
            </a:bodyPr>
            <a:lstStyle/>
            <a:p>
              <a:r>
                <a:rPr lang="ru-RU" sz="700" i="1" dirty="0">
                  <a:solidFill>
                    <a:prstClr val="white">
                      <a:lumMod val="50000"/>
                    </a:prstClr>
                  </a:solidFill>
                </a:rPr>
                <a:t>Челябинск</a:t>
              </a:r>
            </a:p>
          </p:txBody>
        </p:sp>
        <p:sp>
          <p:nvSpPr>
            <p:cNvPr id="138" name="TextBox 137"/>
            <p:cNvSpPr txBox="1"/>
            <p:nvPr/>
          </p:nvSpPr>
          <p:spPr>
            <a:xfrm>
              <a:off x="2599944" y="4572673"/>
              <a:ext cx="178455" cy="101602"/>
            </a:xfrm>
            <a:prstGeom prst="rect">
              <a:avLst/>
            </a:prstGeom>
            <a:noFill/>
          </p:spPr>
          <p:txBody>
            <a:bodyPr wrap="none" rtlCol="0">
              <a:spAutoFit/>
            </a:bodyPr>
            <a:lstStyle/>
            <a:p>
              <a:r>
                <a:rPr lang="ru-RU" sz="700" i="1" dirty="0">
                  <a:solidFill>
                    <a:prstClr val="white">
                      <a:lumMod val="50000"/>
                    </a:prstClr>
                  </a:solidFill>
                </a:rPr>
                <a:t>Уфа</a:t>
              </a:r>
            </a:p>
          </p:txBody>
        </p:sp>
        <p:sp>
          <p:nvSpPr>
            <p:cNvPr id="139" name="TextBox 138"/>
            <p:cNvSpPr txBox="1"/>
            <p:nvPr/>
          </p:nvSpPr>
          <p:spPr>
            <a:xfrm>
              <a:off x="873634" y="4577045"/>
              <a:ext cx="420249" cy="101602"/>
            </a:xfrm>
            <a:prstGeom prst="rect">
              <a:avLst/>
            </a:prstGeom>
            <a:noFill/>
          </p:spPr>
          <p:txBody>
            <a:bodyPr wrap="none" rtlCol="0">
              <a:spAutoFit/>
            </a:bodyPr>
            <a:lstStyle/>
            <a:p>
              <a:r>
                <a:rPr lang="ru-RU" sz="700" i="1" dirty="0">
                  <a:solidFill>
                    <a:prstClr val="white">
                      <a:lumMod val="50000"/>
                    </a:prstClr>
                  </a:solidFill>
                </a:rPr>
                <a:t>Ростов-на-Дону</a:t>
              </a:r>
            </a:p>
          </p:txBody>
        </p:sp>
        <p:sp>
          <p:nvSpPr>
            <p:cNvPr id="140" name="TextBox 139"/>
            <p:cNvSpPr txBox="1"/>
            <p:nvPr/>
          </p:nvSpPr>
          <p:spPr>
            <a:xfrm>
              <a:off x="997771" y="4855273"/>
              <a:ext cx="316041" cy="101602"/>
            </a:xfrm>
            <a:prstGeom prst="rect">
              <a:avLst/>
            </a:prstGeom>
            <a:noFill/>
          </p:spPr>
          <p:txBody>
            <a:bodyPr wrap="none" rtlCol="0">
              <a:spAutoFit/>
            </a:bodyPr>
            <a:lstStyle/>
            <a:p>
              <a:r>
                <a:rPr lang="ru-RU" sz="700" i="1" dirty="0">
                  <a:solidFill>
                    <a:prstClr val="white">
                      <a:lumMod val="50000"/>
                    </a:prstClr>
                  </a:solidFill>
                </a:rPr>
                <a:t>Краснодар</a:t>
              </a:r>
            </a:p>
          </p:txBody>
        </p:sp>
        <p:sp>
          <p:nvSpPr>
            <p:cNvPr id="146" name="TextBox 145"/>
            <p:cNvSpPr txBox="1"/>
            <p:nvPr/>
          </p:nvSpPr>
          <p:spPr>
            <a:xfrm>
              <a:off x="2734674" y="4167259"/>
              <a:ext cx="225674" cy="101602"/>
            </a:xfrm>
            <a:prstGeom prst="rect">
              <a:avLst/>
            </a:prstGeom>
            <a:noFill/>
          </p:spPr>
          <p:txBody>
            <a:bodyPr wrap="none" rtlCol="0">
              <a:spAutoFit/>
            </a:bodyPr>
            <a:lstStyle/>
            <a:p>
              <a:r>
                <a:rPr lang="ru-RU" sz="700" i="1" dirty="0">
                  <a:solidFill>
                    <a:prstClr val="white">
                      <a:lumMod val="50000"/>
                    </a:prstClr>
                  </a:solidFill>
                </a:rPr>
                <a:t>Пермь</a:t>
              </a:r>
            </a:p>
          </p:txBody>
        </p:sp>
        <p:sp>
          <p:nvSpPr>
            <p:cNvPr id="147" name="TextBox 146"/>
            <p:cNvSpPr txBox="1"/>
            <p:nvPr/>
          </p:nvSpPr>
          <p:spPr>
            <a:xfrm>
              <a:off x="1638534" y="4581559"/>
              <a:ext cx="263124" cy="101602"/>
            </a:xfrm>
            <a:prstGeom prst="rect">
              <a:avLst/>
            </a:prstGeom>
            <a:noFill/>
          </p:spPr>
          <p:txBody>
            <a:bodyPr wrap="none" rtlCol="0">
              <a:spAutoFit/>
            </a:bodyPr>
            <a:lstStyle/>
            <a:p>
              <a:r>
                <a:rPr lang="ru-RU" sz="700" i="1" dirty="0">
                  <a:solidFill>
                    <a:prstClr val="white">
                      <a:lumMod val="50000"/>
                    </a:prstClr>
                  </a:solidFill>
                </a:rPr>
                <a:t>Саратов</a:t>
              </a:r>
            </a:p>
          </p:txBody>
        </p:sp>
        <p:sp>
          <p:nvSpPr>
            <p:cNvPr id="148" name="TextBox 147"/>
            <p:cNvSpPr txBox="1"/>
            <p:nvPr/>
          </p:nvSpPr>
          <p:spPr>
            <a:xfrm>
              <a:off x="2241947" y="4615991"/>
              <a:ext cx="246841" cy="101602"/>
            </a:xfrm>
            <a:prstGeom prst="rect">
              <a:avLst/>
            </a:prstGeom>
            <a:noFill/>
          </p:spPr>
          <p:txBody>
            <a:bodyPr wrap="none" rtlCol="0">
              <a:spAutoFit/>
            </a:bodyPr>
            <a:lstStyle/>
            <a:p>
              <a:r>
                <a:rPr lang="ru-RU" sz="700" i="1" dirty="0">
                  <a:solidFill>
                    <a:prstClr val="white">
                      <a:lumMod val="50000"/>
                    </a:prstClr>
                  </a:solidFill>
                </a:rPr>
                <a:t>Самара</a:t>
              </a:r>
            </a:p>
          </p:txBody>
        </p:sp>
        <p:sp>
          <p:nvSpPr>
            <p:cNvPr id="149" name="TextBox 148"/>
            <p:cNvSpPr txBox="1"/>
            <p:nvPr/>
          </p:nvSpPr>
          <p:spPr>
            <a:xfrm>
              <a:off x="1298586" y="4811142"/>
              <a:ext cx="306272" cy="101602"/>
            </a:xfrm>
            <a:prstGeom prst="rect">
              <a:avLst/>
            </a:prstGeom>
            <a:noFill/>
          </p:spPr>
          <p:txBody>
            <a:bodyPr wrap="none" rtlCol="0">
              <a:spAutoFit/>
            </a:bodyPr>
            <a:lstStyle/>
            <a:p>
              <a:r>
                <a:rPr lang="ru-RU" sz="700" i="1" dirty="0">
                  <a:solidFill>
                    <a:prstClr val="white">
                      <a:lumMod val="50000"/>
                    </a:prstClr>
                  </a:solidFill>
                </a:rPr>
                <a:t>Волгоград</a:t>
              </a:r>
            </a:p>
          </p:txBody>
        </p:sp>
        <p:sp>
          <p:nvSpPr>
            <p:cNvPr id="150" name="TextBox 149"/>
            <p:cNvSpPr txBox="1"/>
            <p:nvPr/>
          </p:nvSpPr>
          <p:spPr>
            <a:xfrm>
              <a:off x="2527527" y="4242820"/>
              <a:ext cx="249284" cy="101602"/>
            </a:xfrm>
            <a:prstGeom prst="rect">
              <a:avLst/>
            </a:prstGeom>
            <a:noFill/>
          </p:spPr>
          <p:txBody>
            <a:bodyPr wrap="none" rtlCol="0">
              <a:spAutoFit/>
            </a:bodyPr>
            <a:lstStyle/>
            <a:p>
              <a:r>
                <a:rPr lang="ru-RU" sz="700" i="1" dirty="0">
                  <a:solidFill>
                    <a:prstClr val="white">
                      <a:lumMod val="50000"/>
                    </a:prstClr>
                  </a:solidFill>
                </a:rPr>
                <a:t>Ижевск</a:t>
              </a:r>
            </a:p>
          </p:txBody>
        </p:sp>
        <p:sp>
          <p:nvSpPr>
            <p:cNvPr id="151" name="TextBox 150"/>
            <p:cNvSpPr txBox="1"/>
            <p:nvPr/>
          </p:nvSpPr>
          <p:spPr>
            <a:xfrm>
              <a:off x="2293357" y="4210583"/>
              <a:ext cx="238699" cy="101602"/>
            </a:xfrm>
            <a:prstGeom prst="rect">
              <a:avLst/>
            </a:prstGeom>
            <a:noFill/>
          </p:spPr>
          <p:txBody>
            <a:bodyPr wrap="none" rtlCol="0">
              <a:spAutoFit/>
            </a:bodyPr>
            <a:lstStyle/>
            <a:p>
              <a:r>
                <a:rPr lang="ru-RU" sz="700" i="1" dirty="0">
                  <a:solidFill>
                    <a:prstClr val="white">
                      <a:lumMod val="50000"/>
                    </a:prstClr>
                  </a:solidFill>
                </a:rPr>
                <a:t>Казань</a:t>
              </a:r>
            </a:p>
          </p:txBody>
        </p:sp>
        <p:sp>
          <p:nvSpPr>
            <p:cNvPr id="153" name="TextBox 152"/>
            <p:cNvSpPr txBox="1"/>
            <p:nvPr/>
          </p:nvSpPr>
          <p:spPr>
            <a:xfrm>
              <a:off x="1495395" y="3945087"/>
              <a:ext cx="192295" cy="101602"/>
            </a:xfrm>
            <a:prstGeom prst="rect">
              <a:avLst/>
            </a:prstGeom>
            <a:noFill/>
          </p:spPr>
          <p:txBody>
            <a:bodyPr wrap="none" rtlCol="0">
              <a:spAutoFit/>
            </a:bodyPr>
            <a:lstStyle/>
            <a:p>
              <a:r>
                <a:rPr lang="ru-RU" sz="700" i="1" dirty="0">
                  <a:solidFill>
                    <a:prstClr val="white">
                      <a:lumMod val="50000"/>
                    </a:prstClr>
                  </a:solidFill>
                </a:rPr>
                <a:t>Тула</a:t>
              </a:r>
            </a:p>
          </p:txBody>
        </p:sp>
        <p:sp>
          <p:nvSpPr>
            <p:cNvPr id="154" name="TextBox 153"/>
            <p:cNvSpPr txBox="1"/>
            <p:nvPr/>
          </p:nvSpPr>
          <p:spPr>
            <a:xfrm>
              <a:off x="1276887" y="4353963"/>
              <a:ext cx="277778" cy="101602"/>
            </a:xfrm>
            <a:prstGeom prst="rect">
              <a:avLst/>
            </a:prstGeom>
            <a:noFill/>
          </p:spPr>
          <p:txBody>
            <a:bodyPr wrap="none" rtlCol="0">
              <a:spAutoFit/>
            </a:bodyPr>
            <a:lstStyle/>
            <a:p>
              <a:r>
                <a:rPr lang="ru-RU" sz="700" i="1" dirty="0">
                  <a:solidFill>
                    <a:prstClr val="white">
                      <a:lumMod val="50000"/>
                    </a:prstClr>
                  </a:solidFill>
                </a:rPr>
                <a:t>Воронеж</a:t>
              </a:r>
            </a:p>
          </p:txBody>
        </p:sp>
        <p:sp>
          <p:nvSpPr>
            <p:cNvPr id="159" name="TextBox 158"/>
            <p:cNvSpPr txBox="1"/>
            <p:nvPr/>
          </p:nvSpPr>
          <p:spPr>
            <a:xfrm>
              <a:off x="547088" y="4812524"/>
              <a:ext cx="385241" cy="101602"/>
            </a:xfrm>
            <a:prstGeom prst="rect">
              <a:avLst/>
            </a:prstGeom>
            <a:noFill/>
          </p:spPr>
          <p:txBody>
            <a:bodyPr wrap="none" rtlCol="0">
              <a:spAutoFit/>
            </a:bodyPr>
            <a:lstStyle/>
            <a:p>
              <a:r>
                <a:rPr lang="ru-RU" sz="700" i="1" dirty="0">
                  <a:solidFill>
                    <a:prstClr val="white">
                      <a:lumMod val="50000"/>
                    </a:prstClr>
                  </a:solidFill>
                </a:rPr>
                <a:t>Новороссийск</a:t>
              </a:r>
            </a:p>
          </p:txBody>
        </p:sp>
        <p:sp>
          <p:nvSpPr>
            <p:cNvPr id="160" name="TextBox 159"/>
            <p:cNvSpPr txBox="1"/>
            <p:nvPr/>
          </p:nvSpPr>
          <p:spPr>
            <a:xfrm>
              <a:off x="1886087" y="3852865"/>
              <a:ext cx="301387" cy="101602"/>
            </a:xfrm>
            <a:prstGeom prst="rect">
              <a:avLst/>
            </a:prstGeom>
            <a:noFill/>
          </p:spPr>
          <p:txBody>
            <a:bodyPr wrap="none" rtlCol="0">
              <a:spAutoFit/>
            </a:bodyPr>
            <a:lstStyle/>
            <a:p>
              <a:r>
                <a:rPr lang="ru-RU" sz="700" i="1" dirty="0">
                  <a:solidFill>
                    <a:prstClr val="white">
                      <a:lumMod val="50000"/>
                    </a:prstClr>
                  </a:solidFill>
                </a:rPr>
                <a:t>Владимир</a:t>
              </a:r>
            </a:p>
          </p:txBody>
        </p:sp>
        <p:sp>
          <p:nvSpPr>
            <p:cNvPr id="161" name="TextBox 160"/>
            <p:cNvSpPr txBox="1"/>
            <p:nvPr/>
          </p:nvSpPr>
          <p:spPr>
            <a:xfrm>
              <a:off x="1274428" y="4168336"/>
              <a:ext cx="287547" cy="101602"/>
            </a:xfrm>
            <a:prstGeom prst="rect">
              <a:avLst/>
            </a:prstGeom>
            <a:noFill/>
          </p:spPr>
          <p:txBody>
            <a:bodyPr wrap="none" rtlCol="0">
              <a:spAutoFit/>
            </a:bodyPr>
            <a:lstStyle/>
            <a:p>
              <a:r>
                <a:rPr lang="ru-RU" sz="700" i="1" dirty="0">
                  <a:solidFill>
                    <a:prstClr val="white">
                      <a:lumMod val="50000"/>
                    </a:prstClr>
                  </a:solidFill>
                </a:rPr>
                <a:t>Белгород</a:t>
              </a:r>
            </a:p>
          </p:txBody>
        </p:sp>
        <p:sp>
          <p:nvSpPr>
            <p:cNvPr id="162" name="TextBox 161"/>
            <p:cNvSpPr txBox="1"/>
            <p:nvPr/>
          </p:nvSpPr>
          <p:spPr>
            <a:xfrm>
              <a:off x="1458524" y="5218037"/>
              <a:ext cx="307900" cy="101602"/>
            </a:xfrm>
            <a:prstGeom prst="rect">
              <a:avLst/>
            </a:prstGeom>
            <a:noFill/>
          </p:spPr>
          <p:txBody>
            <a:bodyPr wrap="none" rtlCol="0">
              <a:spAutoFit/>
            </a:bodyPr>
            <a:lstStyle/>
            <a:p>
              <a:r>
                <a:rPr lang="ru-RU" sz="700" i="1" dirty="0">
                  <a:solidFill>
                    <a:prstClr val="white">
                      <a:lumMod val="50000"/>
                    </a:prstClr>
                  </a:solidFill>
                </a:rPr>
                <a:t>Астрахань</a:t>
              </a:r>
            </a:p>
          </p:txBody>
        </p:sp>
        <p:sp>
          <p:nvSpPr>
            <p:cNvPr id="163" name="TextBox 162"/>
            <p:cNvSpPr txBox="1"/>
            <p:nvPr/>
          </p:nvSpPr>
          <p:spPr>
            <a:xfrm>
              <a:off x="1596870" y="4456830"/>
              <a:ext cx="338022" cy="93787"/>
            </a:xfrm>
            <a:prstGeom prst="rect">
              <a:avLst/>
            </a:prstGeom>
            <a:noFill/>
          </p:spPr>
          <p:txBody>
            <a:bodyPr wrap="none" rtlCol="0">
              <a:spAutoFit/>
            </a:bodyPr>
            <a:lstStyle/>
            <a:p>
              <a:r>
                <a:rPr lang="ru-RU" sz="600" i="1" dirty="0">
                  <a:solidFill>
                    <a:prstClr val="white">
                      <a:lumMod val="50000"/>
                    </a:prstClr>
                  </a:solidFill>
                </a:rPr>
                <a:t>Борисоглебск</a:t>
              </a:r>
            </a:p>
          </p:txBody>
        </p:sp>
        <p:sp>
          <p:nvSpPr>
            <p:cNvPr id="164" name="TextBox 163"/>
            <p:cNvSpPr txBox="1"/>
            <p:nvPr/>
          </p:nvSpPr>
          <p:spPr>
            <a:xfrm>
              <a:off x="1932233" y="4403279"/>
              <a:ext cx="310342" cy="101602"/>
            </a:xfrm>
            <a:prstGeom prst="rect">
              <a:avLst/>
            </a:prstGeom>
            <a:noFill/>
          </p:spPr>
          <p:txBody>
            <a:bodyPr wrap="none" rtlCol="0">
              <a:spAutoFit/>
            </a:bodyPr>
            <a:lstStyle/>
            <a:p>
              <a:r>
                <a:rPr lang="ru-RU" sz="700" i="1" dirty="0">
                  <a:solidFill>
                    <a:prstClr val="white">
                      <a:lumMod val="50000"/>
                    </a:prstClr>
                  </a:solidFill>
                </a:rPr>
                <a:t>Ульяновск</a:t>
              </a:r>
            </a:p>
          </p:txBody>
        </p:sp>
        <p:sp>
          <p:nvSpPr>
            <p:cNvPr id="165" name="TextBox 164"/>
            <p:cNvSpPr txBox="1"/>
            <p:nvPr/>
          </p:nvSpPr>
          <p:spPr>
            <a:xfrm>
              <a:off x="2185446" y="4976509"/>
              <a:ext cx="293246" cy="101602"/>
            </a:xfrm>
            <a:prstGeom prst="rect">
              <a:avLst/>
            </a:prstGeom>
            <a:noFill/>
          </p:spPr>
          <p:txBody>
            <a:bodyPr wrap="none" rtlCol="0">
              <a:spAutoFit/>
            </a:bodyPr>
            <a:lstStyle/>
            <a:p>
              <a:r>
                <a:rPr lang="ru-RU" sz="700" i="1" dirty="0">
                  <a:solidFill>
                    <a:prstClr val="white">
                      <a:lumMod val="50000"/>
                    </a:prstClr>
                  </a:solidFill>
                </a:rPr>
                <a:t>Оренбург</a:t>
              </a:r>
            </a:p>
          </p:txBody>
        </p:sp>
        <p:sp>
          <p:nvSpPr>
            <p:cNvPr id="166" name="TextBox 165"/>
            <p:cNvSpPr txBox="1"/>
            <p:nvPr/>
          </p:nvSpPr>
          <p:spPr>
            <a:xfrm>
              <a:off x="2371523" y="5094448"/>
              <a:ext cx="261495" cy="93787"/>
            </a:xfrm>
            <a:prstGeom prst="rect">
              <a:avLst/>
            </a:prstGeom>
            <a:noFill/>
          </p:spPr>
          <p:txBody>
            <a:bodyPr wrap="none" rtlCol="0">
              <a:spAutoFit/>
            </a:bodyPr>
            <a:lstStyle/>
            <a:p>
              <a:r>
                <a:rPr lang="ru-RU" sz="600" i="1" dirty="0" err="1">
                  <a:solidFill>
                    <a:prstClr val="white">
                      <a:lumMod val="50000"/>
                    </a:prstClr>
                  </a:solidFill>
                </a:rPr>
                <a:t>Сагарчин</a:t>
              </a:r>
              <a:endParaRPr lang="ru-RU" sz="700" i="1" dirty="0">
                <a:solidFill>
                  <a:prstClr val="white">
                    <a:lumMod val="50000"/>
                  </a:prstClr>
                </a:solidFill>
              </a:endParaRPr>
            </a:p>
          </p:txBody>
        </p:sp>
        <p:sp>
          <p:nvSpPr>
            <p:cNvPr id="167" name="TextBox 166"/>
            <p:cNvSpPr txBox="1"/>
            <p:nvPr/>
          </p:nvSpPr>
          <p:spPr>
            <a:xfrm>
              <a:off x="2325432" y="4378064"/>
              <a:ext cx="315227" cy="93787"/>
            </a:xfrm>
            <a:prstGeom prst="rect">
              <a:avLst/>
            </a:prstGeom>
            <a:noFill/>
          </p:spPr>
          <p:txBody>
            <a:bodyPr wrap="none" rtlCol="0">
              <a:spAutoFit/>
            </a:bodyPr>
            <a:lstStyle/>
            <a:p>
              <a:r>
                <a:rPr lang="ru-RU" sz="600" i="1" dirty="0">
                  <a:solidFill>
                    <a:prstClr val="white">
                      <a:lumMod val="50000"/>
                    </a:prstClr>
                  </a:solidFill>
                </a:rPr>
                <a:t>Нижнекамск</a:t>
              </a:r>
              <a:endParaRPr lang="ru-RU" sz="700" i="1" dirty="0">
                <a:solidFill>
                  <a:prstClr val="white">
                    <a:lumMod val="50000"/>
                  </a:prstClr>
                </a:solidFill>
              </a:endParaRPr>
            </a:p>
          </p:txBody>
        </p:sp>
        <p:sp>
          <p:nvSpPr>
            <p:cNvPr id="168" name="TextBox 167"/>
            <p:cNvSpPr txBox="1"/>
            <p:nvPr/>
          </p:nvSpPr>
          <p:spPr>
            <a:xfrm>
              <a:off x="752557" y="4974157"/>
              <a:ext cx="196365" cy="101602"/>
            </a:xfrm>
            <a:prstGeom prst="rect">
              <a:avLst/>
            </a:prstGeom>
            <a:noFill/>
          </p:spPr>
          <p:txBody>
            <a:bodyPr wrap="none" rtlCol="0">
              <a:spAutoFit/>
            </a:bodyPr>
            <a:lstStyle/>
            <a:p>
              <a:r>
                <a:rPr lang="ru-RU" sz="700" i="1" dirty="0">
                  <a:solidFill>
                    <a:prstClr val="white">
                      <a:lumMod val="50000"/>
                    </a:prstClr>
                  </a:solidFill>
                </a:rPr>
                <a:t>Сочи</a:t>
              </a:r>
            </a:p>
          </p:txBody>
        </p:sp>
        <p:sp>
          <p:nvSpPr>
            <p:cNvPr id="169" name="TextBox 168"/>
            <p:cNvSpPr txBox="1"/>
            <p:nvPr/>
          </p:nvSpPr>
          <p:spPr>
            <a:xfrm>
              <a:off x="2028857" y="4675119"/>
              <a:ext cx="224860" cy="93787"/>
            </a:xfrm>
            <a:prstGeom prst="rect">
              <a:avLst/>
            </a:prstGeom>
            <a:noFill/>
          </p:spPr>
          <p:txBody>
            <a:bodyPr wrap="none" rtlCol="0">
              <a:spAutoFit/>
            </a:bodyPr>
            <a:lstStyle/>
            <a:p>
              <a:r>
                <a:rPr lang="ru-RU" sz="600" i="1" dirty="0">
                  <a:solidFill>
                    <a:prstClr val="white">
                      <a:lumMod val="50000"/>
                    </a:prstClr>
                  </a:solidFill>
                </a:rPr>
                <a:t>Озинки</a:t>
              </a:r>
            </a:p>
          </p:txBody>
        </p:sp>
        <p:sp>
          <p:nvSpPr>
            <p:cNvPr id="170" name="TextBox 169"/>
            <p:cNvSpPr txBox="1"/>
            <p:nvPr/>
          </p:nvSpPr>
          <p:spPr>
            <a:xfrm>
              <a:off x="1388186" y="3575499"/>
              <a:ext cx="294060" cy="101602"/>
            </a:xfrm>
            <a:prstGeom prst="rect">
              <a:avLst/>
            </a:prstGeom>
            <a:noFill/>
          </p:spPr>
          <p:txBody>
            <a:bodyPr wrap="none" rtlCol="0">
              <a:spAutoFit/>
            </a:bodyPr>
            <a:lstStyle/>
            <a:p>
              <a:r>
                <a:rPr lang="ru-RU" sz="700" i="1" dirty="0">
                  <a:solidFill>
                    <a:prstClr val="white">
                      <a:lumMod val="50000"/>
                    </a:prstClr>
                  </a:solidFill>
                </a:rPr>
                <a:t>Смоленск</a:t>
              </a:r>
            </a:p>
          </p:txBody>
        </p:sp>
        <p:sp>
          <p:nvSpPr>
            <p:cNvPr id="171" name="TextBox 170"/>
            <p:cNvSpPr txBox="1"/>
            <p:nvPr/>
          </p:nvSpPr>
          <p:spPr>
            <a:xfrm>
              <a:off x="1310795" y="3784905"/>
              <a:ext cx="240328" cy="101602"/>
            </a:xfrm>
            <a:prstGeom prst="rect">
              <a:avLst/>
            </a:prstGeom>
            <a:noFill/>
          </p:spPr>
          <p:txBody>
            <a:bodyPr wrap="none" rtlCol="0">
              <a:spAutoFit/>
            </a:bodyPr>
            <a:lstStyle/>
            <a:p>
              <a:r>
                <a:rPr lang="ru-RU" sz="700" i="1" dirty="0">
                  <a:solidFill>
                    <a:prstClr val="white">
                      <a:lumMod val="50000"/>
                    </a:prstClr>
                  </a:solidFill>
                </a:rPr>
                <a:t>Брянск</a:t>
              </a:r>
            </a:p>
          </p:txBody>
        </p:sp>
        <p:sp>
          <p:nvSpPr>
            <p:cNvPr id="172" name="TextBox 171"/>
            <p:cNvSpPr txBox="1"/>
            <p:nvPr/>
          </p:nvSpPr>
          <p:spPr>
            <a:xfrm>
              <a:off x="1418600" y="3046080"/>
              <a:ext cx="297316" cy="101602"/>
            </a:xfrm>
            <a:prstGeom prst="rect">
              <a:avLst/>
            </a:prstGeom>
            <a:noFill/>
          </p:spPr>
          <p:txBody>
            <a:bodyPr wrap="none" rtlCol="0">
              <a:spAutoFit/>
            </a:bodyPr>
            <a:lstStyle/>
            <a:p>
              <a:r>
                <a:rPr lang="ru-RU" sz="700" i="1" dirty="0">
                  <a:solidFill>
                    <a:prstClr val="white">
                      <a:lumMod val="50000"/>
                    </a:prstClr>
                  </a:solidFill>
                </a:rPr>
                <a:t>Усть-Луга</a:t>
              </a:r>
            </a:p>
          </p:txBody>
        </p:sp>
        <p:sp>
          <p:nvSpPr>
            <p:cNvPr id="173" name="TextBox 172"/>
            <p:cNvSpPr txBox="1"/>
            <p:nvPr/>
          </p:nvSpPr>
          <p:spPr>
            <a:xfrm>
              <a:off x="608374" y="4689790"/>
              <a:ext cx="271265" cy="93787"/>
            </a:xfrm>
            <a:prstGeom prst="rect">
              <a:avLst/>
            </a:prstGeom>
            <a:noFill/>
          </p:spPr>
          <p:txBody>
            <a:bodyPr wrap="none" rtlCol="0">
              <a:spAutoFit/>
            </a:bodyPr>
            <a:lstStyle/>
            <a:p>
              <a:r>
                <a:rPr lang="ru-RU" sz="600" i="1" dirty="0" err="1">
                  <a:solidFill>
                    <a:prstClr val="white">
                      <a:lumMod val="50000"/>
                    </a:prstClr>
                  </a:solidFill>
                </a:rPr>
                <a:t>Джигинка</a:t>
              </a:r>
              <a:endParaRPr lang="ru-RU" sz="600" i="1" dirty="0">
                <a:solidFill>
                  <a:prstClr val="white">
                    <a:lumMod val="50000"/>
                  </a:prstClr>
                </a:solidFill>
              </a:endParaRPr>
            </a:p>
          </p:txBody>
        </p:sp>
        <p:sp>
          <p:nvSpPr>
            <p:cNvPr id="174" name="TextBox 173"/>
            <p:cNvSpPr txBox="1"/>
            <p:nvPr/>
          </p:nvSpPr>
          <p:spPr>
            <a:xfrm>
              <a:off x="1996292" y="4485779"/>
              <a:ext cx="257425" cy="93787"/>
            </a:xfrm>
            <a:prstGeom prst="rect">
              <a:avLst/>
            </a:prstGeom>
            <a:noFill/>
          </p:spPr>
          <p:txBody>
            <a:bodyPr wrap="none" rtlCol="0">
              <a:spAutoFit/>
            </a:bodyPr>
            <a:lstStyle/>
            <a:p>
              <a:r>
                <a:rPr lang="ru-RU" sz="600" i="1" dirty="0">
                  <a:solidFill>
                    <a:prstClr val="white">
                      <a:lumMod val="50000"/>
                    </a:prstClr>
                  </a:solidFill>
                </a:rPr>
                <a:t>Тольятти</a:t>
              </a:r>
              <a:endParaRPr lang="ru-RU" sz="700" i="1" dirty="0">
                <a:solidFill>
                  <a:prstClr val="white">
                    <a:lumMod val="50000"/>
                  </a:prstClr>
                </a:solidFill>
              </a:endParaRPr>
            </a:p>
          </p:txBody>
        </p:sp>
        <p:sp>
          <p:nvSpPr>
            <p:cNvPr id="175" name="TextBox 174"/>
            <p:cNvSpPr txBox="1"/>
            <p:nvPr/>
          </p:nvSpPr>
          <p:spPr>
            <a:xfrm>
              <a:off x="1766999" y="3784081"/>
              <a:ext cx="244399" cy="101602"/>
            </a:xfrm>
            <a:prstGeom prst="rect">
              <a:avLst/>
            </a:prstGeom>
            <a:noFill/>
          </p:spPr>
          <p:txBody>
            <a:bodyPr wrap="none" rtlCol="0">
              <a:spAutoFit/>
            </a:bodyPr>
            <a:lstStyle/>
            <a:p>
              <a:r>
                <a:rPr lang="ru-RU" sz="700" i="1" dirty="0">
                  <a:solidFill>
                    <a:prstClr val="white">
                      <a:lumMod val="50000"/>
                    </a:prstClr>
                  </a:solidFill>
                </a:rPr>
                <a:t>Москва</a:t>
              </a:r>
            </a:p>
          </p:txBody>
        </p:sp>
        <p:sp>
          <p:nvSpPr>
            <p:cNvPr id="317" name="TextBox 316"/>
            <p:cNvSpPr txBox="1"/>
            <p:nvPr/>
          </p:nvSpPr>
          <p:spPr>
            <a:xfrm>
              <a:off x="342328" y="4536035"/>
              <a:ext cx="324053" cy="92081"/>
            </a:xfrm>
            <a:prstGeom prst="rect">
              <a:avLst/>
            </a:prstGeom>
            <a:noFill/>
          </p:spPr>
          <p:txBody>
            <a:bodyPr wrap="none" rtlCol="0">
              <a:spAutoFit/>
            </a:bodyPr>
            <a:lstStyle/>
            <a:p>
              <a:r>
                <a:rPr lang="ru-RU" sz="700" i="1" dirty="0" smtClean="0">
                  <a:solidFill>
                    <a:prstClr val="white">
                      <a:lumMod val="50000"/>
                    </a:prstClr>
                  </a:solidFill>
                </a:rPr>
                <a:t>Севастополь</a:t>
              </a:r>
              <a:endParaRPr lang="ru-RU" sz="700" i="1" dirty="0">
                <a:solidFill>
                  <a:prstClr val="white">
                    <a:lumMod val="50000"/>
                  </a:prstClr>
                </a:solidFill>
              </a:endParaRPr>
            </a:p>
          </p:txBody>
        </p:sp>
      </p:grpSp>
      <p:grpSp>
        <p:nvGrpSpPr>
          <p:cNvPr id="15" name="Группа 14"/>
          <p:cNvGrpSpPr/>
          <p:nvPr/>
        </p:nvGrpSpPr>
        <p:grpSpPr>
          <a:xfrm>
            <a:off x="1403648" y="2294052"/>
            <a:ext cx="1672813" cy="369332"/>
            <a:chOff x="1403648" y="2294052"/>
            <a:chExt cx="1672813" cy="369332"/>
          </a:xfrm>
        </p:grpSpPr>
        <p:sp>
          <p:nvSpPr>
            <p:cNvPr id="13" name="Прямоугольник 12"/>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10" name="Пятиугольник 9"/>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14" name="TextBox 13"/>
            <p:cNvSpPr txBox="1"/>
            <p:nvPr/>
          </p:nvSpPr>
          <p:spPr>
            <a:xfrm>
              <a:off x="2225548" y="2294052"/>
              <a:ext cx="726481" cy="369332"/>
            </a:xfrm>
            <a:prstGeom prst="rect">
              <a:avLst/>
            </a:prstGeom>
            <a:noFill/>
            <a:ln>
              <a:noFill/>
            </a:ln>
          </p:spPr>
          <p:txBody>
            <a:bodyPr wrap="none" rtlCol="0">
              <a:spAutoFit/>
            </a:bodyPr>
            <a:lstStyle/>
            <a:p>
              <a:pPr algn="ctr"/>
              <a:r>
                <a:rPr lang="ru-RU" sz="900" dirty="0" smtClean="0">
                  <a:solidFill>
                    <a:prstClr val="white"/>
                  </a:solidFill>
                </a:rPr>
                <a:t>605 км</a:t>
              </a:r>
            </a:p>
            <a:p>
              <a:pPr algn="ctr"/>
              <a:r>
                <a:rPr lang="ru-RU" sz="900" dirty="0" smtClean="0">
                  <a:solidFill>
                    <a:prstClr val="white"/>
                  </a:solidFill>
                </a:rPr>
                <a:t>2010-2025</a:t>
              </a:r>
              <a:endParaRPr lang="ru-RU" sz="900" dirty="0">
                <a:solidFill>
                  <a:prstClr val="white"/>
                </a:solidFill>
              </a:endParaRPr>
            </a:p>
          </p:txBody>
        </p:sp>
        <p:sp>
          <p:nvSpPr>
            <p:cNvPr id="305" name="TextBox 304"/>
            <p:cNvSpPr txBox="1"/>
            <p:nvPr/>
          </p:nvSpPr>
          <p:spPr>
            <a:xfrm>
              <a:off x="1632982" y="2369717"/>
              <a:ext cx="377027" cy="230832"/>
            </a:xfrm>
            <a:prstGeom prst="rect">
              <a:avLst/>
            </a:prstGeom>
            <a:noFill/>
            <a:ln>
              <a:noFill/>
            </a:ln>
          </p:spPr>
          <p:txBody>
            <a:bodyPr wrap="none" rtlCol="0">
              <a:spAutoFit/>
            </a:bodyPr>
            <a:lstStyle/>
            <a:p>
              <a:pPr algn="ctr"/>
              <a:r>
                <a:rPr lang="ru-RU" sz="900" dirty="0" smtClean="0">
                  <a:solidFill>
                    <a:srgbClr val="F79646">
                      <a:lumMod val="75000"/>
                    </a:srgbClr>
                  </a:solidFill>
                </a:rPr>
                <a:t>М-1</a:t>
              </a:r>
              <a:endParaRPr lang="ru-RU" sz="900" dirty="0">
                <a:solidFill>
                  <a:srgbClr val="F79646">
                    <a:lumMod val="75000"/>
                  </a:srgbClr>
                </a:solidFill>
              </a:endParaRPr>
            </a:p>
          </p:txBody>
        </p:sp>
      </p:grpSp>
      <p:grpSp>
        <p:nvGrpSpPr>
          <p:cNvPr id="307" name="Группа 306"/>
          <p:cNvGrpSpPr/>
          <p:nvPr/>
        </p:nvGrpSpPr>
        <p:grpSpPr>
          <a:xfrm>
            <a:off x="1381455" y="2865703"/>
            <a:ext cx="1672813" cy="369332"/>
            <a:chOff x="1403648" y="2294052"/>
            <a:chExt cx="1672813" cy="369332"/>
          </a:xfrm>
        </p:grpSpPr>
        <p:sp>
          <p:nvSpPr>
            <p:cNvPr id="308" name="Прямоугольник 307"/>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srgbClr val="1F497D"/>
                </a:solidFill>
                <a:ea typeface="Tahoma" panose="020B0604030504040204" pitchFamily="34" charset="0"/>
                <a:cs typeface="Tahoma" panose="020B0604030504040204" pitchFamily="34" charset="0"/>
              </a:endParaRPr>
            </a:p>
          </p:txBody>
        </p:sp>
        <p:sp>
          <p:nvSpPr>
            <p:cNvPr id="309" name="Пятиугольник 308"/>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10" name="TextBox 309"/>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454 км</a:t>
              </a:r>
            </a:p>
            <a:p>
              <a:pPr algn="ctr"/>
              <a:r>
                <a:rPr lang="ru-RU" sz="900" dirty="0" smtClean="0">
                  <a:solidFill>
                    <a:prstClr val="white"/>
                  </a:solidFill>
                </a:rPr>
                <a:t>2010-2030</a:t>
              </a:r>
              <a:endParaRPr lang="ru-RU" sz="900" dirty="0">
                <a:solidFill>
                  <a:prstClr val="white"/>
                </a:solidFill>
              </a:endParaRPr>
            </a:p>
          </p:txBody>
        </p:sp>
        <p:sp>
          <p:nvSpPr>
            <p:cNvPr id="311" name="TextBox 310"/>
            <p:cNvSpPr txBox="1"/>
            <p:nvPr/>
          </p:nvSpPr>
          <p:spPr>
            <a:xfrm>
              <a:off x="1632982" y="2369717"/>
              <a:ext cx="377027" cy="230832"/>
            </a:xfrm>
            <a:prstGeom prst="rect">
              <a:avLst/>
            </a:prstGeom>
            <a:noFill/>
            <a:ln>
              <a:noFill/>
            </a:ln>
          </p:spPr>
          <p:txBody>
            <a:bodyPr wrap="none" rtlCol="0">
              <a:spAutoFit/>
            </a:bodyPr>
            <a:lstStyle/>
            <a:p>
              <a:pPr algn="ctr"/>
              <a:r>
                <a:rPr lang="ru-RU" sz="900" dirty="0" smtClean="0">
                  <a:solidFill>
                    <a:srgbClr val="F79646">
                      <a:lumMod val="75000"/>
                    </a:srgbClr>
                  </a:solidFill>
                </a:rPr>
                <a:t>М-3</a:t>
              </a:r>
              <a:endParaRPr lang="ru-RU" sz="900" dirty="0">
                <a:solidFill>
                  <a:srgbClr val="F79646">
                    <a:lumMod val="75000"/>
                  </a:srgbClr>
                </a:solidFill>
              </a:endParaRPr>
            </a:p>
          </p:txBody>
        </p:sp>
      </p:grpSp>
      <p:grpSp>
        <p:nvGrpSpPr>
          <p:cNvPr id="318" name="Группа 317"/>
          <p:cNvGrpSpPr/>
          <p:nvPr/>
        </p:nvGrpSpPr>
        <p:grpSpPr>
          <a:xfrm>
            <a:off x="2228049" y="1883142"/>
            <a:ext cx="1672813" cy="369332"/>
            <a:chOff x="1403648" y="2294052"/>
            <a:chExt cx="1672813" cy="369332"/>
          </a:xfrm>
        </p:grpSpPr>
        <p:sp>
          <p:nvSpPr>
            <p:cNvPr id="319" name="Прямоугольник 318"/>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srgbClr val="F79646">
                    <a:lumMod val="75000"/>
                  </a:srgbClr>
                </a:solidFill>
                <a:ea typeface="Tahoma" panose="020B0604030504040204" pitchFamily="34" charset="0"/>
                <a:cs typeface="Tahoma" panose="020B0604030504040204" pitchFamily="34" charset="0"/>
              </a:endParaRPr>
            </a:p>
          </p:txBody>
        </p:sp>
        <p:sp>
          <p:nvSpPr>
            <p:cNvPr id="320" name="Пятиугольник 319"/>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21" name="TextBox 320"/>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614 км</a:t>
              </a:r>
            </a:p>
            <a:p>
              <a:pPr algn="ctr"/>
              <a:r>
                <a:rPr lang="ru-RU" sz="900" dirty="0" smtClean="0">
                  <a:solidFill>
                    <a:prstClr val="white"/>
                  </a:solidFill>
                </a:rPr>
                <a:t>2010-2030</a:t>
              </a:r>
              <a:endParaRPr lang="ru-RU" sz="900" dirty="0">
                <a:solidFill>
                  <a:prstClr val="white"/>
                </a:solidFill>
              </a:endParaRPr>
            </a:p>
          </p:txBody>
        </p:sp>
        <p:sp>
          <p:nvSpPr>
            <p:cNvPr id="322" name="TextBox 321"/>
            <p:cNvSpPr txBox="1"/>
            <p:nvPr/>
          </p:nvSpPr>
          <p:spPr>
            <a:xfrm>
              <a:off x="1602623" y="2358714"/>
              <a:ext cx="439543" cy="230832"/>
            </a:xfrm>
            <a:prstGeom prst="rect">
              <a:avLst/>
            </a:prstGeom>
            <a:noFill/>
            <a:ln>
              <a:noFill/>
            </a:ln>
          </p:spPr>
          <p:txBody>
            <a:bodyPr wrap="none" rtlCol="0">
              <a:spAutoFit/>
            </a:bodyPr>
            <a:lstStyle/>
            <a:p>
              <a:pPr algn="ctr"/>
              <a:r>
                <a:rPr lang="ru-RU" sz="900" dirty="0" smtClean="0">
                  <a:solidFill>
                    <a:srgbClr val="F79646">
                      <a:lumMod val="75000"/>
                    </a:srgbClr>
                  </a:solidFill>
                </a:rPr>
                <a:t>М-11</a:t>
              </a:r>
              <a:endParaRPr lang="ru-RU" sz="900" dirty="0">
                <a:solidFill>
                  <a:srgbClr val="F79646">
                    <a:lumMod val="75000"/>
                  </a:srgbClr>
                </a:solidFill>
              </a:endParaRPr>
            </a:p>
          </p:txBody>
        </p:sp>
      </p:grpSp>
      <p:grpSp>
        <p:nvGrpSpPr>
          <p:cNvPr id="323" name="Группа 322"/>
          <p:cNvGrpSpPr/>
          <p:nvPr/>
        </p:nvGrpSpPr>
        <p:grpSpPr>
          <a:xfrm>
            <a:off x="4124844" y="2795692"/>
            <a:ext cx="1675736" cy="369332"/>
            <a:chOff x="2201168" y="2294239"/>
            <a:chExt cx="1675736" cy="369332"/>
          </a:xfrm>
        </p:grpSpPr>
        <p:sp>
          <p:nvSpPr>
            <p:cNvPr id="324" name="Прямоугольник 323"/>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25" name="Пятиугольник 324"/>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26" name="TextBox 325"/>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367 км</a:t>
              </a:r>
            </a:p>
            <a:p>
              <a:pPr algn="ctr"/>
              <a:r>
                <a:rPr lang="ru-RU" sz="900" dirty="0" smtClean="0">
                  <a:solidFill>
                    <a:prstClr val="white"/>
                  </a:solidFill>
                </a:rPr>
                <a:t>2011-2018</a:t>
              </a:r>
              <a:endParaRPr lang="ru-RU" sz="900" dirty="0">
                <a:solidFill>
                  <a:prstClr val="white"/>
                </a:solidFill>
              </a:endParaRPr>
            </a:p>
          </p:txBody>
        </p:sp>
        <p:sp>
          <p:nvSpPr>
            <p:cNvPr id="327" name="TextBox 326"/>
            <p:cNvSpPr txBox="1"/>
            <p:nvPr/>
          </p:nvSpPr>
          <p:spPr>
            <a:xfrm>
              <a:off x="3225797" y="2357585"/>
              <a:ext cx="479619" cy="230832"/>
            </a:xfrm>
            <a:prstGeom prst="rect">
              <a:avLst/>
            </a:prstGeom>
            <a:noFill/>
            <a:ln>
              <a:noFill/>
            </a:ln>
          </p:spPr>
          <p:txBody>
            <a:bodyPr wrap="none" rtlCol="0">
              <a:spAutoFit/>
            </a:bodyPr>
            <a:lstStyle/>
            <a:p>
              <a:pPr algn="ctr"/>
              <a:r>
                <a:rPr lang="ru-RU" sz="900" dirty="0" smtClean="0">
                  <a:solidFill>
                    <a:srgbClr val="F79646">
                      <a:lumMod val="75000"/>
                    </a:srgbClr>
                  </a:solidFill>
                </a:rPr>
                <a:t>ЦКАД</a:t>
              </a:r>
              <a:endParaRPr lang="ru-RU" sz="900" dirty="0">
                <a:solidFill>
                  <a:srgbClr val="F79646">
                    <a:lumMod val="75000"/>
                  </a:srgbClr>
                </a:solidFill>
              </a:endParaRPr>
            </a:p>
          </p:txBody>
        </p:sp>
      </p:grpSp>
      <p:grpSp>
        <p:nvGrpSpPr>
          <p:cNvPr id="328" name="Группа 327"/>
          <p:cNvGrpSpPr/>
          <p:nvPr/>
        </p:nvGrpSpPr>
        <p:grpSpPr>
          <a:xfrm>
            <a:off x="380260" y="5034764"/>
            <a:ext cx="1684573" cy="369818"/>
            <a:chOff x="1391888" y="2294052"/>
            <a:chExt cx="1684573" cy="369818"/>
          </a:xfrm>
        </p:grpSpPr>
        <p:sp>
          <p:nvSpPr>
            <p:cNvPr id="329" name="Прямоугольник 328"/>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30" name="Пятиугольник 329"/>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31" name="TextBox 330"/>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26 км</a:t>
              </a:r>
            </a:p>
            <a:p>
              <a:pPr algn="ctr"/>
              <a:r>
                <a:rPr lang="ru-RU" sz="900" dirty="0" smtClean="0">
                  <a:solidFill>
                    <a:prstClr val="white"/>
                  </a:solidFill>
                </a:rPr>
                <a:t>2012-2025</a:t>
              </a:r>
              <a:endParaRPr lang="ru-RU" sz="900" dirty="0">
                <a:solidFill>
                  <a:prstClr val="white"/>
                </a:solidFill>
              </a:endParaRPr>
            </a:p>
          </p:txBody>
        </p:sp>
        <p:sp>
          <p:nvSpPr>
            <p:cNvPr id="332" name="TextBox 331"/>
            <p:cNvSpPr txBox="1"/>
            <p:nvPr/>
          </p:nvSpPr>
          <p:spPr>
            <a:xfrm>
              <a:off x="1391888" y="2313005"/>
              <a:ext cx="870114" cy="350865"/>
            </a:xfrm>
            <a:prstGeom prst="rect">
              <a:avLst/>
            </a:prstGeom>
            <a:noFill/>
            <a:ln>
              <a:noFill/>
            </a:ln>
          </p:spPr>
          <p:txBody>
            <a:bodyPr wrap="square" rtlCol="0">
              <a:spAutoFit/>
            </a:bodyPr>
            <a:lstStyle/>
            <a:p>
              <a:pPr algn="ctr">
                <a:lnSpc>
                  <a:spcPct val="80000"/>
                </a:lnSpc>
              </a:pPr>
              <a:r>
                <a:rPr lang="ru-RU" sz="700" dirty="0" smtClean="0">
                  <a:solidFill>
                    <a:srgbClr val="F79646">
                      <a:lumMod val="75000"/>
                    </a:srgbClr>
                  </a:solidFill>
                </a:rPr>
                <a:t>Новороссийский транспортный узел</a:t>
              </a:r>
              <a:endParaRPr lang="ru-RU" sz="700" dirty="0">
                <a:solidFill>
                  <a:srgbClr val="F79646">
                    <a:lumMod val="75000"/>
                  </a:srgbClr>
                </a:solidFill>
              </a:endParaRPr>
            </a:p>
          </p:txBody>
        </p:sp>
      </p:grpSp>
      <p:grpSp>
        <p:nvGrpSpPr>
          <p:cNvPr id="334" name="Группа 333"/>
          <p:cNvGrpSpPr/>
          <p:nvPr/>
        </p:nvGrpSpPr>
        <p:grpSpPr>
          <a:xfrm>
            <a:off x="4801880" y="3262881"/>
            <a:ext cx="1682770" cy="376954"/>
            <a:chOff x="2201168" y="2294239"/>
            <a:chExt cx="1682770" cy="376954"/>
          </a:xfrm>
        </p:grpSpPr>
        <p:sp>
          <p:nvSpPr>
            <p:cNvPr id="335" name="Прямоугольник 334"/>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36" name="Пятиугольник 335"/>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37" name="TextBox 336"/>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1518 км</a:t>
              </a:r>
            </a:p>
            <a:p>
              <a:pPr algn="ctr"/>
              <a:r>
                <a:rPr lang="ru-RU" sz="900" dirty="0" smtClean="0">
                  <a:solidFill>
                    <a:prstClr val="white"/>
                  </a:solidFill>
                </a:rPr>
                <a:t>2021-2030</a:t>
              </a:r>
              <a:endParaRPr lang="ru-RU" sz="900" dirty="0">
                <a:solidFill>
                  <a:prstClr val="white"/>
                </a:solidFill>
              </a:endParaRPr>
            </a:p>
          </p:txBody>
        </p:sp>
        <p:sp>
          <p:nvSpPr>
            <p:cNvPr id="338" name="TextBox 337"/>
            <p:cNvSpPr txBox="1"/>
            <p:nvPr/>
          </p:nvSpPr>
          <p:spPr>
            <a:xfrm>
              <a:off x="3096170" y="2320328"/>
              <a:ext cx="787768" cy="350865"/>
            </a:xfrm>
            <a:prstGeom prst="rect">
              <a:avLst/>
            </a:prstGeom>
            <a:noFill/>
            <a:ln>
              <a:noFill/>
            </a:ln>
          </p:spPr>
          <p:txBody>
            <a:bodyPr wrap="square" rtlCol="0">
              <a:spAutoFit/>
            </a:bodyPr>
            <a:lstStyle/>
            <a:p>
              <a:pPr algn="ctr">
                <a:lnSpc>
                  <a:spcPct val="80000"/>
                </a:lnSpc>
              </a:pPr>
              <a:r>
                <a:rPr lang="ru-RU" sz="700" dirty="0" smtClean="0">
                  <a:solidFill>
                    <a:srgbClr val="F79646">
                      <a:lumMod val="75000"/>
                    </a:srgbClr>
                  </a:solidFill>
                </a:rPr>
                <a:t>Москва-</a:t>
              </a:r>
              <a:br>
                <a:rPr lang="ru-RU" sz="700" dirty="0" smtClean="0">
                  <a:solidFill>
                    <a:srgbClr val="F79646">
                      <a:lumMod val="75000"/>
                    </a:srgbClr>
                  </a:solidFill>
                </a:rPr>
              </a:br>
              <a:r>
                <a:rPr lang="ru-RU" sz="700" dirty="0" smtClean="0">
                  <a:solidFill>
                    <a:srgbClr val="F79646">
                      <a:lumMod val="75000"/>
                    </a:srgbClr>
                  </a:solidFill>
                </a:rPr>
                <a:t>Н. Новгород-Казань</a:t>
              </a:r>
              <a:endParaRPr lang="ru-RU" sz="700" dirty="0">
                <a:solidFill>
                  <a:srgbClr val="F79646">
                    <a:lumMod val="75000"/>
                  </a:srgbClr>
                </a:solidFill>
              </a:endParaRPr>
            </a:p>
          </p:txBody>
        </p:sp>
      </p:grpSp>
      <p:grpSp>
        <p:nvGrpSpPr>
          <p:cNvPr id="339" name="Группа 338"/>
          <p:cNvGrpSpPr/>
          <p:nvPr/>
        </p:nvGrpSpPr>
        <p:grpSpPr>
          <a:xfrm>
            <a:off x="6940742" y="4286429"/>
            <a:ext cx="1702938" cy="369332"/>
            <a:chOff x="2201168" y="2294239"/>
            <a:chExt cx="1702938" cy="369332"/>
          </a:xfrm>
        </p:grpSpPr>
        <p:sp>
          <p:nvSpPr>
            <p:cNvPr id="340" name="Прямоугольник 33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41" name="Пятиугольник 34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72" name="TextBox 37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800 км</a:t>
              </a:r>
            </a:p>
            <a:p>
              <a:pPr algn="ctr"/>
              <a:r>
                <a:rPr lang="ru-RU" sz="900" dirty="0" smtClean="0">
                  <a:solidFill>
                    <a:prstClr val="white"/>
                  </a:solidFill>
                </a:rPr>
                <a:t>2021-2025</a:t>
              </a:r>
              <a:endParaRPr lang="ru-RU" sz="900" dirty="0">
                <a:solidFill>
                  <a:prstClr val="white"/>
                </a:solidFill>
              </a:endParaRPr>
            </a:p>
          </p:txBody>
        </p:sp>
        <p:sp>
          <p:nvSpPr>
            <p:cNvPr id="374" name="TextBox 373"/>
            <p:cNvSpPr txBox="1"/>
            <p:nvPr/>
          </p:nvSpPr>
          <p:spPr>
            <a:xfrm>
              <a:off x="3055391" y="2345582"/>
              <a:ext cx="848715"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Казань - Екатеринбург</a:t>
              </a:r>
              <a:endParaRPr lang="ru-RU" sz="800" dirty="0">
                <a:solidFill>
                  <a:srgbClr val="F79646">
                    <a:lumMod val="75000"/>
                  </a:srgbClr>
                </a:solidFill>
              </a:endParaRPr>
            </a:p>
          </p:txBody>
        </p:sp>
      </p:grpSp>
      <p:grpSp>
        <p:nvGrpSpPr>
          <p:cNvPr id="132" name="Города.Точки"/>
          <p:cNvGrpSpPr/>
          <p:nvPr/>
        </p:nvGrpSpPr>
        <p:grpSpPr>
          <a:xfrm>
            <a:off x="1535839" y="1394164"/>
            <a:ext cx="5367984" cy="4553576"/>
            <a:chOff x="750938" y="3148729"/>
            <a:chExt cx="2470757" cy="2095907"/>
          </a:xfrm>
          <a:solidFill>
            <a:schemeClr val="bg1">
              <a:lumMod val="85000"/>
            </a:schemeClr>
          </a:solidFill>
        </p:grpSpPr>
        <p:sp>
          <p:nvSpPr>
            <p:cNvPr id="176" name="Овал 175"/>
            <p:cNvSpPr/>
            <p:nvPr/>
          </p:nvSpPr>
          <p:spPr>
            <a:xfrm>
              <a:off x="1832897" y="3895096"/>
              <a:ext cx="68520" cy="7363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white"/>
                </a:solidFill>
                <a:ea typeface="Tahoma" panose="020B0604030504040204" pitchFamily="34" charset="0"/>
                <a:cs typeface="Tahoma" panose="020B0604030504040204" pitchFamily="34" charset="0"/>
              </a:endParaRPr>
            </a:p>
          </p:txBody>
        </p:sp>
        <p:sp>
          <p:nvSpPr>
            <p:cNvPr id="218" name="Овал 217"/>
            <p:cNvSpPr/>
            <p:nvPr/>
          </p:nvSpPr>
          <p:spPr>
            <a:xfrm>
              <a:off x="750938" y="4565682"/>
              <a:ext cx="68520" cy="7363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white"/>
                </a:solidFill>
                <a:ea typeface="Tahoma" panose="020B0604030504040204" pitchFamily="34" charset="0"/>
                <a:cs typeface="Tahoma" panose="020B0604030504040204" pitchFamily="34" charset="0"/>
              </a:endParaRPr>
            </a:p>
          </p:txBody>
        </p:sp>
        <p:sp>
          <p:nvSpPr>
            <p:cNvPr id="177" name="Овал 176"/>
            <p:cNvSpPr/>
            <p:nvPr/>
          </p:nvSpPr>
          <p:spPr>
            <a:xfrm>
              <a:off x="1729684" y="4029840"/>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78" name="Овал 177"/>
            <p:cNvSpPr/>
            <p:nvPr/>
          </p:nvSpPr>
          <p:spPr>
            <a:xfrm>
              <a:off x="1593056" y="4363304"/>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79" name="Овал 178"/>
            <p:cNvSpPr/>
            <p:nvPr/>
          </p:nvSpPr>
          <p:spPr>
            <a:xfrm>
              <a:off x="1313412" y="4703428"/>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0" name="Овал 179"/>
            <p:cNvSpPr/>
            <p:nvPr/>
          </p:nvSpPr>
          <p:spPr>
            <a:xfrm>
              <a:off x="1098056" y="4922997"/>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1" name="Овал 180"/>
            <p:cNvSpPr/>
            <p:nvPr/>
          </p:nvSpPr>
          <p:spPr>
            <a:xfrm>
              <a:off x="1989706" y="4652378"/>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2" name="Овал 181"/>
            <p:cNvSpPr/>
            <p:nvPr/>
          </p:nvSpPr>
          <p:spPr>
            <a:xfrm>
              <a:off x="2321368" y="4597708"/>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3" name="Овал 182"/>
            <p:cNvSpPr/>
            <p:nvPr/>
          </p:nvSpPr>
          <p:spPr>
            <a:xfrm>
              <a:off x="2417204" y="4324944"/>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4" name="Овал 183"/>
            <p:cNvSpPr/>
            <p:nvPr/>
          </p:nvSpPr>
          <p:spPr>
            <a:xfrm>
              <a:off x="2728702" y="4348961"/>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5" name="Овал 184"/>
            <p:cNvSpPr/>
            <p:nvPr/>
          </p:nvSpPr>
          <p:spPr>
            <a:xfrm>
              <a:off x="2985530" y="4273717"/>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6" name="Овал 185"/>
            <p:cNvSpPr/>
            <p:nvPr/>
          </p:nvSpPr>
          <p:spPr>
            <a:xfrm>
              <a:off x="2767255" y="4685588"/>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7" name="Овал 186"/>
            <p:cNvSpPr/>
            <p:nvPr/>
          </p:nvSpPr>
          <p:spPr>
            <a:xfrm>
              <a:off x="3047727" y="4834746"/>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88" name="Овал 187"/>
            <p:cNvSpPr/>
            <p:nvPr/>
          </p:nvSpPr>
          <p:spPr>
            <a:xfrm>
              <a:off x="3174895" y="4538209"/>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95" name="Овал 194"/>
            <p:cNvSpPr/>
            <p:nvPr/>
          </p:nvSpPr>
          <p:spPr>
            <a:xfrm>
              <a:off x="997828" y="4882339"/>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96" name="Овал 195"/>
            <p:cNvSpPr/>
            <p:nvPr/>
          </p:nvSpPr>
          <p:spPr>
            <a:xfrm>
              <a:off x="1994221" y="3967685"/>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97" name="Овал 196"/>
            <p:cNvSpPr/>
            <p:nvPr/>
          </p:nvSpPr>
          <p:spPr>
            <a:xfrm>
              <a:off x="1425158" y="4271747"/>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98" name="Овал 197"/>
            <p:cNvSpPr/>
            <p:nvPr/>
          </p:nvSpPr>
          <p:spPr>
            <a:xfrm>
              <a:off x="1767709" y="5198917"/>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199" name="Овал 198"/>
            <p:cNvSpPr/>
            <p:nvPr/>
          </p:nvSpPr>
          <p:spPr>
            <a:xfrm>
              <a:off x="1694757" y="4874998"/>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0" name="Овал 199"/>
            <p:cNvSpPr/>
            <p:nvPr/>
          </p:nvSpPr>
          <p:spPr>
            <a:xfrm>
              <a:off x="1736689" y="4443601"/>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1" name="Овал 200"/>
            <p:cNvSpPr/>
            <p:nvPr/>
          </p:nvSpPr>
          <p:spPr>
            <a:xfrm>
              <a:off x="2194585" y="4116396"/>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2" name="Овал 201"/>
            <p:cNvSpPr/>
            <p:nvPr/>
          </p:nvSpPr>
          <p:spPr>
            <a:xfrm>
              <a:off x="2292897" y="4448630"/>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3" name="Овал 202"/>
            <p:cNvSpPr/>
            <p:nvPr/>
          </p:nvSpPr>
          <p:spPr>
            <a:xfrm>
              <a:off x="2583705" y="5016324"/>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4" name="Овал 203"/>
            <p:cNvSpPr/>
            <p:nvPr/>
          </p:nvSpPr>
          <p:spPr>
            <a:xfrm>
              <a:off x="2660258" y="5094507"/>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5" name="Овал 204"/>
            <p:cNvSpPr/>
            <p:nvPr/>
          </p:nvSpPr>
          <p:spPr>
            <a:xfrm>
              <a:off x="2695192" y="4446475"/>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6" name="Сочи"/>
            <p:cNvSpPr/>
            <p:nvPr/>
          </p:nvSpPr>
          <p:spPr>
            <a:xfrm>
              <a:off x="1041593" y="5055994"/>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07" name="Озинки"/>
            <p:cNvSpPr/>
            <p:nvPr/>
          </p:nvSpPr>
          <p:spPr>
            <a:xfrm>
              <a:off x="2163885" y="4793504"/>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2" name="Смоленск"/>
            <p:cNvSpPr/>
            <p:nvPr/>
          </p:nvSpPr>
          <p:spPr>
            <a:xfrm>
              <a:off x="1492806" y="3701570"/>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3" name="Брянс"/>
            <p:cNvSpPr/>
            <p:nvPr/>
          </p:nvSpPr>
          <p:spPr>
            <a:xfrm>
              <a:off x="1483327" y="3882367"/>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4" name="Усть-Луга"/>
            <p:cNvSpPr/>
            <p:nvPr/>
          </p:nvSpPr>
          <p:spPr>
            <a:xfrm>
              <a:off x="1788939" y="3148729"/>
              <a:ext cx="46800" cy="45719"/>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5" name="Джигинка"/>
            <p:cNvSpPr/>
            <p:nvPr/>
          </p:nvSpPr>
          <p:spPr>
            <a:xfrm>
              <a:off x="1018506" y="4780281"/>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6" name="Тольятти"/>
            <p:cNvSpPr/>
            <p:nvPr/>
          </p:nvSpPr>
          <p:spPr>
            <a:xfrm>
              <a:off x="2317853" y="4538005"/>
              <a:ext cx="28800" cy="2880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black"/>
                </a:solidFill>
                <a:ea typeface="Tahoma" panose="020B0604030504040204" pitchFamily="34" charset="0"/>
                <a:cs typeface="Tahoma" panose="020B0604030504040204" pitchFamily="34" charset="0"/>
              </a:endParaRPr>
            </a:p>
          </p:txBody>
        </p:sp>
        <p:sp>
          <p:nvSpPr>
            <p:cNvPr id="217" name="Овал 216"/>
            <p:cNvSpPr/>
            <p:nvPr/>
          </p:nvSpPr>
          <p:spPr>
            <a:xfrm>
              <a:off x="1866363" y="3190334"/>
              <a:ext cx="68520" cy="73630"/>
            </a:xfrm>
            <a:prstGeom prst="ellipse">
              <a:avLst/>
            </a:prstGeom>
            <a:grpFill/>
            <a:ln w="19050"/>
          </p:spPr>
          <p:style>
            <a:lnRef idx="3">
              <a:schemeClr val="lt1"/>
            </a:lnRef>
            <a:fillRef idx="1">
              <a:schemeClr val="accent1"/>
            </a:fillRef>
            <a:effectRef idx="1">
              <a:schemeClr val="accent1"/>
            </a:effectRef>
            <a:fontRef idx="minor">
              <a:schemeClr val="lt1"/>
            </a:fontRef>
          </p:style>
          <p:txBody>
            <a:bodyPr spcFirstLastPara="0" vert="horz" wrap="square" lIns="201147" tIns="33518" rIns="201147" bIns="33518" numCol="1" spcCol="1270" rtlCol="0" anchor="ctr" anchorCtr="0">
              <a:noAutofit/>
            </a:bodyPr>
            <a:lstStyle/>
            <a:p>
              <a:pPr algn="just" defTabSz="533413">
                <a:lnSpc>
                  <a:spcPct val="90000"/>
                </a:lnSpc>
                <a:spcBef>
                  <a:spcPct val="0"/>
                </a:spcBef>
                <a:spcAft>
                  <a:spcPct val="35000"/>
                </a:spcAft>
              </a:pPr>
              <a:endParaRPr lang="ru-RU" sz="1400" dirty="0">
                <a:solidFill>
                  <a:prstClr val="white"/>
                </a:solidFill>
                <a:ea typeface="Tahoma" panose="020B0604030504040204" pitchFamily="34" charset="0"/>
                <a:cs typeface="Tahoma" panose="020B0604030504040204" pitchFamily="34" charset="0"/>
              </a:endParaRPr>
            </a:p>
          </p:txBody>
        </p:sp>
      </p:grpSp>
      <p:grpSp>
        <p:nvGrpSpPr>
          <p:cNvPr id="376" name="Группа 375"/>
          <p:cNvGrpSpPr/>
          <p:nvPr/>
        </p:nvGrpSpPr>
        <p:grpSpPr>
          <a:xfrm>
            <a:off x="2210182" y="1411836"/>
            <a:ext cx="1672813" cy="369332"/>
            <a:chOff x="1403648" y="2294052"/>
            <a:chExt cx="1672813" cy="369332"/>
          </a:xfrm>
        </p:grpSpPr>
        <p:sp>
          <p:nvSpPr>
            <p:cNvPr id="378" name="Прямоугольник 377"/>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srgbClr val="F79646">
                    <a:lumMod val="75000"/>
                  </a:srgbClr>
                </a:solidFill>
                <a:ea typeface="Tahoma" panose="020B0604030504040204" pitchFamily="34" charset="0"/>
                <a:cs typeface="Tahoma" panose="020B0604030504040204" pitchFamily="34" charset="0"/>
              </a:endParaRPr>
            </a:p>
          </p:txBody>
        </p:sp>
        <p:sp>
          <p:nvSpPr>
            <p:cNvPr id="379" name="Пятиугольник 378"/>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80" name="TextBox 379"/>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150 км</a:t>
              </a:r>
            </a:p>
            <a:p>
              <a:pPr algn="ctr"/>
              <a:r>
                <a:rPr lang="ru-RU" sz="900" dirty="0" smtClean="0">
                  <a:solidFill>
                    <a:prstClr val="white"/>
                  </a:solidFill>
                </a:rPr>
                <a:t>2021-2023</a:t>
              </a:r>
              <a:endParaRPr lang="ru-RU" sz="900" dirty="0">
                <a:solidFill>
                  <a:prstClr val="white"/>
                </a:solidFill>
              </a:endParaRPr>
            </a:p>
          </p:txBody>
        </p:sp>
        <p:sp>
          <p:nvSpPr>
            <p:cNvPr id="381" name="TextBox 380"/>
            <p:cNvSpPr txBox="1"/>
            <p:nvPr/>
          </p:nvSpPr>
          <p:spPr>
            <a:xfrm>
              <a:off x="1433614" y="2343702"/>
              <a:ext cx="788012" cy="276999"/>
            </a:xfrm>
            <a:prstGeom prst="rect">
              <a:avLst/>
            </a:prstGeom>
            <a:noFill/>
            <a:ln>
              <a:noFill/>
            </a:ln>
          </p:spPr>
          <p:txBody>
            <a:bodyPr wrap="square" lIns="0" tIns="0" rIns="0" bIns="0" rtlCol="0" anchor="ctr" anchorCtr="0">
              <a:noAutofit/>
            </a:bodyPr>
            <a:lstStyle/>
            <a:p>
              <a:pPr algn="ctr"/>
              <a:r>
                <a:rPr lang="ru-RU" sz="900" dirty="0" smtClean="0">
                  <a:solidFill>
                    <a:srgbClr val="F79646">
                      <a:lumMod val="75000"/>
                    </a:srgbClr>
                  </a:solidFill>
                </a:rPr>
                <a:t>Усть-Луга – </a:t>
              </a:r>
            </a:p>
            <a:p>
              <a:pPr algn="ctr"/>
              <a:r>
                <a:rPr lang="ru-RU" sz="900" dirty="0" smtClean="0">
                  <a:solidFill>
                    <a:srgbClr val="F79646">
                      <a:lumMod val="75000"/>
                    </a:srgbClr>
                  </a:solidFill>
                </a:rPr>
                <a:t>М-11</a:t>
              </a:r>
              <a:endParaRPr lang="ru-RU" sz="900" dirty="0">
                <a:solidFill>
                  <a:srgbClr val="F79646">
                    <a:lumMod val="75000"/>
                  </a:srgbClr>
                </a:solidFill>
              </a:endParaRPr>
            </a:p>
          </p:txBody>
        </p:sp>
      </p:grpSp>
      <p:grpSp>
        <p:nvGrpSpPr>
          <p:cNvPr id="390" name="Группа 389"/>
          <p:cNvGrpSpPr/>
          <p:nvPr/>
        </p:nvGrpSpPr>
        <p:grpSpPr>
          <a:xfrm>
            <a:off x="4020371" y="1115578"/>
            <a:ext cx="1742438" cy="369332"/>
            <a:chOff x="2201168" y="2294239"/>
            <a:chExt cx="1742438" cy="369332"/>
          </a:xfrm>
        </p:grpSpPr>
        <p:sp>
          <p:nvSpPr>
            <p:cNvPr id="391" name="Прямоугольник 390"/>
            <p:cNvSpPr/>
            <p:nvPr/>
          </p:nvSpPr>
          <p:spPr>
            <a:xfrm rot="10800000">
              <a:off x="3079384" y="2330531"/>
              <a:ext cx="797520" cy="297603"/>
            </a:xfrm>
            <a:prstGeom prst="rect">
              <a:avLst/>
            </a:prstGeom>
            <a:gradFill>
              <a:gsLst>
                <a:gs pos="0">
                  <a:schemeClr val="bg1">
                    <a:lumMod val="65000"/>
                  </a:schemeClr>
                </a:gs>
                <a:gs pos="100000">
                  <a:schemeClr val="bg1">
                    <a:lumMod val="85000"/>
                  </a:schemeClr>
                </a:gs>
              </a:gsLst>
              <a:lin ang="10800000" scaled="0"/>
            </a:gra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92" name="Пятиугольник 391"/>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93" name="TextBox 392"/>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196 км</a:t>
              </a:r>
            </a:p>
            <a:p>
              <a:pPr algn="ctr"/>
              <a:r>
                <a:rPr lang="ru-RU" sz="900" dirty="0" smtClean="0">
                  <a:solidFill>
                    <a:prstClr val="white"/>
                  </a:solidFill>
                </a:rPr>
                <a:t>2021-2024</a:t>
              </a:r>
              <a:endParaRPr lang="ru-RU" sz="900" dirty="0">
                <a:solidFill>
                  <a:prstClr val="white"/>
                </a:solidFill>
              </a:endParaRPr>
            </a:p>
          </p:txBody>
        </p:sp>
        <p:sp>
          <p:nvSpPr>
            <p:cNvPr id="405" name="TextBox 404"/>
            <p:cNvSpPr txBox="1"/>
            <p:nvPr/>
          </p:nvSpPr>
          <p:spPr>
            <a:xfrm>
              <a:off x="3076461" y="2318174"/>
              <a:ext cx="867145" cy="311699"/>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a:r>
                <a:rPr lang="ru-RU" sz="800" dirty="0" smtClean="0">
                  <a:solidFill>
                    <a:srgbClr val="F79646">
                      <a:lumMod val="75000"/>
                    </a:srgbClr>
                  </a:solidFill>
                </a:rPr>
                <a:t>А-181 «Скандинавия»</a:t>
              </a:r>
              <a:endParaRPr lang="ru-RU" sz="800" dirty="0">
                <a:solidFill>
                  <a:srgbClr val="F79646">
                    <a:lumMod val="75000"/>
                  </a:srgbClr>
                </a:solidFill>
              </a:endParaRPr>
            </a:p>
          </p:txBody>
        </p:sp>
      </p:grpSp>
      <p:grpSp>
        <p:nvGrpSpPr>
          <p:cNvPr id="420" name="Группа 419"/>
          <p:cNvGrpSpPr/>
          <p:nvPr/>
        </p:nvGrpSpPr>
        <p:grpSpPr>
          <a:xfrm>
            <a:off x="1297817" y="3696111"/>
            <a:ext cx="1672813" cy="378066"/>
            <a:chOff x="1403648" y="2285318"/>
            <a:chExt cx="1672813" cy="378066"/>
          </a:xfrm>
        </p:grpSpPr>
        <p:sp>
          <p:nvSpPr>
            <p:cNvPr id="425" name="Прямоугольник 424"/>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38" name="Пятиугольник 437"/>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40" name="TextBox 439"/>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240 км</a:t>
              </a:r>
            </a:p>
            <a:p>
              <a:pPr algn="ctr"/>
              <a:r>
                <a:rPr lang="ru-RU" sz="900" dirty="0" smtClean="0">
                  <a:solidFill>
                    <a:prstClr val="white"/>
                  </a:solidFill>
                </a:rPr>
                <a:t>2021-2025</a:t>
              </a:r>
              <a:endParaRPr lang="ru-RU" sz="900" dirty="0">
                <a:solidFill>
                  <a:prstClr val="white"/>
                </a:solidFill>
              </a:endParaRPr>
            </a:p>
          </p:txBody>
        </p:sp>
        <p:sp>
          <p:nvSpPr>
            <p:cNvPr id="441" name="TextBox 440"/>
            <p:cNvSpPr txBox="1"/>
            <p:nvPr/>
          </p:nvSpPr>
          <p:spPr>
            <a:xfrm>
              <a:off x="1422298" y="2285318"/>
              <a:ext cx="804454" cy="369332"/>
            </a:xfrm>
            <a:prstGeom prst="rect">
              <a:avLst/>
            </a:prstGeom>
            <a:noFill/>
            <a:ln>
              <a:noFill/>
            </a:ln>
          </p:spPr>
          <p:txBody>
            <a:bodyPr wrap="square" rtlCol="0">
              <a:spAutoFit/>
            </a:bodyPr>
            <a:lstStyle/>
            <a:p>
              <a:pPr algn="ctr"/>
              <a:r>
                <a:rPr lang="ru-RU" sz="900" dirty="0" smtClean="0">
                  <a:solidFill>
                    <a:srgbClr val="F79646">
                      <a:lumMod val="75000"/>
                    </a:srgbClr>
                  </a:solidFill>
                </a:rPr>
                <a:t>Белгород-Воронеж</a:t>
              </a:r>
              <a:endParaRPr lang="ru-RU" sz="900" dirty="0">
                <a:solidFill>
                  <a:srgbClr val="F79646">
                    <a:lumMod val="75000"/>
                  </a:srgbClr>
                </a:solidFill>
              </a:endParaRPr>
            </a:p>
          </p:txBody>
        </p:sp>
      </p:grpSp>
      <p:grpSp>
        <p:nvGrpSpPr>
          <p:cNvPr id="442" name="Группа 441"/>
          <p:cNvGrpSpPr/>
          <p:nvPr/>
        </p:nvGrpSpPr>
        <p:grpSpPr>
          <a:xfrm>
            <a:off x="1834083" y="3276090"/>
            <a:ext cx="1701596" cy="372900"/>
            <a:chOff x="1374865" y="2294052"/>
            <a:chExt cx="1701596" cy="372900"/>
          </a:xfrm>
        </p:grpSpPr>
        <p:sp>
          <p:nvSpPr>
            <p:cNvPr id="446" name="Прямоугольник 445"/>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48" name="Пятиугольник 447"/>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49" name="TextBox 448"/>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30 км</a:t>
              </a:r>
            </a:p>
            <a:p>
              <a:pPr algn="ctr"/>
              <a:r>
                <a:rPr lang="ru-RU" sz="900" dirty="0" smtClean="0">
                  <a:solidFill>
                    <a:prstClr val="white"/>
                  </a:solidFill>
                </a:rPr>
                <a:t>2021-2025</a:t>
              </a:r>
              <a:endParaRPr lang="ru-RU" sz="900" dirty="0">
                <a:solidFill>
                  <a:prstClr val="white"/>
                </a:solidFill>
              </a:endParaRPr>
            </a:p>
          </p:txBody>
        </p:sp>
        <p:sp>
          <p:nvSpPr>
            <p:cNvPr id="454" name="TextBox 453"/>
            <p:cNvSpPr txBox="1"/>
            <p:nvPr/>
          </p:nvSpPr>
          <p:spPr>
            <a:xfrm>
              <a:off x="1374865" y="2297620"/>
              <a:ext cx="844929" cy="369332"/>
            </a:xfrm>
            <a:prstGeom prst="rect">
              <a:avLst/>
            </a:prstGeom>
            <a:noFill/>
            <a:ln>
              <a:noFill/>
            </a:ln>
          </p:spPr>
          <p:txBody>
            <a:bodyPr wrap="square" rtlCol="0">
              <a:spAutoFit/>
            </a:bodyPr>
            <a:lstStyle/>
            <a:p>
              <a:pPr algn="ctr"/>
              <a:r>
                <a:rPr lang="ru-RU" sz="900" dirty="0" smtClean="0">
                  <a:solidFill>
                    <a:srgbClr val="F79646">
                      <a:lumMod val="75000"/>
                    </a:srgbClr>
                  </a:solidFill>
                </a:rPr>
                <a:t>Соединение </a:t>
              </a:r>
            </a:p>
            <a:p>
              <a:pPr algn="ctr"/>
              <a:r>
                <a:rPr lang="ru-RU" sz="900" dirty="0" smtClean="0">
                  <a:solidFill>
                    <a:srgbClr val="F79646">
                      <a:lumMod val="75000"/>
                    </a:srgbClr>
                  </a:solidFill>
                </a:rPr>
                <a:t>М-2 - М-4</a:t>
              </a:r>
              <a:endParaRPr lang="ru-RU" sz="900" dirty="0">
                <a:solidFill>
                  <a:srgbClr val="F79646">
                    <a:lumMod val="75000"/>
                  </a:srgbClr>
                </a:solidFill>
              </a:endParaRPr>
            </a:p>
          </p:txBody>
        </p:sp>
      </p:grpSp>
      <p:grpSp>
        <p:nvGrpSpPr>
          <p:cNvPr id="455" name="Группа 454"/>
          <p:cNvGrpSpPr/>
          <p:nvPr/>
        </p:nvGrpSpPr>
        <p:grpSpPr>
          <a:xfrm>
            <a:off x="4418676" y="2102579"/>
            <a:ext cx="1687109" cy="378366"/>
            <a:chOff x="2201168" y="2294239"/>
            <a:chExt cx="1687109" cy="378366"/>
          </a:xfrm>
        </p:grpSpPr>
        <p:sp>
          <p:nvSpPr>
            <p:cNvPr id="460" name="Прямоугольник 45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61" name="Пятиугольник 46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62" name="TextBox 46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1086 км</a:t>
              </a:r>
            </a:p>
            <a:p>
              <a:pPr algn="ctr"/>
              <a:r>
                <a:rPr lang="ru-RU" sz="900" dirty="0" smtClean="0">
                  <a:solidFill>
                    <a:prstClr val="white"/>
                  </a:solidFill>
                </a:rPr>
                <a:t>2026-2030</a:t>
              </a:r>
              <a:endParaRPr lang="ru-RU" sz="900" dirty="0">
                <a:solidFill>
                  <a:prstClr val="white"/>
                </a:solidFill>
              </a:endParaRPr>
            </a:p>
          </p:txBody>
        </p:sp>
        <p:sp>
          <p:nvSpPr>
            <p:cNvPr id="463" name="TextBox 462"/>
            <p:cNvSpPr txBox="1"/>
            <p:nvPr/>
          </p:nvSpPr>
          <p:spPr>
            <a:xfrm>
              <a:off x="3092506" y="2321740"/>
              <a:ext cx="795771" cy="350865"/>
            </a:xfrm>
            <a:prstGeom prst="rect">
              <a:avLst/>
            </a:prstGeom>
            <a:noFill/>
            <a:ln>
              <a:noFill/>
            </a:ln>
          </p:spPr>
          <p:txBody>
            <a:bodyPr wrap="square" rtlCol="0">
              <a:spAutoFit/>
            </a:bodyPr>
            <a:lstStyle/>
            <a:p>
              <a:pPr algn="ctr">
                <a:lnSpc>
                  <a:spcPct val="80000"/>
                </a:lnSpc>
              </a:pPr>
              <a:r>
                <a:rPr lang="ru-RU" sz="700" dirty="0" smtClean="0">
                  <a:solidFill>
                    <a:srgbClr val="F79646">
                      <a:lumMod val="75000"/>
                    </a:srgbClr>
                  </a:solidFill>
                </a:rPr>
                <a:t>Санкт-Петербург-</a:t>
              </a:r>
              <a:br>
                <a:rPr lang="ru-RU" sz="700" dirty="0" smtClean="0">
                  <a:solidFill>
                    <a:srgbClr val="F79646">
                      <a:lumMod val="75000"/>
                    </a:srgbClr>
                  </a:solidFill>
                </a:rPr>
              </a:br>
              <a:r>
                <a:rPr lang="ru-RU" sz="700" dirty="0" smtClean="0">
                  <a:solidFill>
                    <a:srgbClr val="F79646">
                      <a:lumMod val="75000"/>
                    </a:srgbClr>
                  </a:solidFill>
                </a:rPr>
                <a:t>Н. Новгород</a:t>
              </a:r>
              <a:endParaRPr lang="ru-RU" sz="700" dirty="0">
                <a:solidFill>
                  <a:srgbClr val="F79646">
                    <a:lumMod val="75000"/>
                  </a:srgbClr>
                </a:solidFill>
              </a:endParaRPr>
            </a:p>
          </p:txBody>
        </p:sp>
      </p:grpSp>
      <p:grpSp>
        <p:nvGrpSpPr>
          <p:cNvPr id="464" name="Группа 463"/>
          <p:cNvGrpSpPr/>
          <p:nvPr/>
        </p:nvGrpSpPr>
        <p:grpSpPr>
          <a:xfrm>
            <a:off x="6552443" y="3515948"/>
            <a:ext cx="1684051" cy="369332"/>
            <a:chOff x="2201168" y="2294239"/>
            <a:chExt cx="1684051" cy="369332"/>
          </a:xfrm>
        </p:grpSpPr>
        <p:sp>
          <p:nvSpPr>
            <p:cNvPr id="465" name="Прямоугольник 464"/>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66" name="Пятиугольник 465"/>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67" name="TextBox 466"/>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282 км</a:t>
              </a:r>
            </a:p>
            <a:p>
              <a:pPr algn="ctr"/>
              <a:r>
                <a:rPr lang="ru-RU" sz="900" dirty="0" smtClean="0">
                  <a:solidFill>
                    <a:prstClr val="white"/>
                  </a:solidFill>
                </a:rPr>
                <a:t>2023-2025</a:t>
              </a:r>
              <a:endParaRPr lang="ru-RU" sz="900" dirty="0">
                <a:solidFill>
                  <a:prstClr val="white"/>
                </a:solidFill>
              </a:endParaRPr>
            </a:p>
          </p:txBody>
        </p:sp>
        <p:sp>
          <p:nvSpPr>
            <p:cNvPr id="468" name="TextBox 467"/>
            <p:cNvSpPr txBox="1"/>
            <p:nvPr/>
          </p:nvSpPr>
          <p:spPr>
            <a:xfrm>
              <a:off x="3036504" y="2351592"/>
              <a:ext cx="848715"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Ижевск- Пермь</a:t>
              </a:r>
              <a:endParaRPr lang="ru-RU" sz="800" dirty="0">
                <a:solidFill>
                  <a:srgbClr val="F79646">
                    <a:lumMod val="75000"/>
                  </a:srgbClr>
                </a:solidFill>
              </a:endParaRPr>
            </a:p>
          </p:txBody>
        </p:sp>
      </p:grpSp>
      <p:grpSp>
        <p:nvGrpSpPr>
          <p:cNvPr id="474" name="Группа 473"/>
          <p:cNvGrpSpPr/>
          <p:nvPr/>
        </p:nvGrpSpPr>
        <p:grpSpPr>
          <a:xfrm>
            <a:off x="6687513" y="3911850"/>
            <a:ext cx="1713723" cy="369332"/>
            <a:chOff x="2201168" y="2294239"/>
            <a:chExt cx="1713723" cy="369332"/>
          </a:xfrm>
        </p:grpSpPr>
        <p:sp>
          <p:nvSpPr>
            <p:cNvPr id="475" name="Прямоугольник 474"/>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76" name="Пятиугольник 475"/>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77" name="TextBox 476"/>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361 км</a:t>
              </a:r>
            </a:p>
            <a:p>
              <a:pPr algn="ctr"/>
              <a:r>
                <a:rPr lang="ru-RU" sz="900" dirty="0" smtClean="0">
                  <a:solidFill>
                    <a:prstClr val="white"/>
                  </a:solidFill>
                </a:rPr>
                <a:t>2022-2025</a:t>
              </a:r>
              <a:endParaRPr lang="ru-RU" sz="900" dirty="0">
                <a:solidFill>
                  <a:prstClr val="white"/>
                </a:solidFill>
              </a:endParaRPr>
            </a:p>
          </p:txBody>
        </p:sp>
        <p:sp>
          <p:nvSpPr>
            <p:cNvPr id="478" name="TextBox 477"/>
            <p:cNvSpPr txBox="1"/>
            <p:nvPr/>
          </p:nvSpPr>
          <p:spPr>
            <a:xfrm>
              <a:off x="3066176" y="2345959"/>
              <a:ext cx="848715"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Пермь-Екатеринбург</a:t>
              </a:r>
              <a:endParaRPr lang="ru-RU" sz="800" dirty="0">
                <a:solidFill>
                  <a:srgbClr val="F79646">
                    <a:lumMod val="75000"/>
                  </a:srgbClr>
                </a:solidFill>
              </a:endParaRPr>
            </a:p>
          </p:txBody>
        </p:sp>
      </p:grpSp>
      <p:grpSp>
        <p:nvGrpSpPr>
          <p:cNvPr id="479" name="Группа 478"/>
          <p:cNvGrpSpPr/>
          <p:nvPr/>
        </p:nvGrpSpPr>
        <p:grpSpPr>
          <a:xfrm>
            <a:off x="3618340" y="3872495"/>
            <a:ext cx="1700320" cy="369332"/>
            <a:chOff x="2201168" y="2294239"/>
            <a:chExt cx="1700320" cy="369332"/>
          </a:xfrm>
        </p:grpSpPr>
        <p:sp>
          <p:nvSpPr>
            <p:cNvPr id="480" name="Прямоугольник 47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481" name="Пятиугольник 48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482" name="TextBox 48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585 км</a:t>
              </a:r>
            </a:p>
            <a:p>
              <a:pPr algn="ctr"/>
              <a:r>
                <a:rPr lang="ru-RU" sz="900" dirty="0" smtClean="0">
                  <a:solidFill>
                    <a:prstClr val="white"/>
                  </a:solidFill>
                </a:rPr>
                <a:t>2026-2030</a:t>
              </a:r>
              <a:endParaRPr lang="ru-RU" sz="900" dirty="0">
                <a:solidFill>
                  <a:prstClr val="white"/>
                </a:solidFill>
              </a:endParaRPr>
            </a:p>
          </p:txBody>
        </p:sp>
        <p:sp>
          <p:nvSpPr>
            <p:cNvPr id="483" name="TextBox 482"/>
            <p:cNvSpPr txBox="1"/>
            <p:nvPr/>
          </p:nvSpPr>
          <p:spPr>
            <a:xfrm>
              <a:off x="3123751" y="2328438"/>
              <a:ext cx="777737"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Воронеж-</a:t>
              </a:r>
              <a:br>
                <a:rPr lang="ru-RU" sz="800" dirty="0" smtClean="0">
                  <a:solidFill>
                    <a:srgbClr val="F79646">
                      <a:lumMod val="75000"/>
                    </a:srgbClr>
                  </a:solidFill>
                </a:rPr>
              </a:br>
              <a:r>
                <a:rPr lang="ru-RU" sz="800" dirty="0" smtClean="0">
                  <a:solidFill>
                    <a:srgbClr val="F79646">
                      <a:lumMod val="75000"/>
                    </a:srgbClr>
                  </a:solidFill>
                </a:rPr>
                <a:t>Н. Новгород</a:t>
              </a:r>
              <a:endParaRPr lang="ru-RU" sz="800" dirty="0">
                <a:solidFill>
                  <a:srgbClr val="F79646">
                    <a:lumMod val="75000"/>
                  </a:srgbClr>
                </a:solidFill>
              </a:endParaRPr>
            </a:p>
          </p:txBody>
        </p:sp>
      </p:grpSp>
      <p:grpSp>
        <p:nvGrpSpPr>
          <p:cNvPr id="252" name="Группа 251"/>
          <p:cNvGrpSpPr/>
          <p:nvPr/>
        </p:nvGrpSpPr>
        <p:grpSpPr>
          <a:xfrm>
            <a:off x="329153" y="4654348"/>
            <a:ext cx="1735680" cy="369332"/>
            <a:chOff x="1340781" y="2294052"/>
            <a:chExt cx="1735680" cy="369332"/>
          </a:xfrm>
        </p:grpSpPr>
        <p:sp>
          <p:nvSpPr>
            <p:cNvPr id="253" name="Прямоугольник 252"/>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254" name="Пятиугольник 253"/>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281" name="TextBox 280"/>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220 км</a:t>
              </a:r>
            </a:p>
            <a:p>
              <a:pPr algn="ctr"/>
              <a:r>
                <a:rPr lang="ru-RU" sz="900" dirty="0" smtClean="0">
                  <a:solidFill>
                    <a:prstClr val="white"/>
                  </a:solidFill>
                </a:rPr>
                <a:t>2021-2022</a:t>
              </a:r>
              <a:endParaRPr lang="ru-RU" sz="900" dirty="0">
                <a:solidFill>
                  <a:prstClr val="white"/>
                </a:solidFill>
              </a:endParaRPr>
            </a:p>
          </p:txBody>
        </p:sp>
        <p:sp>
          <p:nvSpPr>
            <p:cNvPr id="282" name="TextBox 281"/>
            <p:cNvSpPr txBox="1"/>
            <p:nvPr/>
          </p:nvSpPr>
          <p:spPr>
            <a:xfrm>
              <a:off x="1340781" y="2345076"/>
              <a:ext cx="942094" cy="264688"/>
            </a:xfrm>
            <a:prstGeom prst="rect">
              <a:avLst/>
            </a:prstGeom>
            <a:noFill/>
            <a:ln>
              <a:noFill/>
            </a:ln>
          </p:spPr>
          <p:txBody>
            <a:bodyPr wrap="square" rtlCol="0">
              <a:spAutoFit/>
            </a:bodyPr>
            <a:lstStyle/>
            <a:p>
              <a:pPr algn="ctr">
                <a:lnSpc>
                  <a:spcPct val="80000"/>
                </a:lnSpc>
              </a:pPr>
              <a:r>
                <a:rPr lang="ru-RU" sz="700" dirty="0" smtClean="0">
                  <a:solidFill>
                    <a:srgbClr val="F79646">
                      <a:lumMod val="75000"/>
                    </a:srgbClr>
                  </a:solidFill>
                </a:rPr>
                <a:t>Краснодар-</a:t>
              </a:r>
              <a:r>
                <a:rPr lang="ru-RU" sz="700" dirty="0" err="1" smtClean="0">
                  <a:solidFill>
                    <a:srgbClr val="F79646">
                      <a:lumMod val="75000"/>
                    </a:srgbClr>
                  </a:solidFill>
                </a:rPr>
                <a:t>Джигинка</a:t>
              </a:r>
              <a:r>
                <a:rPr lang="ru-RU" sz="700" dirty="0" smtClean="0">
                  <a:solidFill>
                    <a:srgbClr val="F79646">
                      <a:lumMod val="75000"/>
                    </a:srgbClr>
                  </a:solidFill>
                </a:rPr>
                <a:t> (М-25)</a:t>
              </a:r>
              <a:endParaRPr lang="ru-RU" sz="700" dirty="0">
                <a:solidFill>
                  <a:srgbClr val="F79646">
                    <a:lumMod val="75000"/>
                  </a:srgbClr>
                </a:solidFill>
              </a:endParaRPr>
            </a:p>
          </p:txBody>
        </p:sp>
      </p:grpSp>
      <p:grpSp>
        <p:nvGrpSpPr>
          <p:cNvPr id="284" name="Группа 283"/>
          <p:cNvGrpSpPr/>
          <p:nvPr/>
        </p:nvGrpSpPr>
        <p:grpSpPr>
          <a:xfrm>
            <a:off x="6667092" y="5009661"/>
            <a:ext cx="1711543" cy="369332"/>
            <a:chOff x="2201168" y="2294239"/>
            <a:chExt cx="1711543" cy="369332"/>
          </a:xfrm>
        </p:grpSpPr>
        <p:sp>
          <p:nvSpPr>
            <p:cNvPr id="285" name="Прямоугольник 284"/>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286" name="Пятиугольник 285"/>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287" name="TextBox 286"/>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203 км</a:t>
              </a:r>
            </a:p>
            <a:p>
              <a:pPr algn="ctr"/>
              <a:r>
                <a:rPr lang="ru-RU" sz="900" dirty="0" smtClean="0">
                  <a:solidFill>
                    <a:prstClr val="white"/>
                  </a:solidFill>
                </a:rPr>
                <a:t>2021-2025</a:t>
              </a:r>
              <a:endParaRPr lang="ru-RU" sz="900" dirty="0">
                <a:solidFill>
                  <a:prstClr val="white"/>
                </a:solidFill>
              </a:endParaRPr>
            </a:p>
          </p:txBody>
        </p:sp>
        <p:sp>
          <p:nvSpPr>
            <p:cNvPr id="288" name="TextBox 287"/>
            <p:cNvSpPr txBox="1"/>
            <p:nvPr/>
          </p:nvSpPr>
          <p:spPr>
            <a:xfrm>
              <a:off x="3043575" y="2347232"/>
              <a:ext cx="869136"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Екатеринбург- Челябинск</a:t>
              </a:r>
              <a:endParaRPr lang="ru-RU" sz="800" dirty="0">
                <a:solidFill>
                  <a:srgbClr val="F79646">
                    <a:lumMod val="75000"/>
                  </a:srgbClr>
                </a:solidFill>
              </a:endParaRPr>
            </a:p>
          </p:txBody>
        </p:sp>
      </p:grpSp>
      <p:grpSp>
        <p:nvGrpSpPr>
          <p:cNvPr id="289" name="Группа 288"/>
          <p:cNvGrpSpPr/>
          <p:nvPr/>
        </p:nvGrpSpPr>
        <p:grpSpPr>
          <a:xfrm>
            <a:off x="6390729" y="4658949"/>
            <a:ext cx="1704795" cy="369332"/>
            <a:chOff x="2201168" y="2294239"/>
            <a:chExt cx="1704795" cy="369332"/>
          </a:xfrm>
        </p:grpSpPr>
        <p:sp>
          <p:nvSpPr>
            <p:cNvPr id="290" name="Прямоугольник 28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291" name="Пятиугольник 29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292" name="TextBox 29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867 км</a:t>
              </a:r>
            </a:p>
            <a:p>
              <a:pPr algn="ctr"/>
              <a:r>
                <a:rPr lang="ru-RU" sz="900" dirty="0" smtClean="0">
                  <a:solidFill>
                    <a:prstClr val="white"/>
                  </a:solidFill>
                </a:rPr>
                <a:t>2022-2025</a:t>
              </a:r>
              <a:endParaRPr lang="ru-RU" sz="900" dirty="0">
                <a:solidFill>
                  <a:prstClr val="white"/>
                </a:solidFill>
              </a:endParaRPr>
            </a:p>
          </p:txBody>
        </p:sp>
        <p:sp>
          <p:nvSpPr>
            <p:cNvPr id="293" name="TextBox 292"/>
            <p:cNvSpPr txBox="1"/>
            <p:nvPr/>
          </p:nvSpPr>
          <p:spPr>
            <a:xfrm>
              <a:off x="3036827" y="2334332"/>
              <a:ext cx="869136"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Самара- Челябинск</a:t>
              </a:r>
              <a:endParaRPr lang="ru-RU" sz="800" dirty="0">
                <a:solidFill>
                  <a:srgbClr val="F79646">
                    <a:lumMod val="75000"/>
                  </a:srgbClr>
                </a:solidFill>
              </a:endParaRPr>
            </a:p>
          </p:txBody>
        </p:sp>
      </p:grpSp>
      <p:grpSp>
        <p:nvGrpSpPr>
          <p:cNvPr id="299" name="Группа 298"/>
          <p:cNvGrpSpPr/>
          <p:nvPr/>
        </p:nvGrpSpPr>
        <p:grpSpPr>
          <a:xfrm>
            <a:off x="2187304" y="4700329"/>
            <a:ext cx="1749507" cy="369332"/>
            <a:chOff x="1326954" y="2294052"/>
            <a:chExt cx="1749507" cy="369332"/>
          </a:xfrm>
        </p:grpSpPr>
        <p:sp>
          <p:nvSpPr>
            <p:cNvPr id="300" name="Прямоугольник 299"/>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01" name="Пятиугольник 300"/>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02" name="TextBox 301"/>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1250 км</a:t>
              </a:r>
            </a:p>
            <a:p>
              <a:pPr algn="ctr"/>
              <a:r>
                <a:rPr lang="ru-RU" sz="900" dirty="0" smtClean="0">
                  <a:solidFill>
                    <a:prstClr val="white"/>
                  </a:solidFill>
                </a:rPr>
                <a:t>2026-2030</a:t>
              </a:r>
              <a:endParaRPr lang="ru-RU" sz="900" dirty="0">
                <a:solidFill>
                  <a:prstClr val="white"/>
                </a:solidFill>
              </a:endParaRPr>
            </a:p>
          </p:txBody>
        </p:sp>
        <p:sp>
          <p:nvSpPr>
            <p:cNvPr id="303" name="TextBox 302"/>
            <p:cNvSpPr txBox="1"/>
            <p:nvPr/>
          </p:nvSpPr>
          <p:spPr>
            <a:xfrm>
              <a:off x="1326954" y="2334063"/>
              <a:ext cx="959304"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Самара-</a:t>
              </a:r>
            </a:p>
            <a:p>
              <a:pPr algn="ctr">
                <a:lnSpc>
                  <a:spcPct val="80000"/>
                </a:lnSpc>
              </a:pPr>
              <a:r>
                <a:rPr lang="ru-RU" sz="800" dirty="0" smtClean="0">
                  <a:solidFill>
                    <a:srgbClr val="F79646">
                      <a:lumMod val="75000"/>
                    </a:srgbClr>
                  </a:solidFill>
                </a:rPr>
                <a:t>Ростов-на-Дону</a:t>
              </a:r>
              <a:endParaRPr lang="ru-RU" sz="800" dirty="0">
                <a:solidFill>
                  <a:srgbClr val="F79646">
                    <a:lumMod val="75000"/>
                  </a:srgbClr>
                </a:solidFill>
              </a:endParaRPr>
            </a:p>
          </p:txBody>
        </p:sp>
      </p:grpSp>
      <p:grpSp>
        <p:nvGrpSpPr>
          <p:cNvPr id="304" name="Группа 303"/>
          <p:cNvGrpSpPr/>
          <p:nvPr/>
        </p:nvGrpSpPr>
        <p:grpSpPr>
          <a:xfrm>
            <a:off x="5774896" y="5477304"/>
            <a:ext cx="1737702" cy="396814"/>
            <a:chOff x="2201168" y="2294239"/>
            <a:chExt cx="1737702" cy="396814"/>
          </a:xfrm>
        </p:grpSpPr>
        <p:sp>
          <p:nvSpPr>
            <p:cNvPr id="306" name="Прямоугольник 305"/>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33" name="Пятиугольник 332"/>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42" name="TextBox 34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146 км</a:t>
              </a:r>
            </a:p>
            <a:p>
              <a:pPr algn="ctr"/>
              <a:r>
                <a:rPr lang="ru-RU" sz="900" dirty="0" smtClean="0">
                  <a:solidFill>
                    <a:prstClr val="white"/>
                  </a:solidFill>
                </a:rPr>
                <a:t>2019-2025</a:t>
              </a:r>
              <a:endParaRPr lang="ru-RU" sz="900" dirty="0">
                <a:solidFill>
                  <a:prstClr val="white"/>
                </a:solidFill>
              </a:endParaRPr>
            </a:p>
          </p:txBody>
        </p:sp>
        <p:sp>
          <p:nvSpPr>
            <p:cNvPr id="343" name="TextBox 342"/>
            <p:cNvSpPr txBox="1"/>
            <p:nvPr/>
          </p:nvSpPr>
          <p:spPr>
            <a:xfrm>
              <a:off x="3069734" y="2303255"/>
              <a:ext cx="869136" cy="387798"/>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Самара-граница Казахстана</a:t>
              </a:r>
              <a:endParaRPr lang="ru-RU" sz="800" dirty="0">
                <a:solidFill>
                  <a:srgbClr val="F79646">
                    <a:lumMod val="75000"/>
                  </a:srgbClr>
                </a:solidFill>
              </a:endParaRPr>
            </a:p>
          </p:txBody>
        </p:sp>
      </p:grpSp>
      <p:grpSp>
        <p:nvGrpSpPr>
          <p:cNvPr id="344" name="Группа 343"/>
          <p:cNvGrpSpPr/>
          <p:nvPr/>
        </p:nvGrpSpPr>
        <p:grpSpPr>
          <a:xfrm>
            <a:off x="5112014" y="4337338"/>
            <a:ext cx="1735085" cy="369332"/>
            <a:chOff x="2201168" y="2294239"/>
            <a:chExt cx="1735085" cy="369332"/>
          </a:xfrm>
        </p:grpSpPr>
        <p:sp>
          <p:nvSpPr>
            <p:cNvPr id="345" name="Прямоугольник 344"/>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46" name="Пятиугольник 345"/>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47" name="TextBox 346"/>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275 км</a:t>
              </a:r>
            </a:p>
            <a:p>
              <a:pPr algn="ctr"/>
              <a:r>
                <a:rPr lang="ru-RU" sz="900" dirty="0" smtClean="0">
                  <a:solidFill>
                    <a:prstClr val="white"/>
                  </a:solidFill>
                </a:rPr>
                <a:t>2026-2030</a:t>
              </a:r>
              <a:endParaRPr lang="ru-RU" sz="900" dirty="0">
                <a:solidFill>
                  <a:prstClr val="white"/>
                </a:solidFill>
              </a:endParaRPr>
            </a:p>
          </p:txBody>
        </p:sp>
        <p:sp>
          <p:nvSpPr>
            <p:cNvPr id="348" name="TextBox 347"/>
            <p:cNvSpPr txBox="1"/>
            <p:nvPr/>
          </p:nvSpPr>
          <p:spPr>
            <a:xfrm>
              <a:off x="3067117" y="2338602"/>
              <a:ext cx="869136"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Тольятти-Нижнекамск</a:t>
              </a:r>
              <a:endParaRPr lang="ru-RU" sz="800" dirty="0">
                <a:solidFill>
                  <a:srgbClr val="F79646">
                    <a:lumMod val="75000"/>
                  </a:srgbClr>
                </a:solidFill>
              </a:endParaRPr>
            </a:p>
          </p:txBody>
        </p:sp>
      </p:grpSp>
      <p:grpSp>
        <p:nvGrpSpPr>
          <p:cNvPr id="349" name="Группа 348"/>
          <p:cNvGrpSpPr/>
          <p:nvPr/>
        </p:nvGrpSpPr>
        <p:grpSpPr>
          <a:xfrm>
            <a:off x="4690616" y="4784907"/>
            <a:ext cx="1688659" cy="369332"/>
            <a:chOff x="2201168" y="2294239"/>
            <a:chExt cx="1688659" cy="369332"/>
          </a:xfrm>
        </p:grpSpPr>
        <p:sp>
          <p:nvSpPr>
            <p:cNvPr id="350" name="Прямоугольник 34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51" name="Пятиугольник 35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52" name="TextBox 35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470 км</a:t>
              </a:r>
            </a:p>
            <a:p>
              <a:pPr algn="ctr"/>
              <a:r>
                <a:rPr lang="ru-RU" sz="900" dirty="0" smtClean="0">
                  <a:solidFill>
                    <a:prstClr val="white"/>
                  </a:solidFill>
                </a:rPr>
                <a:t>2026-2030</a:t>
              </a:r>
              <a:endParaRPr lang="ru-RU" sz="900" dirty="0">
                <a:solidFill>
                  <a:prstClr val="white"/>
                </a:solidFill>
              </a:endParaRPr>
            </a:p>
          </p:txBody>
        </p:sp>
        <p:sp>
          <p:nvSpPr>
            <p:cNvPr id="353" name="TextBox 352"/>
            <p:cNvSpPr txBox="1"/>
            <p:nvPr/>
          </p:nvSpPr>
          <p:spPr>
            <a:xfrm>
              <a:off x="3020691" y="2338975"/>
              <a:ext cx="869136" cy="289310"/>
            </a:xfrm>
            <a:prstGeom prst="rect">
              <a:avLst/>
            </a:prstGeom>
            <a:noFill/>
            <a:ln>
              <a:noFill/>
            </a:ln>
          </p:spPr>
          <p:txBody>
            <a:bodyPr wrap="square" rtlCol="0">
              <a:spAutoFit/>
            </a:bodyPr>
            <a:lstStyle/>
            <a:p>
              <a:pPr algn="ctr">
                <a:lnSpc>
                  <a:spcPct val="80000"/>
                </a:lnSpc>
              </a:pPr>
              <a:r>
                <a:rPr lang="ru-RU" sz="800" dirty="0" smtClean="0">
                  <a:solidFill>
                    <a:srgbClr val="F79646">
                      <a:lumMod val="75000"/>
                    </a:srgbClr>
                  </a:solidFill>
                </a:rPr>
                <a:t>Саратов-Воронеж</a:t>
              </a:r>
              <a:endParaRPr lang="ru-RU" sz="800" dirty="0">
                <a:solidFill>
                  <a:srgbClr val="F79646">
                    <a:lumMod val="75000"/>
                  </a:srgbClr>
                </a:solidFill>
              </a:endParaRPr>
            </a:p>
          </p:txBody>
        </p:sp>
      </p:grpSp>
      <p:grpSp>
        <p:nvGrpSpPr>
          <p:cNvPr id="359" name="Группа 358"/>
          <p:cNvGrpSpPr/>
          <p:nvPr/>
        </p:nvGrpSpPr>
        <p:grpSpPr>
          <a:xfrm>
            <a:off x="3709326" y="5064280"/>
            <a:ext cx="1705865" cy="369332"/>
            <a:chOff x="2201168" y="2294239"/>
            <a:chExt cx="1705865" cy="369332"/>
          </a:xfrm>
        </p:grpSpPr>
        <p:sp>
          <p:nvSpPr>
            <p:cNvPr id="360" name="Прямоугольник 359"/>
            <p:cNvSpPr/>
            <p:nvPr/>
          </p:nvSpPr>
          <p:spPr>
            <a:xfrm rot="10800000">
              <a:off x="3079384" y="2330531"/>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61" name="Пятиугольник 360"/>
            <p:cNvSpPr/>
            <p:nvPr/>
          </p:nvSpPr>
          <p:spPr>
            <a:xfrm rot="10800000">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62" name="TextBox 361"/>
            <p:cNvSpPr txBox="1"/>
            <p:nvPr/>
          </p:nvSpPr>
          <p:spPr>
            <a:xfrm>
              <a:off x="2360115" y="2294239"/>
              <a:ext cx="726482" cy="369332"/>
            </a:xfrm>
            <a:prstGeom prst="rect">
              <a:avLst/>
            </a:prstGeom>
            <a:noFill/>
            <a:ln>
              <a:noFill/>
            </a:ln>
          </p:spPr>
          <p:txBody>
            <a:bodyPr wrap="none" rtlCol="0">
              <a:spAutoFit/>
            </a:bodyPr>
            <a:lstStyle/>
            <a:p>
              <a:pPr algn="ctr"/>
              <a:r>
                <a:rPr lang="ru-RU" sz="900" dirty="0" smtClean="0">
                  <a:solidFill>
                    <a:prstClr val="white"/>
                  </a:solidFill>
                </a:rPr>
                <a:t>367 км</a:t>
              </a:r>
            </a:p>
            <a:p>
              <a:pPr algn="ctr"/>
              <a:r>
                <a:rPr lang="ru-RU" sz="900" dirty="0" smtClean="0">
                  <a:solidFill>
                    <a:prstClr val="white"/>
                  </a:solidFill>
                </a:rPr>
                <a:t>2026-2030</a:t>
              </a:r>
              <a:endParaRPr lang="ru-RU" sz="900" dirty="0">
                <a:solidFill>
                  <a:prstClr val="white"/>
                </a:solidFill>
              </a:endParaRPr>
            </a:p>
          </p:txBody>
        </p:sp>
        <p:sp>
          <p:nvSpPr>
            <p:cNvPr id="363" name="TextBox 362"/>
            <p:cNvSpPr txBox="1"/>
            <p:nvPr/>
          </p:nvSpPr>
          <p:spPr>
            <a:xfrm>
              <a:off x="3037897" y="2306394"/>
              <a:ext cx="869136" cy="350865"/>
            </a:xfrm>
            <a:prstGeom prst="rect">
              <a:avLst/>
            </a:prstGeom>
            <a:noFill/>
            <a:ln>
              <a:noFill/>
            </a:ln>
          </p:spPr>
          <p:txBody>
            <a:bodyPr wrap="square" rtlCol="0">
              <a:spAutoFit/>
            </a:bodyPr>
            <a:lstStyle/>
            <a:p>
              <a:pPr algn="ctr">
                <a:lnSpc>
                  <a:spcPct val="80000"/>
                </a:lnSpc>
              </a:pPr>
              <a:r>
                <a:rPr lang="ru-RU" sz="700" dirty="0" smtClean="0">
                  <a:solidFill>
                    <a:srgbClr val="F79646">
                      <a:lumMod val="75000"/>
                    </a:srgbClr>
                  </a:solidFill>
                </a:rPr>
                <a:t>Волгоград-Борисоглебск (М-6)</a:t>
              </a:r>
              <a:endParaRPr lang="ru-RU" sz="700" dirty="0">
                <a:solidFill>
                  <a:srgbClr val="F79646">
                    <a:lumMod val="75000"/>
                  </a:srgbClr>
                </a:solidFill>
              </a:endParaRPr>
            </a:p>
          </p:txBody>
        </p:sp>
      </p:grpSp>
      <p:grpSp>
        <p:nvGrpSpPr>
          <p:cNvPr id="364" name="Группа 363"/>
          <p:cNvGrpSpPr/>
          <p:nvPr/>
        </p:nvGrpSpPr>
        <p:grpSpPr>
          <a:xfrm>
            <a:off x="1933541" y="5551037"/>
            <a:ext cx="1743948" cy="369332"/>
            <a:chOff x="1332513" y="2294052"/>
            <a:chExt cx="1743948" cy="369332"/>
          </a:xfrm>
        </p:grpSpPr>
        <p:sp>
          <p:nvSpPr>
            <p:cNvPr id="365" name="Прямоугольник 364"/>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66" name="Пятиугольник 365"/>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67" name="TextBox 366"/>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340 км</a:t>
              </a:r>
            </a:p>
            <a:p>
              <a:pPr algn="ctr"/>
              <a:r>
                <a:rPr lang="ru-RU" sz="900" dirty="0" smtClean="0">
                  <a:solidFill>
                    <a:prstClr val="white"/>
                  </a:solidFill>
                </a:rPr>
                <a:t>2026-2030</a:t>
              </a:r>
              <a:endParaRPr lang="ru-RU" sz="900" dirty="0">
                <a:solidFill>
                  <a:prstClr val="white"/>
                </a:solidFill>
              </a:endParaRPr>
            </a:p>
          </p:txBody>
        </p:sp>
        <p:sp>
          <p:nvSpPr>
            <p:cNvPr id="368" name="TextBox 367"/>
            <p:cNvSpPr txBox="1"/>
            <p:nvPr/>
          </p:nvSpPr>
          <p:spPr>
            <a:xfrm>
              <a:off x="1332513" y="2338798"/>
              <a:ext cx="959304" cy="289310"/>
            </a:xfrm>
            <a:prstGeom prst="rect">
              <a:avLst/>
            </a:prstGeom>
            <a:noFill/>
            <a:ln>
              <a:noFill/>
            </a:ln>
          </p:spPr>
          <p:txBody>
            <a:bodyPr wrap="square" rtlCol="0" anchor="ctr">
              <a:spAutoFit/>
            </a:bodyPr>
            <a:lstStyle/>
            <a:p>
              <a:pPr algn="ctr">
                <a:lnSpc>
                  <a:spcPct val="80000"/>
                </a:lnSpc>
              </a:pPr>
              <a:r>
                <a:rPr lang="ru-RU" sz="800" dirty="0" smtClean="0">
                  <a:solidFill>
                    <a:srgbClr val="F79646">
                      <a:lumMod val="75000"/>
                    </a:srgbClr>
                  </a:solidFill>
                </a:rPr>
                <a:t>Волгоград-Астрахань</a:t>
              </a:r>
              <a:endParaRPr lang="ru-RU" sz="800" dirty="0">
                <a:solidFill>
                  <a:srgbClr val="F79646">
                    <a:lumMod val="75000"/>
                  </a:srgbClr>
                </a:solidFill>
              </a:endParaRPr>
            </a:p>
          </p:txBody>
        </p:sp>
      </p:grpSp>
      <p:grpSp>
        <p:nvGrpSpPr>
          <p:cNvPr id="312" name="Группа 311"/>
          <p:cNvGrpSpPr/>
          <p:nvPr/>
        </p:nvGrpSpPr>
        <p:grpSpPr>
          <a:xfrm>
            <a:off x="1541286" y="4199484"/>
            <a:ext cx="1672813" cy="369332"/>
            <a:chOff x="1403648" y="2294052"/>
            <a:chExt cx="1672813" cy="369332"/>
          </a:xfrm>
        </p:grpSpPr>
        <p:sp>
          <p:nvSpPr>
            <p:cNvPr id="313" name="Прямоугольник 312"/>
            <p:cNvSpPr/>
            <p:nvPr/>
          </p:nvSpPr>
          <p:spPr>
            <a:xfrm>
              <a:off x="1403648" y="2328789"/>
              <a:ext cx="797520" cy="297603"/>
            </a:xfrm>
            <a:prstGeom prst="rect">
              <a:avLst/>
            </a:prstGeom>
            <a:solidFill>
              <a:schemeClr val="bg1"/>
            </a:solidFill>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a:solidFill>
                  <a:prstClr val="white"/>
                </a:solidFill>
                <a:ea typeface="Tahoma" panose="020B0604030504040204" pitchFamily="34" charset="0"/>
                <a:cs typeface="Tahoma" panose="020B0604030504040204" pitchFamily="34" charset="0"/>
              </a:endParaRPr>
            </a:p>
          </p:txBody>
        </p:sp>
        <p:sp>
          <p:nvSpPr>
            <p:cNvPr id="314" name="Пятиугольник 313"/>
            <p:cNvSpPr/>
            <p:nvPr/>
          </p:nvSpPr>
          <p:spPr>
            <a:xfrm>
              <a:off x="2201168" y="2328790"/>
              <a:ext cx="875293" cy="297603"/>
            </a:xfrm>
            <a:prstGeom prst="homePlate">
              <a:avLst/>
            </a:prstGeom>
            <a:ln w="12700">
              <a:noFill/>
            </a:ln>
          </p:spPr>
          <p:style>
            <a:lnRef idx="1">
              <a:schemeClr val="accent6"/>
            </a:lnRef>
            <a:fillRef idx="3">
              <a:schemeClr val="accent6"/>
            </a:fillRef>
            <a:effectRef idx="2">
              <a:schemeClr val="accent6"/>
            </a:effectRef>
            <a:fontRef idx="minor">
              <a:schemeClr val="lt1"/>
            </a:fontRef>
          </p:style>
          <p:txBody>
            <a:bodyPr spcFirstLastPara="0" vert="horz" wrap="square" lIns="217909" tIns="36311" rIns="217909" bIns="36311" numCol="1" spcCol="1270" rtlCol="0" anchor="ctr" anchorCtr="0">
              <a:noAutofit/>
            </a:bodyPr>
            <a:lstStyle/>
            <a:p>
              <a:pPr algn="just" defTabSz="577850">
                <a:lnSpc>
                  <a:spcPct val="90000"/>
                </a:lnSpc>
                <a:spcBef>
                  <a:spcPct val="0"/>
                </a:spcBef>
                <a:spcAft>
                  <a:spcPct val="35000"/>
                </a:spcAft>
              </a:pPr>
              <a:endParaRPr lang="ru-RU" sz="1300" dirty="0" smtClean="0">
                <a:solidFill>
                  <a:prstClr val="white"/>
                </a:solidFill>
                <a:ea typeface="Tahoma" panose="020B0604030504040204" pitchFamily="34" charset="0"/>
                <a:cs typeface="Tahoma" panose="020B0604030504040204" pitchFamily="34" charset="0"/>
              </a:endParaRPr>
            </a:p>
          </p:txBody>
        </p:sp>
        <p:sp>
          <p:nvSpPr>
            <p:cNvPr id="315" name="TextBox 314"/>
            <p:cNvSpPr txBox="1"/>
            <p:nvPr/>
          </p:nvSpPr>
          <p:spPr>
            <a:xfrm>
              <a:off x="2225548" y="2294052"/>
              <a:ext cx="726482" cy="369332"/>
            </a:xfrm>
            <a:prstGeom prst="rect">
              <a:avLst/>
            </a:prstGeom>
            <a:noFill/>
            <a:ln>
              <a:noFill/>
            </a:ln>
          </p:spPr>
          <p:txBody>
            <a:bodyPr wrap="none" rtlCol="0">
              <a:spAutoFit/>
            </a:bodyPr>
            <a:lstStyle/>
            <a:p>
              <a:pPr algn="ctr"/>
              <a:r>
                <a:rPr lang="ru-RU" sz="900" dirty="0" smtClean="0">
                  <a:solidFill>
                    <a:prstClr val="white"/>
                  </a:solidFill>
                </a:rPr>
                <a:t>1793 км</a:t>
              </a:r>
            </a:p>
            <a:p>
              <a:pPr algn="ctr"/>
              <a:r>
                <a:rPr lang="ru-RU" sz="900" dirty="0" smtClean="0">
                  <a:solidFill>
                    <a:prstClr val="white"/>
                  </a:solidFill>
                </a:rPr>
                <a:t>2014-2025</a:t>
              </a:r>
              <a:endParaRPr lang="ru-RU" sz="900" dirty="0">
                <a:solidFill>
                  <a:prstClr val="white"/>
                </a:solidFill>
              </a:endParaRPr>
            </a:p>
          </p:txBody>
        </p:sp>
        <p:sp>
          <p:nvSpPr>
            <p:cNvPr id="316" name="TextBox 315"/>
            <p:cNvSpPr txBox="1"/>
            <p:nvPr/>
          </p:nvSpPr>
          <p:spPr>
            <a:xfrm>
              <a:off x="1632982" y="2369717"/>
              <a:ext cx="377027" cy="230832"/>
            </a:xfrm>
            <a:prstGeom prst="rect">
              <a:avLst/>
            </a:prstGeom>
            <a:noFill/>
            <a:ln>
              <a:noFill/>
            </a:ln>
          </p:spPr>
          <p:txBody>
            <a:bodyPr wrap="none" rtlCol="0">
              <a:spAutoFit/>
            </a:bodyPr>
            <a:lstStyle/>
            <a:p>
              <a:pPr algn="ctr"/>
              <a:r>
                <a:rPr lang="ru-RU" sz="900" dirty="0" smtClean="0">
                  <a:solidFill>
                    <a:srgbClr val="F79646">
                      <a:lumMod val="75000"/>
                    </a:srgbClr>
                  </a:solidFill>
                </a:rPr>
                <a:t>М-4</a:t>
              </a:r>
              <a:endParaRPr lang="ru-RU" sz="900" dirty="0">
                <a:solidFill>
                  <a:srgbClr val="F79646">
                    <a:lumMod val="75000"/>
                  </a:srgbClr>
                </a:solidFill>
              </a:endParaRPr>
            </a:p>
          </p:txBody>
        </p:sp>
      </p:grpSp>
      <p:sp>
        <p:nvSpPr>
          <p:cNvPr id="297" name="TextBox 296"/>
          <p:cNvSpPr txBox="1"/>
          <p:nvPr/>
        </p:nvSpPr>
        <p:spPr>
          <a:xfrm>
            <a:off x="6466885" y="806958"/>
            <a:ext cx="2585341" cy="2224004"/>
          </a:xfrm>
          <a:prstGeom prst="rect">
            <a:avLst/>
          </a:prstGeom>
          <a:solidFill>
            <a:sysClr val="window" lastClr="FFFFFF"/>
          </a:solidFill>
          <a:ln w="28575" cap="flat" cmpd="sng" algn="ctr">
            <a:solidFill>
              <a:srgbClr val="EB8921"/>
            </a:solidFill>
            <a:prstDash val="solid"/>
          </a:ln>
          <a:effectLst/>
        </p:spPr>
        <p:txBody>
          <a:bodyPr lIns="83022" tIns="41511" rIns="83022" bIns="41511" rtlCol="0" anchor="ctr"/>
          <a:lstStyle>
            <a:defPPr>
              <a:defRPr lang="ru-RU"/>
            </a:defPPr>
            <a:lvl1pPr lvl="0" algn="r">
              <a:defRPr sz="1400">
                <a:solidFill>
                  <a:schemeClr val="tx1"/>
                </a:solidFill>
                <a:latin typeface="Tahoma" pitchFamily="34" charset="0"/>
                <a:cs typeface="Tahoma" pitchFamily="34"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a:defRPr>
                <a:solidFill>
                  <a:schemeClr val="tx1"/>
                </a:solidFill>
                <a:latin typeface="Arial" charset="0"/>
              </a:defRPr>
            </a:lvl6pPr>
            <a:lvl7pPr>
              <a:defRPr>
                <a:solidFill>
                  <a:schemeClr val="tx1"/>
                </a:solidFill>
                <a:latin typeface="Arial" charset="0"/>
              </a:defRPr>
            </a:lvl7pPr>
            <a:lvl8pPr>
              <a:defRPr>
                <a:solidFill>
                  <a:schemeClr val="tx1"/>
                </a:solidFill>
                <a:latin typeface="Arial" charset="0"/>
              </a:defRPr>
            </a:lvl8pPr>
            <a:lvl9pPr>
              <a:defRPr>
                <a:solidFill>
                  <a:schemeClr val="tx1"/>
                </a:solidFill>
                <a:latin typeface="Arial" charset="0"/>
              </a:defRPr>
            </a:lvl9pPr>
          </a:lstStyle>
          <a:p>
            <a:pPr lvl="0" algn="ctr" defTabSz="830432" fontAlgn="base">
              <a:spcBef>
                <a:spcPct val="0"/>
              </a:spcBef>
              <a:spcAft>
                <a:spcPct val="0"/>
              </a:spcAft>
            </a:pPr>
            <a:r>
              <a:rPr kumimoji="0" lang="ru-RU" sz="1500" b="0" i="0" u="none" strike="noStrike" kern="0" cap="none" spc="0" normalizeH="0" baseline="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Протяженность непрерывной сети скоростных</a:t>
            </a:r>
            <a:r>
              <a:rPr kumimoji="0" lang="ru-RU" sz="1500" b="0" i="0" u="none" strike="noStrike" kern="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автодорог</a:t>
            </a:r>
            <a:r>
              <a:rPr lang="ru-RU" sz="1500" kern="0" dirty="0">
                <a:solidFill>
                  <a:prstClr val="black">
                    <a:lumMod val="75000"/>
                    <a:lumOff val="25000"/>
                  </a:prstClr>
                </a:solidFill>
                <a:latin typeface="Times New Roman" panose="02020603050405020304" pitchFamily="18" charset="0"/>
                <a:cs typeface="Times New Roman" panose="02020603050405020304" pitchFamily="18" charset="0"/>
              </a:rPr>
              <a:t> к 2020 году </a:t>
            </a:r>
            <a:r>
              <a:rPr lang="ru-RU" sz="1500" kern="0" dirty="0" smtClean="0">
                <a:solidFill>
                  <a:prstClr val="black">
                    <a:lumMod val="75000"/>
                    <a:lumOff val="25000"/>
                  </a:prstClr>
                </a:solidFill>
                <a:latin typeface="Times New Roman" panose="02020603050405020304" pitchFamily="18" charset="0"/>
                <a:cs typeface="Times New Roman" panose="02020603050405020304" pitchFamily="18" charset="0"/>
              </a:rPr>
              <a:t>составит порядка </a:t>
            </a:r>
            <a:r>
              <a:rPr lang="ru-RU" sz="1500" kern="0" dirty="0">
                <a:solidFill>
                  <a:prstClr val="black">
                    <a:lumMod val="75000"/>
                    <a:lumOff val="25000"/>
                  </a:prstClr>
                </a:solidFill>
                <a:latin typeface="Times New Roman" panose="02020603050405020304" pitchFamily="18" charset="0"/>
                <a:cs typeface="Times New Roman" panose="02020603050405020304" pitchFamily="18" charset="0"/>
              </a:rPr>
              <a:t>3600 </a:t>
            </a:r>
            <a:r>
              <a:rPr lang="ru-RU" sz="1500" kern="0" dirty="0" smtClean="0">
                <a:solidFill>
                  <a:prstClr val="black">
                    <a:lumMod val="75000"/>
                    <a:lumOff val="25000"/>
                  </a:prstClr>
                </a:solidFill>
                <a:latin typeface="Times New Roman" panose="02020603050405020304" pitchFamily="18" charset="0"/>
                <a:cs typeface="Times New Roman" panose="02020603050405020304" pitchFamily="18" charset="0"/>
              </a:rPr>
              <a:t>км, а </a:t>
            </a:r>
            <a:r>
              <a:rPr lang="ru-RU" sz="1500" kern="0" dirty="0">
                <a:solidFill>
                  <a:prstClr val="black">
                    <a:lumMod val="75000"/>
                    <a:lumOff val="25000"/>
                  </a:prstClr>
                </a:solidFill>
                <a:latin typeface="Times New Roman" panose="02020603050405020304" pitchFamily="18" charset="0"/>
                <a:cs typeface="Times New Roman" panose="02020603050405020304" pitchFamily="18" charset="0"/>
              </a:rPr>
              <a:t>о</a:t>
            </a:r>
            <a:r>
              <a:rPr kumimoji="0" lang="ru-RU" sz="1500" b="0" i="0" u="none" strike="noStrike" kern="0" cap="none" spc="0" normalizeH="0" baseline="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бщая</a:t>
            </a:r>
            <a:r>
              <a:rPr kumimoji="0" lang="ru-RU" sz="1500" b="0" i="0" u="none" strike="noStrike" kern="0" cap="none" spc="0" normalizeH="0" baseline="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протяженность дорог и автомагистралей                                                                                                             </a:t>
            </a:r>
            <a:r>
              <a:rPr kumimoji="0" lang="ru-RU" sz="1500" b="0" i="0" u="none" strike="noStrike" kern="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к </a:t>
            </a:r>
            <a:r>
              <a:rPr kumimoji="0" lang="ru-RU" sz="1500" b="0" i="0" u="none" strike="noStrike" kern="0" cap="none" spc="0" normalizeH="0" baseline="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2030 году составит             </a:t>
            </a:r>
            <a:r>
              <a:rPr kumimoji="0" lang="ru-RU" sz="1500" b="1" i="0" u="none" strike="noStrike" kern="0" cap="none" spc="0" normalizeH="0" baseline="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12 000 км </a:t>
            </a:r>
            <a:endParaRPr kumimoji="0" lang="ru-RU" sz="1500" b="1"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ctrTitle"/>
          </p:nvPr>
        </p:nvSpPr>
        <p:spPr>
          <a:xfrm>
            <a:off x="163773" y="-348"/>
            <a:ext cx="6303112" cy="499281"/>
          </a:xfrm>
        </p:spPr>
        <p:txBody>
          <a:bodyPr>
            <a:normAutofit fontScale="90000"/>
          </a:bodyPr>
          <a:lstStyle/>
          <a:p>
            <a:pPr defTabSz="829514"/>
            <a:r>
              <a:rPr lang="ru-RU" sz="1600" dirty="0">
                <a:solidFill>
                  <a:prstClr val="black">
                    <a:lumMod val="75000"/>
                    <a:lumOff val="25000"/>
                  </a:prstClr>
                </a:solidFill>
                <a:latin typeface="Times New Roman" panose="02020603050405020304" pitchFamily="18" charset="0"/>
                <a:cs typeface="Times New Roman" panose="02020603050405020304" pitchFamily="18" charset="0"/>
              </a:rPr>
              <a:t>Существующая и перспективная сеть магистралей и скоростных автомобильных </a:t>
            </a:r>
            <a:r>
              <a:rPr lang="ru-RU" sz="1600" dirty="0" smtClean="0">
                <a:solidFill>
                  <a:prstClr val="black">
                    <a:lumMod val="75000"/>
                    <a:lumOff val="25000"/>
                  </a:prstClr>
                </a:solidFill>
                <a:latin typeface="Times New Roman" panose="02020603050405020304" pitchFamily="18" charset="0"/>
                <a:cs typeface="Times New Roman" panose="02020603050405020304" pitchFamily="18" charset="0"/>
              </a:rPr>
              <a:t>дорог</a:t>
            </a:r>
            <a:endParaRPr lang="ru-RU" sz="1600" dirty="0">
              <a:solidFill>
                <a:prstClr val="black">
                  <a:lumMod val="75000"/>
                  <a:lumOff val="25000"/>
                </a:prstClr>
              </a:solidFill>
              <a:latin typeface="Times New Roman" panose="02020603050405020304" pitchFamily="18" charset="0"/>
              <a:cs typeface="Times New Roman" panose="02020603050405020304" pitchFamily="18" charset="0"/>
            </a:endParaRPr>
          </a:p>
        </p:txBody>
      </p:sp>
      <p:pic>
        <p:nvPicPr>
          <p:cNvPr id="298" name="Рисунок 297"/>
          <p:cNvPicPr>
            <a:picLocks noChangeAspect="1"/>
          </p:cNvPicPr>
          <p:nvPr/>
        </p:nvPicPr>
        <p:blipFill>
          <a:blip r:embed="rId3"/>
          <a:stretch>
            <a:fillRect/>
          </a:stretch>
        </p:blipFill>
        <p:spPr>
          <a:xfrm>
            <a:off x="7209701" y="133634"/>
            <a:ext cx="1816765" cy="377985"/>
          </a:xfrm>
          <a:prstGeom prst="rect">
            <a:avLst/>
          </a:prstGeom>
        </p:spPr>
      </p:pic>
    </p:spTree>
    <p:extLst>
      <p:ext uri="{BB962C8B-B14F-4D97-AF65-F5344CB8AC3E}">
        <p14:creationId xmlns:p14="http://schemas.microsoft.com/office/powerpoint/2010/main" val="27431313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wipe(down)">
                                      <p:cBhvr>
                                        <p:cTn id="7" dur="500"/>
                                        <p:tgtEl>
                                          <p:spTgt spid="25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58"/>
                                        </p:tgtEl>
                                        <p:attrNameLst>
                                          <p:attrName>style.visibility</p:attrName>
                                        </p:attrNameLst>
                                      </p:cBhvr>
                                      <p:to>
                                        <p:strVal val="visible"/>
                                      </p:to>
                                    </p:set>
                                    <p:animEffect transition="in" filter="wipe(right)">
                                      <p:cBhvr>
                                        <p:cTn id="15" dur="500"/>
                                        <p:tgtEl>
                                          <p:spTgt spid="25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7"/>
                                        </p:tgtEl>
                                        <p:attrNameLst>
                                          <p:attrName>style.visibility</p:attrName>
                                        </p:attrNameLst>
                                      </p:cBhvr>
                                      <p:to>
                                        <p:strVal val="visible"/>
                                      </p:to>
                                    </p:set>
                                    <p:animEffect transition="in" filter="wipe(left)">
                                      <p:cBhvr>
                                        <p:cTn id="19" dur="500"/>
                                        <p:tgtEl>
                                          <p:spTgt spid="307"/>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59"/>
                                        </p:tgtEl>
                                        <p:attrNameLst>
                                          <p:attrName>style.visibility</p:attrName>
                                        </p:attrNameLst>
                                      </p:cBhvr>
                                      <p:to>
                                        <p:strVal val="visible"/>
                                      </p:to>
                                    </p:set>
                                    <p:animEffect transition="in" filter="wipe(right)">
                                      <p:cBhvr>
                                        <p:cTn id="23" dur="500"/>
                                        <p:tgtEl>
                                          <p:spTgt spid="259"/>
                                        </p:tgtEl>
                                      </p:cBhvr>
                                    </p:animEffect>
                                  </p:childTnLst>
                                </p:cTn>
                              </p:par>
                              <p:par>
                                <p:cTn id="24" presetID="22" presetClass="entr" presetSubtype="8" fill="hold" nodeType="withEffect">
                                  <p:stCondLst>
                                    <p:cond delay="0"/>
                                  </p:stCondLst>
                                  <p:childTnLst>
                                    <p:set>
                                      <p:cBhvr>
                                        <p:cTn id="25" dur="1" fill="hold">
                                          <p:stCondLst>
                                            <p:cond delay="0"/>
                                          </p:stCondLst>
                                        </p:cTn>
                                        <p:tgtEl>
                                          <p:spTgt spid="312"/>
                                        </p:tgtEl>
                                        <p:attrNameLst>
                                          <p:attrName>style.visibility</p:attrName>
                                        </p:attrNameLst>
                                      </p:cBhvr>
                                      <p:to>
                                        <p:strVal val="visible"/>
                                      </p:to>
                                    </p:set>
                                    <p:animEffect transition="in" filter="wipe(left)">
                                      <p:cBhvr>
                                        <p:cTn id="26" dur="500"/>
                                        <p:tgtEl>
                                          <p:spTgt spid="312"/>
                                        </p:tgtEl>
                                      </p:cBhvr>
                                    </p:animEffect>
                                  </p:childTnLst>
                                </p:cTn>
                              </p:par>
                              <p:par>
                                <p:cTn id="27" presetID="22" presetClass="entr" presetSubtype="8" fill="hold" nodeType="withEffect">
                                  <p:stCondLst>
                                    <p:cond delay="0"/>
                                  </p:stCondLst>
                                  <p:childTnLst>
                                    <p:set>
                                      <p:cBhvr>
                                        <p:cTn id="28" dur="1" fill="hold">
                                          <p:stCondLst>
                                            <p:cond delay="0"/>
                                          </p:stCondLst>
                                        </p:cTn>
                                        <p:tgtEl>
                                          <p:spTgt spid="442"/>
                                        </p:tgtEl>
                                        <p:attrNameLst>
                                          <p:attrName>style.visibility</p:attrName>
                                        </p:attrNameLst>
                                      </p:cBhvr>
                                      <p:to>
                                        <p:strVal val="visible"/>
                                      </p:to>
                                    </p:set>
                                    <p:animEffect transition="in" filter="wipe(left)">
                                      <p:cBhvr>
                                        <p:cTn id="29" dur="500"/>
                                        <p:tgtEl>
                                          <p:spTgt spid="442"/>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283"/>
                                        </p:tgtEl>
                                        <p:attrNameLst>
                                          <p:attrName>style.visibility</p:attrName>
                                        </p:attrNameLst>
                                      </p:cBhvr>
                                      <p:to>
                                        <p:strVal val="visible"/>
                                      </p:to>
                                    </p:set>
                                    <p:animEffect transition="in" filter="wipe(right)">
                                      <p:cBhvr>
                                        <p:cTn id="32" dur="500"/>
                                        <p:tgtEl>
                                          <p:spTgt spid="28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78"/>
                                        </p:tgtEl>
                                        <p:attrNameLst>
                                          <p:attrName>style.visibility</p:attrName>
                                        </p:attrNameLst>
                                      </p:cBhvr>
                                      <p:to>
                                        <p:strVal val="visible"/>
                                      </p:to>
                                    </p:set>
                                    <p:animEffect transition="in" filter="wipe(down)">
                                      <p:cBhvr>
                                        <p:cTn id="35" dur="500"/>
                                        <p:tgtEl>
                                          <p:spTgt spid="278"/>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28"/>
                                        </p:tgtEl>
                                        <p:attrNameLst>
                                          <p:attrName>style.visibility</p:attrName>
                                        </p:attrNameLst>
                                      </p:cBhvr>
                                      <p:to>
                                        <p:strVal val="visible"/>
                                      </p:to>
                                    </p:set>
                                    <p:animEffect transition="in" filter="wipe(left)">
                                      <p:cBhvr>
                                        <p:cTn id="39" dur="500"/>
                                        <p:tgtEl>
                                          <p:spTgt spid="328"/>
                                        </p:tgtEl>
                                      </p:cBhvr>
                                    </p:animEffect>
                                  </p:childTnLst>
                                </p:cTn>
                              </p:par>
                              <p:par>
                                <p:cTn id="40" presetID="22" presetClass="entr" presetSubtype="8" fill="hold" nodeType="withEffect">
                                  <p:stCondLst>
                                    <p:cond delay="0"/>
                                  </p:stCondLst>
                                  <p:childTnLst>
                                    <p:set>
                                      <p:cBhvr>
                                        <p:cTn id="41" dur="1" fill="hold">
                                          <p:stCondLst>
                                            <p:cond delay="0"/>
                                          </p:stCondLst>
                                        </p:cTn>
                                        <p:tgtEl>
                                          <p:spTgt spid="252"/>
                                        </p:tgtEl>
                                        <p:attrNameLst>
                                          <p:attrName>style.visibility</p:attrName>
                                        </p:attrNameLst>
                                      </p:cBhvr>
                                      <p:to>
                                        <p:strVal val="visible"/>
                                      </p:to>
                                    </p:set>
                                    <p:animEffect transition="in" filter="wipe(left)">
                                      <p:cBhvr>
                                        <p:cTn id="42" dur="500"/>
                                        <p:tgtEl>
                                          <p:spTgt spid="252"/>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255"/>
                                        </p:tgtEl>
                                        <p:attrNameLst>
                                          <p:attrName>style.visibility</p:attrName>
                                        </p:attrNameLst>
                                      </p:cBhvr>
                                      <p:to>
                                        <p:strVal val="visible"/>
                                      </p:to>
                                    </p:set>
                                    <p:animEffect transition="in" filter="wipe(down)">
                                      <p:cBhvr>
                                        <p:cTn id="46" dur="500"/>
                                        <p:tgtEl>
                                          <p:spTgt spid="255"/>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318"/>
                                        </p:tgtEl>
                                        <p:attrNameLst>
                                          <p:attrName>style.visibility</p:attrName>
                                        </p:attrNameLst>
                                      </p:cBhvr>
                                      <p:to>
                                        <p:strVal val="visible"/>
                                      </p:to>
                                    </p:set>
                                    <p:animEffect transition="in" filter="wipe(left)">
                                      <p:cBhvr>
                                        <p:cTn id="50" dur="500"/>
                                        <p:tgtEl>
                                          <p:spTgt spid="318"/>
                                        </p:tgtEl>
                                      </p:cBhvr>
                                    </p:animEffect>
                                  </p:childTnLst>
                                </p:cTn>
                              </p:par>
                              <p:par>
                                <p:cTn id="51" presetID="22" presetClass="entr" presetSubtype="8"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animEffect transition="in" filter="wipe(left)">
                                      <p:cBhvr>
                                        <p:cTn id="53" dur="500"/>
                                        <p:tgtEl>
                                          <p:spTgt spid="390"/>
                                        </p:tgtEl>
                                      </p:cBhvr>
                                    </p:animEffect>
                                  </p:childTnLst>
                                </p:cTn>
                              </p:par>
                            </p:childTnLst>
                          </p:cTn>
                        </p:par>
                        <p:par>
                          <p:cTn id="54" fill="hold">
                            <p:stCondLst>
                              <p:cond delay="4000"/>
                            </p:stCondLst>
                            <p:childTnLst>
                              <p:par>
                                <p:cTn id="55" presetID="21" presetClass="entr" presetSubtype="1" fill="hold" grpId="0" nodeType="afterEffect">
                                  <p:stCondLst>
                                    <p:cond delay="0"/>
                                  </p:stCondLst>
                                  <p:childTnLst>
                                    <p:set>
                                      <p:cBhvr>
                                        <p:cTn id="56" dur="1" fill="hold">
                                          <p:stCondLst>
                                            <p:cond delay="0"/>
                                          </p:stCondLst>
                                        </p:cTn>
                                        <p:tgtEl>
                                          <p:spTgt spid="256"/>
                                        </p:tgtEl>
                                        <p:attrNameLst>
                                          <p:attrName>style.visibility</p:attrName>
                                        </p:attrNameLst>
                                      </p:cBhvr>
                                      <p:to>
                                        <p:strVal val="visible"/>
                                      </p:to>
                                    </p:set>
                                    <p:animEffect transition="in" filter="wheel(1)">
                                      <p:cBhvr>
                                        <p:cTn id="57" dur="500"/>
                                        <p:tgtEl>
                                          <p:spTgt spid="256"/>
                                        </p:tgtEl>
                                      </p:cBhvr>
                                    </p:animEffect>
                                  </p:childTnLst>
                                </p:cTn>
                              </p:par>
                            </p:childTnLst>
                          </p:cTn>
                        </p:par>
                        <p:par>
                          <p:cTn id="58" fill="hold">
                            <p:stCondLst>
                              <p:cond delay="4500"/>
                            </p:stCondLst>
                            <p:childTnLst>
                              <p:par>
                                <p:cTn id="59" presetID="22" presetClass="entr" presetSubtype="8" fill="hold" nodeType="afterEffect">
                                  <p:stCondLst>
                                    <p:cond delay="0"/>
                                  </p:stCondLst>
                                  <p:childTnLst>
                                    <p:set>
                                      <p:cBhvr>
                                        <p:cTn id="60" dur="1" fill="hold">
                                          <p:stCondLst>
                                            <p:cond delay="0"/>
                                          </p:stCondLst>
                                        </p:cTn>
                                        <p:tgtEl>
                                          <p:spTgt spid="323"/>
                                        </p:tgtEl>
                                        <p:attrNameLst>
                                          <p:attrName>style.visibility</p:attrName>
                                        </p:attrNameLst>
                                      </p:cBhvr>
                                      <p:to>
                                        <p:strVal val="visible"/>
                                      </p:to>
                                    </p:set>
                                    <p:animEffect transition="in" filter="wipe(left)">
                                      <p:cBhvr>
                                        <p:cTn id="61" dur="500"/>
                                        <p:tgtEl>
                                          <p:spTgt spid="323"/>
                                        </p:tgtEl>
                                      </p:cBhvr>
                                    </p:animEffect>
                                  </p:childTnLst>
                                </p:cTn>
                              </p:par>
                            </p:childTnLst>
                          </p:cTn>
                        </p:par>
                        <p:par>
                          <p:cTn id="62" fill="hold">
                            <p:stCondLst>
                              <p:cond delay="5000"/>
                            </p:stCondLst>
                            <p:childTnLst>
                              <p:par>
                                <p:cTn id="63" presetID="22" presetClass="entr" presetSubtype="8" fill="hold" grpId="0" nodeType="afterEffect">
                                  <p:stCondLst>
                                    <p:cond delay="0"/>
                                  </p:stCondLst>
                                  <p:childTnLst>
                                    <p:set>
                                      <p:cBhvr>
                                        <p:cTn id="64" dur="1" fill="hold">
                                          <p:stCondLst>
                                            <p:cond delay="0"/>
                                          </p:stCondLst>
                                        </p:cTn>
                                        <p:tgtEl>
                                          <p:spTgt spid="263"/>
                                        </p:tgtEl>
                                        <p:attrNameLst>
                                          <p:attrName>style.visibility</p:attrName>
                                        </p:attrNameLst>
                                      </p:cBhvr>
                                      <p:to>
                                        <p:strVal val="visible"/>
                                      </p:to>
                                    </p:set>
                                    <p:animEffect transition="in" filter="wipe(left)">
                                      <p:cBhvr>
                                        <p:cTn id="65" dur="250"/>
                                        <p:tgtEl>
                                          <p:spTgt spid="263"/>
                                        </p:tgtEl>
                                      </p:cBhvr>
                                    </p:animEffect>
                                  </p:childTnLst>
                                </p:cTn>
                              </p:par>
                            </p:childTnLst>
                          </p:cTn>
                        </p:par>
                        <p:par>
                          <p:cTn id="66" fill="hold">
                            <p:stCondLst>
                              <p:cond delay="5250"/>
                            </p:stCondLst>
                            <p:childTnLst>
                              <p:par>
                                <p:cTn id="67" presetID="22" presetClass="entr" presetSubtype="8" fill="hold" grpId="0" nodeType="afterEffect">
                                  <p:stCondLst>
                                    <p:cond delay="0"/>
                                  </p:stCondLst>
                                  <p:childTnLst>
                                    <p:set>
                                      <p:cBhvr>
                                        <p:cTn id="68" dur="1" fill="hold">
                                          <p:stCondLst>
                                            <p:cond delay="0"/>
                                          </p:stCondLst>
                                        </p:cTn>
                                        <p:tgtEl>
                                          <p:spTgt spid="271"/>
                                        </p:tgtEl>
                                        <p:attrNameLst>
                                          <p:attrName>style.visibility</p:attrName>
                                        </p:attrNameLst>
                                      </p:cBhvr>
                                      <p:to>
                                        <p:strVal val="visible"/>
                                      </p:to>
                                    </p:set>
                                    <p:animEffect transition="in" filter="wipe(left)">
                                      <p:cBhvr>
                                        <p:cTn id="69" dur="250"/>
                                        <p:tgtEl>
                                          <p:spTgt spid="27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9"/>
                                        </p:tgtEl>
                                        <p:attrNameLst>
                                          <p:attrName>style.visibility</p:attrName>
                                        </p:attrNameLst>
                                      </p:cBhvr>
                                      <p:to>
                                        <p:strVal val="visible"/>
                                      </p:to>
                                    </p:set>
                                    <p:animEffect transition="in" filter="wipe(left)">
                                      <p:cBhvr>
                                        <p:cTn id="72" dur="250"/>
                                        <p:tgtEl>
                                          <p:spTgt spid="269"/>
                                        </p:tgtEl>
                                      </p:cBhvr>
                                    </p:animEffect>
                                  </p:childTnLst>
                                </p:cTn>
                              </p:par>
                            </p:childTnLst>
                          </p:cTn>
                        </p:par>
                        <p:par>
                          <p:cTn id="73" fill="hold">
                            <p:stCondLst>
                              <p:cond delay="5500"/>
                            </p:stCondLst>
                            <p:childTnLst>
                              <p:par>
                                <p:cTn id="74" presetID="22" presetClass="entr" presetSubtype="8" fill="hold" nodeType="afterEffect">
                                  <p:stCondLst>
                                    <p:cond delay="0"/>
                                  </p:stCondLst>
                                  <p:childTnLst>
                                    <p:set>
                                      <p:cBhvr>
                                        <p:cTn id="75" dur="1" fill="hold">
                                          <p:stCondLst>
                                            <p:cond delay="0"/>
                                          </p:stCondLst>
                                        </p:cTn>
                                        <p:tgtEl>
                                          <p:spTgt spid="334"/>
                                        </p:tgtEl>
                                        <p:attrNameLst>
                                          <p:attrName>style.visibility</p:attrName>
                                        </p:attrNameLst>
                                      </p:cBhvr>
                                      <p:to>
                                        <p:strVal val="visible"/>
                                      </p:to>
                                    </p:set>
                                    <p:animEffect transition="in" filter="wipe(left)">
                                      <p:cBhvr>
                                        <p:cTn id="76" dur="500"/>
                                        <p:tgtEl>
                                          <p:spTgt spid="334"/>
                                        </p:tgtEl>
                                      </p:cBhvr>
                                    </p:animEffect>
                                  </p:childTnLst>
                                </p:cTn>
                              </p:par>
                            </p:childTnLst>
                          </p:cTn>
                        </p:par>
                        <p:par>
                          <p:cTn id="77" fill="hold">
                            <p:stCondLst>
                              <p:cond delay="6000"/>
                            </p:stCondLst>
                            <p:childTnLst>
                              <p:par>
                                <p:cTn id="78" presetID="22" presetClass="entr" presetSubtype="8" fill="hold" grpId="0" nodeType="afterEffect">
                                  <p:stCondLst>
                                    <p:cond delay="0"/>
                                  </p:stCondLst>
                                  <p:childTnLst>
                                    <p:set>
                                      <p:cBhvr>
                                        <p:cTn id="79" dur="1" fill="hold">
                                          <p:stCondLst>
                                            <p:cond delay="0"/>
                                          </p:stCondLst>
                                        </p:cTn>
                                        <p:tgtEl>
                                          <p:spTgt spid="275"/>
                                        </p:tgtEl>
                                        <p:attrNameLst>
                                          <p:attrName>style.visibility</p:attrName>
                                        </p:attrNameLst>
                                      </p:cBhvr>
                                      <p:to>
                                        <p:strVal val="visible"/>
                                      </p:to>
                                    </p:set>
                                    <p:animEffect transition="in" filter="wipe(left)">
                                      <p:cBhvr>
                                        <p:cTn id="80" dur="500"/>
                                        <p:tgtEl>
                                          <p:spTgt spid="275"/>
                                        </p:tgtEl>
                                      </p:cBhvr>
                                    </p:animEffect>
                                  </p:childTnLst>
                                </p:cTn>
                              </p:par>
                            </p:childTnLst>
                          </p:cTn>
                        </p:par>
                        <p:par>
                          <p:cTn id="81" fill="hold">
                            <p:stCondLst>
                              <p:cond delay="6500"/>
                            </p:stCondLst>
                            <p:childTnLst>
                              <p:par>
                                <p:cTn id="82" presetID="22" presetClass="entr" presetSubtype="8" fill="hold" nodeType="afterEffect">
                                  <p:stCondLst>
                                    <p:cond delay="0"/>
                                  </p:stCondLst>
                                  <p:childTnLst>
                                    <p:set>
                                      <p:cBhvr>
                                        <p:cTn id="83" dur="1" fill="hold">
                                          <p:stCondLst>
                                            <p:cond delay="0"/>
                                          </p:stCondLst>
                                        </p:cTn>
                                        <p:tgtEl>
                                          <p:spTgt spid="339"/>
                                        </p:tgtEl>
                                        <p:attrNameLst>
                                          <p:attrName>style.visibility</p:attrName>
                                        </p:attrNameLst>
                                      </p:cBhvr>
                                      <p:to>
                                        <p:strVal val="visible"/>
                                      </p:to>
                                    </p:set>
                                    <p:animEffect transition="in" filter="wipe(left)">
                                      <p:cBhvr>
                                        <p:cTn id="84" dur="500"/>
                                        <p:tgtEl>
                                          <p:spTgt spid="339"/>
                                        </p:tgtEl>
                                      </p:cBhvr>
                                    </p:animEffect>
                                  </p:childTnLst>
                                </p:cTn>
                              </p:par>
                            </p:childTnLst>
                          </p:cTn>
                        </p:par>
                        <p:par>
                          <p:cTn id="85" fill="hold">
                            <p:stCondLst>
                              <p:cond delay="7000"/>
                            </p:stCondLst>
                            <p:childTnLst>
                              <p:par>
                                <p:cTn id="86" presetID="22" presetClass="entr" presetSubtype="1" fill="hold" grpId="0" nodeType="afterEffect">
                                  <p:stCondLst>
                                    <p:cond delay="0"/>
                                  </p:stCondLst>
                                  <p:childTnLst>
                                    <p:set>
                                      <p:cBhvr>
                                        <p:cTn id="87" dur="1" fill="hold">
                                          <p:stCondLst>
                                            <p:cond delay="0"/>
                                          </p:stCondLst>
                                        </p:cTn>
                                        <p:tgtEl>
                                          <p:spTgt spid="375"/>
                                        </p:tgtEl>
                                        <p:attrNameLst>
                                          <p:attrName>style.visibility</p:attrName>
                                        </p:attrNameLst>
                                      </p:cBhvr>
                                      <p:to>
                                        <p:strVal val="visible"/>
                                      </p:to>
                                    </p:set>
                                    <p:animEffect transition="in" filter="wipe(up)">
                                      <p:cBhvr>
                                        <p:cTn id="88" dur="500"/>
                                        <p:tgtEl>
                                          <p:spTgt spid="375"/>
                                        </p:tgtEl>
                                      </p:cBhvr>
                                    </p:animEffect>
                                  </p:childTnLst>
                                </p:cTn>
                              </p:par>
                            </p:childTnLst>
                          </p:cTn>
                        </p:par>
                        <p:par>
                          <p:cTn id="89" fill="hold">
                            <p:stCondLst>
                              <p:cond delay="7500"/>
                            </p:stCondLst>
                            <p:childTnLst>
                              <p:par>
                                <p:cTn id="90" presetID="22" presetClass="entr" presetSubtype="8" fill="hold" nodeType="afterEffect">
                                  <p:stCondLst>
                                    <p:cond delay="0"/>
                                  </p:stCondLst>
                                  <p:childTnLst>
                                    <p:set>
                                      <p:cBhvr>
                                        <p:cTn id="91" dur="1" fill="hold">
                                          <p:stCondLst>
                                            <p:cond delay="0"/>
                                          </p:stCondLst>
                                        </p:cTn>
                                        <p:tgtEl>
                                          <p:spTgt spid="376"/>
                                        </p:tgtEl>
                                        <p:attrNameLst>
                                          <p:attrName>style.visibility</p:attrName>
                                        </p:attrNameLst>
                                      </p:cBhvr>
                                      <p:to>
                                        <p:strVal val="visible"/>
                                      </p:to>
                                    </p:set>
                                    <p:animEffect transition="in" filter="wipe(left)">
                                      <p:cBhvr>
                                        <p:cTn id="92" dur="500"/>
                                        <p:tgtEl>
                                          <p:spTgt spid="376"/>
                                        </p:tgtEl>
                                      </p:cBhvr>
                                    </p:animEffect>
                                  </p:childTnLst>
                                </p:cTn>
                              </p:par>
                            </p:childTnLst>
                          </p:cTn>
                        </p:par>
                        <p:par>
                          <p:cTn id="93" fill="hold">
                            <p:stCondLst>
                              <p:cond delay="8000"/>
                            </p:stCondLst>
                            <p:childTnLst>
                              <p:par>
                                <p:cTn id="94" presetID="22" presetClass="entr" presetSubtype="2" fill="hold" grpId="0" nodeType="afterEffect">
                                  <p:stCondLst>
                                    <p:cond delay="0"/>
                                  </p:stCondLst>
                                  <p:childTnLst>
                                    <p:set>
                                      <p:cBhvr>
                                        <p:cTn id="95" dur="1" fill="hold">
                                          <p:stCondLst>
                                            <p:cond delay="0"/>
                                          </p:stCondLst>
                                        </p:cTn>
                                        <p:tgtEl>
                                          <p:spTgt spid="264"/>
                                        </p:tgtEl>
                                        <p:attrNameLst>
                                          <p:attrName>style.visibility</p:attrName>
                                        </p:attrNameLst>
                                      </p:cBhvr>
                                      <p:to>
                                        <p:strVal val="visible"/>
                                      </p:to>
                                    </p:set>
                                    <p:animEffect transition="in" filter="wipe(right)">
                                      <p:cBhvr>
                                        <p:cTn id="96" dur="500"/>
                                        <p:tgtEl>
                                          <p:spTgt spid="264"/>
                                        </p:tgtEl>
                                      </p:cBhvr>
                                    </p:animEffect>
                                  </p:childTnLst>
                                </p:cTn>
                              </p:par>
                            </p:childTnLst>
                          </p:cTn>
                        </p:par>
                        <p:par>
                          <p:cTn id="97" fill="hold">
                            <p:stCondLst>
                              <p:cond delay="8500"/>
                            </p:stCondLst>
                            <p:childTnLst>
                              <p:par>
                                <p:cTn id="98" presetID="22" presetClass="entr" presetSubtype="8" fill="hold" nodeType="afterEffect">
                                  <p:stCondLst>
                                    <p:cond delay="0"/>
                                  </p:stCondLst>
                                  <p:childTnLst>
                                    <p:set>
                                      <p:cBhvr>
                                        <p:cTn id="99" dur="1" fill="hold">
                                          <p:stCondLst>
                                            <p:cond delay="0"/>
                                          </p:stCondLst>
                                        </p:cTn>
                                        <p:tgtEl>
                                          <p:spTgt spid="420"/>
                                        </p:tgtEl>
                                        <p:attrNameLst>
                                          <p:attrName>style.visibility</p:attrName>
                                        </p:attrNameLst>
                                      </p:cBhvr>
                                      <p:to>
                                        <p:strVal val="visible"/>
                                      </p:to>
                                    </p:set>
                                    <p:animEffect transition="in" filter="wipe(left)">
                                      <p:cBhvr>
                                        <p:cTn id="100" dur="500"/>
                                        <p:tgtEl>
                                          <p:spTgt spid="420"/>
                                        </p:tgtEl>
                                      </p:cBhvr>
                                    </p:animEffect>
                                  </p:childTnLst>
                                </p:cTn>
                              </p:par>
                            </p:childTnLst>
                          </p:cTn>
                        </p:par>
                        <p:par>
                          <p:cTn id="101" fill="hold">
                            <p:stCondLst>
                              <p:cond delay="9000"/>
                            </p:stCondLst>
                            <p:childTnLst>
                              <p:par>
                                <p:cTn id="102" presetID="22" presetClass="entr" presetSubtype="1" fill="hold" grpId="0" nodeType="afterEffect">
                                  <p:stCondLst>
                                    <p:cond delay="0"/>
                                  </p:stCondLst>
                                  <p:childTnLst>
                                    <p:set>
                                      <p:cBhvr>
                                        <p:cTn id="103" dur="1" fill="hold">
                                          <p:stCondLst>
                                            <p:cond delay="0"/>
                                          </p:stCondLst>
                                        </p:cTn>
                                        <p:tgtEl>
                                          <p:spTgt spid="262"/>
                                        </p:tgtEl>
                                        <p:attrNameLst>
                                          <p:attrName>style.visibility</p:attrName>
                                        </p:attrNameLst>
                                      </p:cBhvr>
                                      <p:to>
                                        <p:strVal val="visible"/>
                                      </p:to>
                                    </p:set>
                                    <p:animEffect transition="in" filter="wipe(up)">
                                      <p:cBhvr>
                                        <p:cTn id="104" dur="500"/>
                                        <p:tgtEl>
                                          <p:spTgt spid="262"/>
                                        </p:tgtEl>
                                      </p:cBhvr>
                                    </p:animEffect>
                                  </p:childTnLst>
                                </p:cTn>
                              </p:par>
                            </p:childTnLst>
                          </p:cTn>
                        </p:par>
                        <p:par>
                          <p:cTn id="105" fill="hold">
                            <p:stCondLst>
                              <p:cond delay="9500"/>
                            </p:stCondLst>
                            <p:childTnLst>
                              <p:par>
                                <p:cTn id="106" presetID="22" presetClass="entr" presetSubtype="8" fill="hold" nodeType="afterEffect">
                                  <p:stCondLst>
                                    <p:cond delay="0"/>
                                  </p:stCondLst>
                                  <p:childTnLst>
                                    <p:set>
                                      <p:cBhvr>
                                        <p:cTn id="107" dur="1" fill="hold">
                                          <p:stCondLst>
                                            <p:cond delay="0"/>
                                          </p:stCondLst>
                                        </p:cTn>
                                        <p:tgtEl>
                                          <p:spTgt spid="455"/>
                                        </p:tgtEl>
                                        <p:attrNameLst>
                                          <p:attrName>style.visibility</p:attrName>
                                        </p:attrNameLst>
                                      </p:cBhvr>
                                      <p:to>
                                        <p:strVal val="visible"/>
                                      </p:to>
                                    </p:set>
                                    <p:animEffect transition="in" filter="wipe(left)">
                                      <p:cBhvr>
                                        <p:cTn id="108" dur="500"/>
                                        <p:tgtEl>
                                          <p:spTgt spid="455"/>
                                        </p:tgtEl>
                                      </p:cBhvr>
                                    </p:animEffect>
                                  </p:childTnLst>
                                </p:cTn>
                              </p:par>
                            </p:childTnLst>
                          </p:cTn>
                        </p:par>
                        <p:par>
                          <p:cTn id="109" fill="hold">
                            <p:stCondLst>
                              <p:cond delay="10000"/>
                            </p:stCondLst>
                            <p:childTnLst>
                              <p:par>
                                <p:cTn id="110" presetID="22" presetClass="entr" presetSubtype="4" fill="hold" grpId="0" nodeType="afterEffect">
                                  <p:stCondLst>
                                    <p:cond delay="0"/>
                                  </p:stCondLst>
                                  <p:childTnLst>
                                    <p:set>
                                      <p:cBhvr>
                                        <p:cTn id="111" dur="1" fill="hold">
                                          <p:stCondLst>
                                            <p:cond delay="0"/>
                                          </p:stCondLst>
                                        </p:cTn>
                                        <p:tgtEl>
                                          <p:spTgt spid="280"/>
                                        </p:tgtEl>
                                        <p:attrNameLst>
                                          <p:attrName>style.visibility</p:attrName>
                                        </p:attrNameLst>
                                      </p:cBhvr>
                                      <p:to>
                                        <p:strVal val="visible"/>
                                      </p:to>
                                    </p:set>
                                    <p:animEffect transition="in" filter="wipe(down)">
                                      <p:cBhvr>
                                        <p:cTn id="112" dur="100"/>
                                        <p:tgtEl>
                                          <p:spTgt spid="280"/>
                                        </p:tgtEl>
                                      </p:cBhvr>
                                    </p:animEffect>
                                  </p:childTnLst>
                                </p:cTn>
                              </p:par>
                            </p:childTnLst>
                          </p:cTn>
                        </p:par>
                        <p:par>
                          <p:cTn id="113" fill="hold">
                            <p:stCondLst>
                              <p:cond delay="10100"/>
                            </p:stCondLst>
                            <p:childTnLst>
                              <p:par>
                                <p:cTn id="114" presetID="22" presetClass="entr" presetSubtype="8" fill="hold" grpId="0" nodeType="afterEffect">
                                  <p:stCondLst>
                                    <p:cond delay="0"/>
                                  </p:stCondLst>
                                  <p:childTnLst>
                                    <p:set>
                                      <p:cBhvr>
                                        <p:cTn id="115" dur="1" fill="hold">
                                          <p:stCondLst>
                                            <p:cond delay="0"/>
                                          </p:stCondLst>
                                        </p:cTn>
                                        <p:tgtEl>
                                          <p:spTgt spid="272"/>
                                        </p:tgtEl>
                                        <p:attrNameLst>
                                          <p:attrName>style.visibility</p:attrName>
                                        </p:attrNameLst>
                                      </p:cBhvr>
                                      <p:to>
                                        <p:strVal val="visible"/>
                                      </p:to>
                                    </p:set>
                                    <p:animEffect transition="in" filter="wipe(left)">
                                      <p:cBhvr>
                                        <p:cTn id="116" dur="500"/>
                                        <p:tgtEl>
                                          <p:spTgt spid="272"/>
                                        </p:tgtEl>
                                      </p:cBhvr>
                                    </p:animEffect>
                                  </p:childTnLst>
                                </p:cTn>
                              </p:par>
                            </p:childTnLst>
                          </p:cTn>
                        </p:par>
                        <p:par>
                          <p:cTn id="117" fill="hold">
                            <p:stCondLst>
                              <p:cond delay="10600"/>
                            </p:stCondLst>
                            <p:childTnLst>
                              <p:par>
                                <p:cTn id="118" presetID="22" presetClass="entr" presetSubtype="8" fill="hold" nodeType="afterEffect">
                                  <p:stCondLst>
                                    <p:cond delay="0"/>
                                  </p:stCondLst>
                                  <p:childTnLst>
                                    <p:set>
                                      <p:cBhvr>
                                        <p:cTn id="119" dur="1" fill="hold">
                                          <p:stCondLst>
                                            <p:cond delay="0"/>
                                          </p:stCondLst>
                                        </p:cTn>
                                        <p:tgtEl>
                                          <p:spTgt spid="464"/>
                                        </p:tgtEl>
                                        <p:attrNameLst>
                                          <p:attrName>style.visibility</p:attrName>
                                        </p:attrNameLst>
                                      </p:cBhvr>
                                      <p:to>
                                        <p:strVal val="visible"/>
                                      </p:to>
                                    </p:set>
                                    <p:animEffect transition="in" filter="wipe(left)">
                                      <p:cBhvr>
                                        <p:cTn id="120" dur="500"/>
                                        <p:tgtEl>
                                          <p:spTgt spid="464"/>
                                        </p:tgtEl>
                                      </p:cBhvr>
                                    </p:animEffect>
                                  </p:childTnLst>
                                </p:cTn>
                              </p:par>
                            </p:childTnLst>
                          </p:cTn>
                        </p:par>
                        <p:par>
                          <p:cTn id="121" fill="hold">
                            <p:stCondLst>
                              <p:cond delay="11100"/>
                            </p:stCondLst>
                            <p:childTnLst>
                              <p:par>
                                <p:cTn id="122" presetID="22" presetClass="entr" presetSubtype="8" fill="hold" grpId="0" nodeType="afterEffect">
                                  <p:stCondLst>
                                    <p:cond delay="0"/>
                                  </p:stCondLst>
                                  <p:childTnLst>
                                    <p:set>
                                      <p:cBhvr>
                                        <p:cTn id="123" dur="1" fill="hold">
                                          <p:stCondLst>
                                            <p:cond delay="0"/>
                                          </p:stCondLst>
                                        </p:cTn>
                                        <p:tgtEl>
                                          <p:spTgt spid="274"/>
                                        </p:tgtEl>
                                        <p:attrNameLst>
                                          <p:attrName>style.visibility</p:attrName>
                                        </p:attrNameLst>
                                      </p:cBhvr>
                                      <p:to>
                                        <p:strVal val="visible"/>
                                      </p:to>
                                    </p:set>
                                    <p:animEffect transition="in" filter="wipe(left)">
                                      <p:cBhvr>
                                        <p:cTn id="124" dur="250"/>
                                        <p:tgtEl>
                                          <p:spTgt spid="274"/>
                                        </p:tgtEl>
                                      </p:cBhvr>
                                    </p:animEffect>
                                  </p:childTnLst>
                                </p:cTn>
                              </p:par>
                            </p:childTnLst>
                          </p:cTn>
                        </p:par>
                        <p:par>
                          <p:cTn id="125" fill="hold">
                            <p:stCondLst>
                              <p:cond delay="11350"/>
                            </p:stCondLst>
                            <p:childTnLst>
                              <p:par>
                                <p:cTn id="126" presetID="22" presetClass="entr" presetSubtype="8" fill="hold" nodeType="afterEffect">
                                  <p:stCondLst>
                                    <p:cond delay="0"/>
                                  </p:stCondLst>
                                  <p:childTnLst>
                                    <p:set>
                                      <p:cBhvr>
                                        <p:cTn id="127" dur="1" fill="hold">
                                          <p:stCondLst>
                                            <p:cond delay="0"/>
                                          </p:stCondLst>
                                        </p:cTn>
                                        <p:tgtEl>
                                          <p:spTgt spid="474"/>
                                        </p:tgtEl>
                                        <p:attrNameLst>
                                          <p:attrName>style.visibility</p:attrName>
                                        </p:attrNameLst>
                                      </p:cBhvr>
                                      <p:to>
                                        <p:strVal val="visible"/>
                                      </p:to>
                                    </p:set>
                                    <p:animEffect transition="in" filter="wipe(left)">
                                      <p:cBhvr>
                                        <p:cTn id="128" dur="500"/>
                                        <p:tgtEl>
                                          <p:spTgt spid="474"/>
                                        </p:tgtEl>
                                      </p:cBhvr>
                                    </p:animEffect>
                                  </p:childTnLst>
                                </p:cTn>
                              </p:par>
                            </p:childTnLst>
                          </p:cTn>
                        </p:par>
                        <p:par>
                          <p:cTn id="129" fill="hold">
                            <p:stCondLst>
                              <p:cond delay="11850"/>
                            </p:stCondLst>
                            <p:childTnLst>
                              <p:par>
                                <p:cTn id="130" presetID="22" presetClass="entr" presetSubtype="8" fill="hold" grpId="0" nodeType="afterEffect">
                                  <p:stCondLst>
                                    <p:cond delay="0"/>
                                  </p:stCondLst>
                                  <p:childTnLst>
                                    <p:set>
                                      <p:cBhvr>
                                        <p:cTn id="131" dur="1" fill="hold">
                                          <p:stCondLst>
                                            <p:cond delay="0"/>
                                          </p:stCondLst>
                                        </p:cTn>
                                        <p:tgtEl>
                                          <p:spTgt spid="267"/>
                                        </p:tgtEl>
                                        <p:attrNameLst>
                                          <p:attrName>style.visibility</p:attrName>
                                        </p:attrNameLst>
                                      </p:cBhvr>
                                      <p:to>
                                        <p:strVal val="visible"/>
                                      </p:to>
                                    </p:set>
                                    <p:animEffect transition="in" filter="wipe(left)">
                                      <p:cBhvr>
                                        <p:cTn id="132" dur="250"/>
                                        <p:tgtEl>
                                          <p:spTgt spid="267"/>
                                        </p:tgtEl>
                                      </p:cBhvr>
                                    </p:animEffect>
                                  </p:childTnLst>
                                </p:cTn>
                              </p:par>
                            </p:childTnLst>
                          </p:cTn>
                        </p:par>
                        <p:par>
                          <p:cTn id="133" fill="hold">
                            <p:stCondLst>
                              <p:cond delay="12100"/>
                            </p:stCondLst>
                            <p:childTnLst>
                              <p:par>
                                <p:cTn id="134" presetID="22" presetClass="entr" presetSubtype="8" fill="hold" nodeType="afterEffect">
                                  <p:stCondLst>
                                    <p:cond delay="0"/>
                                  </p:stCondLst>
                                  <p:childTnLst>
                                    <p:set>
                                      <p:cBhvr>
                                        <p:cTn id="135" dur="1" fill="hold">
                                          <p:stCondLst>
                                            <p:cond delay="0"/>
                                          </p:stCondLst>
                                        </p:cTn>
                                        <p:tgtEl>
                                          <p:spTgt spid="479"/>
                                        </p:tgtEl>
                                        <p:attrNameLst>
                                          <p:attrName>style.visibility</p:attrName>
                                        </p:attrNameLst>
                                      </p:cBhvr>
                                      <p:to>
                                        <p:strVal val="visible"/>
                                      </p:to>
                                    </p:set>
                                    <p:animEffect transition="in" filter="wipe(left)">
                                      <p:cBhvr>
                                        <p:cTn id="136" dur="500"/>
                                        <p:tgtEl>
                                          <p:spTgt spid="479"/>
                                        </p:tgtEl>
                                      </p:cBhvr>
                                    </p:animEffect>
                                  </p:childTnLst>
                                </p:cTn>
                              </p:par>
                            </p:childTnLst>
                          </p:cTn>
                        </p:par>
                        <p:par>
                          <p:cTn id="137" fill="hold">
                            <p:stCondLst>
                              <p:cond delay="12600"/>
                            </p:stCondLst>
                            <p:childTnLst>
                              <p:par>
                                <p:cTn id="138" presetID="22" presetClass="entr" presetSubtype="1" fill="hold" grpId="0" nodeType="afterEffect">
                                  <p:stCondLst>
                                    <p:cond delay="0"/>
                                  </p:stCondLst>
                                  <p:childTnLst>
                                    <p:set>
                                      <p:cBhvr>
                                        <p:cTn id="139" dur="1" fill="hold">
                                          <p:stCondLst>
                                            <p:cond delay="0"/>
                                          </p:stCondLst>
                                        </p:cTn>
                                        <p:tgtEl>
                                          <p:spTgt spid="277"/>
                                        </p:tgtEl>
                                        <p:attrNameLst>
                                          <p:attrName>style.visibility</p:attrName>
                                        </p:attrNameLst>
                                      </p:cBhvr>
                                      <p:to>
                                        <p:strVal val="visible"/>
                                      </p:to>
                                    </p:set>
                                    <p:animEffect transition="in" filter="wipe(up)">
                                      <p:cBhvr>
                                        <p:cTn id="140" dur="250"/>
                                        <p:tgtEl>
                                          <p:spTgt spid="277"/>
                                        </p:tgtEl>
                                      </p:cBhvr>
                                    </p:animEffect>
                                  </p:childTnLst>
                                </p:cTn>
                              </p:par>
                            </p:childTnLst>
                          </p:cTn>
                        </p:par>
                        <p:par>
                          <p:cTn id="141" fill="hold">
                            <p:stCondLst>
                              <p:cond delay="12850"/>
                            </p:stCondLst>
                            <p:childTnLst>
                              <p:par>
                                <p:cTn id="142" presetID="22" presetClass="entr" presetSubtype="8" fill="hold" nodeType="afterEffect">
                                  <p:stCondLst>
                                    <p:cond delay="0"/>
                                  </p:stCondLst>
                                  <p:childTnLst>
                                    <p:set>
                                      <p:cBhvr>
                                        <p:cTn id="143" dur="1" fill="hold">
                                          <p:stCondLst>
                                            <p:cond delay="0"/>
                                          </p:stCondLst>
                                        </p:cTn>
                                        <p:tgtEl>
                                          <p:spTgt spid="284"/>
                                        </p:tgtEl>
                                        <p:attrNameLst>
                                          <p:attrName>style.visibility</p:attrName>
                                        </p:attrNameLst>
                                      </p:cBhvr>
                                      <p:to>
                                        <p:strVal val="visible"/>
                                      </p:to>
                                    </p:set>
                                    <p:animEffect transition="in" filter="wipe(left)">
                                      <p:cBhvr>
                                        <p:cTn id="144" dur="500"/>
                                        <p:tgtEl>
                                          <p:spTgt spid="284"/>
                                        </p:tgtEl>
                                      </p:cBhvr>
                                    </p:animEffect>
                                  </p:childTnLst>
                                </p:cTn>
                              </p:par>
                            </p:childTnLst>
                          </p:cTn>
                        </p:par>
                        <p:par>
                          <p:cTn id="145" fill="hold">
                            <p:stCondLst>
                              <p:cond delay="13350"/>
                            </p:stCondLst>
                            <p:childTnLst>
                              <p:par>
                                <p:cTn id="146" presetID="22" presetClass="entr" presetSubtype="2" fill="hold" grpId="0" nodeType="afterEffect">
                                  <p:stCondLst>
                                    <p:cond delay="0"/>
                                  </p:stCondLst>
                                  <p:childTnLst>
                                    <p:set>
                                      <p:cBhvr>
                                        <p:cTn id="147" dur="1" fill="hold">
                                          <p:stCondLst>
                                            <p:cond delay="0"/>
                                          </p:stCondLst>
                                        </p:cTn>
                                        <p:tgtEl>
                                          <p:spTgt spid="273"/>
                                        </p:tgtEl>
                                        <p:attrNameLst>
                                          <p:attrName>style.visibility</p:attrName>
                                        </p:attrNameLst>
                                      </p:cBhvr>
                                      <p:to>
                                        <p:strVal val="visible"/>
                                      </p:to>
                                    </p:set>
                                    <p:animEffect transition="in" filter="wipe(right)">
                                      <p:cBhvr>
                                        <p:cTn id="148" dur="250"/>
                                        <p:tgtEl>
                                          <p:spTgt spid="273"/>
                                        </p:tgtEl>
                                      </p:cBhvr>
                                    </p:animEffect>
                                  </p:childTnLst>
                                </p:cTn>
                              </p:par>
                            </p:childTnLst>
                          </p:cTn>
                        </p:par>
                        <p:par>
                          <p:cTn id="149" fill="hold">
                            <p:stCondLst>
                              <p:cond delay="13600"/>
                            </p:stCondLst>
                            <p:childTnLst>
                              <p:par>
                                <p:cTn id="150" presetID="22" presetClass="entr" presetSubtype="8" fill="hold" nodeType="afterEffect">
                                  <p:stCondLst>
                                    <p:cond delay="0"/>
                                  </p:stCondLst>
                                  <p:childTnLst>
                                    <p:set>
                                      <p:cBhvr>
                                        <p:cTn id="151" dur="1" fill="hold">
                                          <p:stCondLst>
                                            <p:cond delay="0"/>
                                          </p:stCondLst>
                                        </p:cTn>
                                        <p:tgtEl>
                                          <p:spTgt spid="289"/>
                                        </p:tgtEl>
                                        <p:attrNameLst>
                                          <p:attrName>style.visibility</p:attrName>
                                        </p:attrNameLst>
                                      </p:cBhvr>
                                      <p:to>
                                        <p:strVal val="visible"/>
                                      </p:to>
                                    </p:set>
                                    <p:animEffect transition="in" filter="wipe(left)">
                                      <p:cBhvr>
                                        <p:cTn id="152" dur="500"/>
                                        <p:tgtEl>
                                          <p:spTgt spid="289"/>
                                        </p:tgtEl>
                                      </p:cBhvr>
                                    </p:animEffect>
                                  </p:childTnLst>
                                </p:cTn>
                              </p:par>
                            </p:childTnLst>
                          </p:cTn>
                        </p:par>
                        <p:par>
                          <p:cTn id="153" fill="hold">
                            <p:stCondLst>
                              <p:cond delay="14100"/>
                            </p:stCondLst>
                            <p:childTnLst>
                              <p:par>
                                <p:cTn id="154" presetID="22" presetClass="entr" presetSubtype="2" fill="hold" grpId="0" nodeType="afterEffect">
                                  <p:stCondLst>
                                    <p:cond delay="0"/>
                                  </p:stCondLst>
                                  <p:childTnLst>
                                    <p:set>
                                      <p:cBhvr>
                                        <p:cTn id="155" dur="1" fill="hold">
                                          <p:stCondLst>
                                            <p:cond delay="0"/>
                                          </p:stCondLst>
                                        </p:cTn>
                                        <p:tgtEl>
                                          <p:spTgt spid="268"/>
                                        </p:tgtEl>
                                        <p:attrNameLst>
                                          <p:attrName>style.visibility</p:attrName>
                                        </p:attrNameLst>
                                      </p:cBhvr>
                                      <p:to>
                                        <p:strVal val="visible"/>
                                      </p:to>
                                    </p:set>
                                    <p:animEffect transition="in" filter="wipe(right)">
                                      <p:cBhvr>
                                        <p:cTn id="156" dur="250"/>
                                        <p:tgtEl>
                                          <p:spTgt spid="268"/>
                                        </p:tgtEl>
                                      </p:cBhvr>
                                    </p:animEffect>
                                  </p:childTnLst>
                                </p:cTn>
                              </p:par>
                            </p:childTnLst>
                          </p:cTn>
                        </p:par>
                        <p:par>
                          <p:cTn id="157" fill="hold">
                            <p:stCondLst>
                              <p:cond delay="14350"/>
                            </p:stCondLst>
                            <p:childTnLst>
                              <p:par>
                                <p:cTn id="158" presetID="22" presetClass="entr" presetSubtype="2" fill="hold" grpId="0" nodeType="afterEffect">
                                  <p:stCondLst>
                                    <p:cond delay="0"/>
                                  </p:stCondLst>
                                  <p:childTnLst>
                                    <p:set>
                                      <p:cBhvr>
                                        <p:cTn id="159" dur="1" fill="hold">
                                          <p:stCondLst>
                                            <p:cond delay="0"/>
                                          </p:stCondLst>
                                        </p:cTn>
                                        <p:tgtEl>
                                          <p:spTgt spid="261"/>
                                        </p:tgtEl>
                                        <p:attrNameLst>
                                          <p:attrName>style.visibility</p:attrName>
                                        </p:attrNameLst>
                                      </p:cBhvr>
                                      <p:to>
                                        <p:strVal val="visible"/>
                                      </p:to>
                                    </p:set>
                                    <p:animEffect transition="in" filter="wipe(right)">
                                      <p:cBhvr>
                                        <p:cTn id="160" dur="250"/>
                                        <p:tgtEl>
                                          <p:spTgt spid="261"/>
                                        </p:tgtEl>
                                      </p:cBhvr>
                                    </p:animEffect>
                                  </p:childTnLst>
                                </p:cTn>
                              </p:par>
                            </p:childTnLst>
                          </p:cTn>
                        </p:par>
                        <p:par>
                          <p:cTn id="161" fill="hold">
                            <p:stCondLst>
                              <p:cond delay="14600"/>
                            </p:stCondLst>
                            <p:childTnLst>
                              <p:par>
                                <p:cTn id="162" presetID="22" presetClass="entr" presetSubtype="8" fill="hold" nodeType="afterEffect">
                                  <p:stCondLst>
                                    <p:cond delay="0"/>
                                  </p:stCondLst>
                                  <p:childTnLst>
                                    <p:set>
                                      <p:cBhvr>
                                        <p:cTn id="163" dur="1" fill="hold">
                                          <p:stCondLst>
                                            <p:cond delay="0"/>
                                          </p:stCondLst>
                                        </p:cTn>
                                        <p:tgtEl>
                                          <p:spTgt spid="299"/>
                                        </p:tgtEl>
                                        <p:attrNameLst>
                                          <p:attrName>style.visibility</p:attrName>
                                        </p:attrNameLst>
                                      </p:cBhvr>
                                      <p:to>
                                        <p:strVal val="visible"/>
                                      </p:to>
                                    </p:set>
                                    <p:animEffect transition="in" filter="wipe(left)">
                                      <p:cBhvr>
                                        <p:cTn id="164" dur="500"/>
                                        <p:tgtEl>
                                          <p:spTgt spid="299"/>
                                        </p:tgtEl>
                                      </p:cBhvr>
                                    </p:animEffect>
                                  </p:childTnLst>
                                </p:cTn>
                              </p:par>
                            </p:childTnLst>
                          </p:cTn>
                        </p:par>
                        <p:par>
                          <p:cTn id="165" fill="hold">
                            <p:stCondLst>
                              <p:cond delay="15100"/>
                            </p:stCondLst>
                            <p:childTnLst>
                              <p:par>
                                <p:cTn id="166" presetID="22" presetClass="entr" presetSubtype="1" fill="hold" grpId="0" nodeType="afterEffect">
                                  <p:stCondLst>
                                    <p:cond delay="0"/>
                                  </p:stCondLst>
                                  <p:childTnLst>
                                    <p:set>
                                      <p:cBhvr>
                                        <p:cTn id="167" dur="1" fill="hold">
                                          <p:stCondLst>
                                            <p:cond delay="0"/>
                                          </p:stCondLst>
                                        </p:cTn>
                                        <p:tgtEl>
                                          <p:spTgt spid="270"/>
                                        </p:tgtEl>
                                        <p:attrNameLst>
                                          <p:attrName>style.visibility</p:attrName>
                                        </p:attrNameLst>
                                      </p:cBhvr>
                                      <p:to>
                                        <p:strVal val="visible"/>
                                      </p:to>
                                    </p:set>
                                    <p:animEffect transition="in" filter="wipe(up)">
                                      <p:cBhvr>
                                        <p:cTn id="168" dur="500"/>
                                        <p:tgtEl>
                                          <p:spTgt spid="270"/>
                                        </p:tgtEl>
                                      </p:cBhvr>
                                    </p:animEffect>
                                  </p:childTnLst>
                                </p:cTn>
                              </p:par>
                            </p:childTnLst>
                          </p:cTn>
                        </p:par>
                        <p:par>
                          <p:cTn id="169" fill="hold">
                            <p:stCondLst>
                              <p:cond delay="15600"/>
                            </p:stCondLst>
                            <p:childTnLst>
                              <p:par>
                                <p:cTn id="170" presetID="22" presetClass="entr" presetSubtype="8" fill="hold" nodeType="afterEffect">
                                  <p:stCondLst>
                                    <p:cond delay="0"/>
                                  </p:stCondLst>
                                  <p:childTnLst>
                                    <p:set>
                                      <p:cBhvr>
                                        <p:cTn id="171" dur="1" fill="hold">
                                          <p:stCondLst>
                                            <p:cond delay="0"/>
                                          </p:stCondLst>
                                        </p:cTn>
                                        <p:tgtEl>
                                          <p:spTgt spid="304"/>
                                        </p:tgtEl>
                                        <p:attrNameLst>
                                          <p:attrName>style.visibility</p:attrName>
                                        </p:attrNameLst>
                                      </p:cBhvr>
                                      <p:to>
                                        <p:strVal val="visible"/>
                                      </p:to>
                                    </p:set>
                                    <p:animEffect transition="in" filter="wipe(left)">
                                      <p:cBhvr>
                                        <p:cTn id="172" dur="500"/>
                                        <p:tgtEl>
                                          <p:spTgt spid="304"/>
                                        </p:tgtEl>
                                      </p:cBhvr>
                                    </p:animEffect>
                                  </p:childTnLst>
                                </p:cTn>
                              </p:par>
                            </p:childTnLst>
                          </p:cTn>
                        </p:par>
                        <p:par>
                          <p:cTn id="173" fill="hold">
                            <p:stCondLst>
                              <p:cond delay="16100"/>
                            </p:stCondLst>
                            <p:childTnLst>
                              <p:par>
                                <p:cTn id="174" presetID="22" presetClass="entr" presetSubtype="1" fill="hold" grpId="0" nodeType="afterEffect">
                                  <p:stCondLst>
                                    <p:cond delay="0"/>
                                  </p:stCondLst>
                                  <p:childTnLst>
                                    <p:set>
                                      <p:cBhvr>
                                        <p:cTn id="175" dur="1" fill="hold">
                                          <p:stCondLst>
                                            <p:cond delay="0"/>
                                          </p:stCondLst>
                                        </p:cTn>
                                        <p:tgtEl>
                                          <p:spTgt spid="276"/>
                                        </p:tgtEl>
                                        <p:attrNameLst>
                                          <p:attrName>style.visibility</p:attrName>
                                        </p:attrNameLst>
                                      </p:cBhvr>
                                      <p:to>
                                        <p:strVal val="visible"/>
                                      </p:to>
                                    </p:set>
                                    <p:animEffect transition="in" filter="wipe(up)">
                                      <p:cBhvr>
                                        <p:cTn id="176" dur="500"/>
                                        <p:tgtEl>
                                          <p:spTgt spid="276"/>
                                        </p:tgtEl>
                                      </p:cBhvr>
                                    </p:animEffect>
                                  </p:childTnLst>
                                </p:cTn>
                              </p:par>
                            </p:childTnLst>
                          </p:cTn>
                        </p:par>
                        <p:par>
                          <p:cTn id="177" fill="hold">
                            <p:stCondLst>
                              <p:cond delay="16600"/>
                            </p:stCondLst>
                            <p:childTnLst>
                              <p:par>
                                <p:cTn id="178" presetID="22" presetClass="entr" presetSubtype="8" fill="hold" nodeType="afterEffect">
                                  <p:stCondLst>
                                    <p:cond delay="0"/>
                                  </p:stCondLst>
                                  <p:childTnLst>
                                    <p:set>
                                      <p:cBhvr>
                                        <p:cTn id="179" dur="1" fill="hold">
                                          <p:stCondLst>
                                            <p:cond delay="0"/>
                                          </p:stCondLst>
                                        </p:cTn>
                                        <p:tgtEl>
                                          <p:spTgt spid="344"/>
                                        </p:tgtEl>
                                        <p:attrNameLst>
                                          <p:attrName>style.visibility</p:attrName>
                                        </p:attrNameLst>
                                      </p:cBhvr>
                                      <p:to>
                                        <p:strVal val="visible"/>
                                      </p:to>
                                    </p:set>
                                    <p:animEffect transition="in" filter="wipe(left)">
                                      <p:cBhvr>
                                        <p:cTn id="180" dur="500"/>
                                        <p:tgtEl>
                                          <p:spTgt spid="344"/>
                                        </p:tgtEl>
                                      </p:cBhvr>
                                    </p:animEffect>
                                  </p:childTnLst>
                                </p:cTn>
                              </p:par>
                            </p:childTnLst>
                          </p:cTn>
                        </p:par>
                        <p:par>
                          <p:cTn id="181" fill="hold">
                            <p:stCondLst>
                              <p:cond delay="17100"/>
                            </p:stCondLst>
                            <p:childTnLst>
                              <p:par>
                                <p:cTn id="182" presetID="22" presetClass="entr" presetSubtype="1" fill="hold" grpId="0" nodeType="afterEffect">
                                  <p:stCondLst>
                                    <p:cond delay="0"/>
                                  </p:stCondLst>
                                  <p:childTnLst>
                                    <p:set>
                                      <p:cBhvr>
                                        <p:cTn id="183" dur="1" fill="hold">
                                          <p:stCondLst>
                                            <p:cond delay="0"/>
                                          </p:stCondLst>
                                        </p:cTn>
                                        <p:tgtEl>
                                          <p:spTgt spid="260"/>
                                        </p:tgtEl>
                                        <p:attrNameLst>
                                          <p:attrName>style.visibility</p:attrName>
                                        </p:attrNameLst>
                                      </p:cBhvr>
                                      <p:to>
                                        <p:strVal val="visible"/>
                                      </p:to>
                                    </p:set>
                                    <p:animEffect transition="in" filter="wipe(up)">
                                      <p:cBhvr>
                                        <p:cTn id="184" dur="500"/>
                                        <p:tgtEl>
                                          <p:spTgt spid="260"/>
                                        </p:tgtEl>
                                      </p:cBhvr>
                                    </p:animEffect>
                                  </p:childTnLst>
                                </p:cTn>
                              </p:par>
                            </p:childTnLst>
                          </p:cTn>
                        </p:par>
                        <p:par>
                          <p:cTn id="185" fill="hold">
                            <p:stCondLst>
                              <p:cond delay="17600"/>
                            </p:stCondLst>
                            <p:childTnLst>
                              <p:par>
                                <p:cTn id="186" presetID="22" presetClass="entr" presetSubtype="8" fill="hold" nodeType="afterEffect">
                                  <p:stCondLst>
                                    <p:cond delay="0"/>
                                  </p:stCondLst>
                                  <p:childTnLst>
                                    <p:set>
                                      <p:cBhvr>
                                        <p:cTn id="187" dur="1" fill="hold">
                                          <p:stCondLst>
                                            <p:cond delay="0"/>
                                          </p:stCondLst>
                                        </p:cTn>
                                        <p:tgtEl>
                                          <p:spTgt spid="349"/>
                                        </p:tgtEl>
                                        <p:attrNameLst>
                                          <p:attrName>style.visibility</p:attrName>
                                        </p:attrNameLst>
                                      </p:cBhvr>
                                      <p:to>
                                        <p:strVal val="visible"/>
                                      </p:to>
                                    </p:set>
                                    <p:animEffect transition="in" filter="wipe(left)">
                                      <p:cBhvr>
                                        <p:cTn id="188" dur="500"/>
                                        <p:tgtEl>
                                          <p:spTgt spid="349"/>
                                        </p:tgtEl>
                                      </p:cBhvr>
                                    </p:animEffect>
                                  </p:childTnLst>
                                </p:cTn>
                              </p:par>
                            </p:childTnLst>
                          </p:cTn>
                        </p:par>
                        <p:par>
                          <p:cTn id="189" fill="hold">
                            <p:stCondLst>
                              <p:cond delay="18100"/>
                            </p:stCondLst>
                            <p:childTnLst>
                              <p:par>
                                <p:cTn id="190" presetID="22" presetClass="entr" presetSubtype="1" fill="hold" grpId="0" nodeType="afterEffect">
                                  <p:stCondLst>
                                    <p:cond delay="0"/>
                                  </p:stCondLst>
                                  <p:childTnLst>
                                    <p:set>
                                      <p:cBhvr>
                                        <p:cTn id="191" dur="1" fill="hold">
                                          <p:stCondLst>
                                            <p:cond delay="0"/>
                                          </p:stCondLst>
                                        </p:cTn>
                                        <p:tgtEl>
                                          <p:spTgt spid="266"/>
                                        </p:tgtEl>
                                        <p:attrNameLst>
                                          <p:attrName>style.visibility</p:attrName>
                                        </p:attrNameLst>
                                      </p:cBhvr>
                                      <p:to>
                                        <p:strVal val="visible"/>
                                      </p:to>
                                    </p:set>
                                    <p:animEffect transition="in" filter="wipe(up)">
                                      <p:cBhvr>
                                        <p:cTn id="192" dur="500"/>
                                        <p:tgtEl>
                                          <p:spTgt spid="266"/>
                                        </p:tgtEl>
                                      </p:cBhvr>
                                    </p:animEffect>
                                  </p:childTnLst>
                                </p:cTn>
                              </p:par>
                            </p:childTnLst>
                          </p:cTn>
                        </p:par>
                        <p:par>
                          <p:cTn id="193" fill="hold">
                            <p:stCondLst>
                              <p:cond delay="18600"/>
                            </p:stCondLst>
                            <p:childTnLst>
                              <p:par>
                                <p:cTn id="194" presetID="22" presetClass="entr" presetSubtype="1" fill="hold" grpId="0" nodeType="afterEffect">
                                  <p:stCondLst>
                                    <p:cond delay="0"/>
                                  </p:stCondLst>
                                  <p:childTnLst>
                                    <p:set>
                                      <p:cBhvr>
                                        <p:cTn id="195" dur="1" fill="hold">
                                          <p:stCondLst>
                                            <p:cond delay="0"/>
                                          </p:stCondLst>
                                        </p:cTn>
                                        <p:tgtEl>
                                          <p:spTgt spid="265"/>
                                        </p:tgtEl>
                                        <p:attrNameLst>
                                          <p:attrName>style.visibility</p:attrName>
                                        </p:attrNameLst>
                                      </p:cBhvr>
                                      <p:to>
                                        <p:strVal val="visible"/>
                                      </p:to>
                                    </p:set>
                                    <p:animEffect transition="in" filter="wipe(up)">
                                      <p:cBhvr>
                                        <p:cTn id="196" dur="500"/>
                                        <p:tgtEl>
                                          <p:spTgt spid="265"/>
                                        </p:tgtEl>
                                      </p:cBhvr>
                                    </p:animEffect>
                                  </p:childTnLst>
                                </p:cTn>
                              </p:par>
                            </p:childTnLst>
                          </p:cTn>
                        </p:par>
                        <p:par>
                          <p:cTn id="197" fill="hold">
                            <p:stCondLst>
                              <p:cond delay="19100"/>
                            </p:stCondLst>
                            <p:childTnLst>
                              <p:par>
                                <p:cTn id="198" presetID="22" presetClass="entr" presetSubtype="8" fill="hold" nodeType="afterEffect">
                                  <p:stCondLst>
                                    <p:cond delay="0"/>
                                  </p:stCondLst>
                                  <p:childTnLst>
                                    <p:set>
                                      <p:cBhvr>
                                        <p:cTn id="199" dur="1" fill="hold">
                                          <p:stCondLst>
                                            <p:cond delay="0"/>
                                          </p:stCondLst>
                                        </p:cTn>
                                        <p:tgtEl>
                                          <p:spTgt spid="359"/>
                                        </p:tgtEl>
                                        <p:attrNameLst>
                                          <p:attrName>style.visibility</p:attrName>
                                        </p:attrNameLst>
                                      </p:cBhvr>
                                      <p:to>
                                        <p:strVal val="visible"/>
                                      </p:to>
                                    </p:set>
                                    <p:animEffect transition="in" filter="wipe(left)">
                                      <p:cBhvr>
                                        <p:cTn id="200" dur="500"/>
                                        <p:tgtEl>
                                          <p:spTgt spid="359"/>
                                        </p:tgtEl>
                                      </p:cBhvr>
                                    </p:animEffect>
                                  </p:childTnLst>
                                </p:cTn>
                              </p:par>
                            </p:childTnLst>
                          </p:cTn>
                        </p:par>
                        <p:par>
                          <p:cTn id="201" fill="hold">
                            <p:stCondLst>
                              <p:cond delay="19600"/>
                            </p:stCondLst>
                            <p:childTnLst>
                              <p:par>
                                <p:cTn id="202" presetID="22" presetClass="entr" presetSubtype="8" fill="hold" nodeType="afterEffect">
                                  <p:stCondLst>
                                    <p:cond delay="0"/>
                                  </p:stCondLst>
                                  <p:childTnLst>
                                    <p:set>
                                      <p:cBhvr>
                                        <p:cTn id="203" dur="1" fill="hold">
                                          <p:stCondLst>
                                            <p:cond delay="0"/>
                                          </p:stCondLst>
                                        </p:cTn>
                                        <p:tgtEl>
                                          <p:spTgt spid="364"/>
                                        </p:tgtEl>
                                        <p:attrNameLst>
                                          <p:attrName>style.visibility</p:attrName>
                                        </p:attrNameLst>
                                      </p:cBhvr>
                                      <p:to>
                                        <p:strVal val="visible"/>
                                      </p:to>
                                    </p:set>
                                    <p:animEffect transition="in" filter="wipe(left)">
                                      <p:cBhvr>
                                        <p:cTn id="204"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6" grpId="0" animBg="1"/>
      <p:bldP spid="257" grpId="0" animBg="1"/>
      <p:bldP spid="258" grpId="0" animBg="1"/>
      <p:bldP spid="259" grpId="0" animBg="1"/>
      <p:bldP spid="260" grpId="0" animBg="1"/>
      <p:bldP spid="261" grpId="0" animBg="1"/>
      <p:bldP spid="262" grpId="0" animBg="1"/>
      <p:bldP spid="264" grpId="0" animBg="1"/>
      <p:bldP spid="265" grpId="0" animBg="1"/>
      <p:bldP spid="266" grpId="0" animBg="1"/>
      <p:bldP spid="267" grpId="0" animBg="1"/>
      <p:bldP spid="268" grpId="0" animBg="1"/>
      <p:bldP spid="270" grpId="0" animBg="1"/>
      <p:bldP spid="263" grpId="0" animBg="1"/>
      <p:bldP spid="269" grpId="0" animBg="1"/>
      <p:bldP spid="271" grpId="0" animBg="1"/>
      <p:bldP spid="272" grpId="0" animBg="1"/>
      <p:bldP spid="273" grpId="0" animBg="1"/>
      <p:bldP spid="274" grpId="0" animBg="1"/>
      <p:bldP spid="275" grpId="0" animBg="1"/>
      <p:bldP spid="276" grpId="0" animBg="1"/>
      <p:bldP spid="277" grpId="0" animBg="1"/>
      <p:bldP spid="278" grpId="0" animBg="1"/>
      <p:bldP spid="280" grpId="0" animBg="1"/>
      <p:bldP spid="283" grpId="0" animBg="1"/>
      <p:bldP spid="3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8" descr="ma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052737"/>
            <a:ext cx="8743021" cy="4634079"/>
          </a:xfrm>
          <a:prstGeom prst="rect">
            <a:avLst/>
          </a:prstGeom>
        </p:spPr>
      </p:pic>
      <p:grpSp>
        <p:nvGrpSpPr>
          <p:cNvPr id="2" name="Группа 10"/>
          <p:cNvGrpSpPr/>
          <p:nvPr/>
        </p:nvGrpSpPr>
        <p:grpSpPr>
          <a:xfrm>
            <a:off x="349986" y="313605"/>
            <a:ext cx="7934310" cy="840208"/>
            <a:chOff x="482908" y="313606"/>
            <a:chExt cx="7801388" cy="600221"/>
          </a:xfrm>
        </p:grpSpPr>
        <p:sp>
          <p:nvSpPr>
            <p:cNvPr id="12" name="Равнобедренный треугольник 11"/>
            <p:cNvSpPr/>
            <p:nvPr/>
          </p:nvSpPr>
          <p:spPr>
            <a:xfrm rot="5400000">
              <a:off x="453877" y="444745"/>
              <a:ext cx="360040" cy="301977"/>
            </a:xfrm>
            <a:prstGeom prst="triangle">
              <a:avLst/>
            </a:prstGeom>
            <a:solidFill>
              <a:srgbClr val="E15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аголовок 4"/>
            <p:cNvSpPr txBox="1">
              <a:spLocks/>
            </p:cNvSpPr>
            <p:nvPr/>
          </p:nvSpPr>
          <p:spPr>
            <a:xfrm>
              <a:off x="952505" y="313606"/>
              <a:ext cx="7331791" cy="600221"/>
            </a:xfrm>
            <a:prstGeom prst="rect">
              <a:avLst/>
            </a:prstGeom>
            <a:ln>
              <a:miter lim="800000"/>
              <a:headEnd/>
              <a:tailEnd/>
            </a:ln>
          </p:spPr>
          <p:txBody>
            <a:bodyPr wrap="square" lIns="100560" tIns="50281" rIns="100560" bIns="50281" rtlCol="0">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ru-RU" sz="2400" dirty="0" smtClean="0">
                  <a:solidFill>
                    <a:srgbClr val="4C4544"/>
                  </a:solidFill>
                  <a:latin typeface="Tahoma" pitchFamily="34" charset="0"/>
                  <a:ea typeface="Tahoma" pitchFamily="34" charset="0"/>
                  <a:cs typeface="Tahoma" pitchFamily="34" charset="0"/>
                </a:rPr>
                <a:t>Состояние аварийности на автомобильных дорогах Государственной компании «АВТОДОР»</a:t>
              </a:r>
              <a:endParaRPr lang="ru-RU" sz="2400" dirty="0">
                <a:solidFill>
                  <a:srgbClr val="4C4544"/>
                </a:solidFill>
                <a:latin typeface="Tahoma" pitchFamily="34" charset="0"/>
                <a:ea typeface="Tahoma" pitchFamily="34" charset="0"/>
                <a:cs typeface="Tahoma" pitchFamily="34" charset="0"/>
              </a:endParaRPr>
            </a:p>
          </p:txBody>
        </p:sp>
      </p:grpSp>
      <p:grpSp>
        <p:nvGrpSpPr>
          <p:cNvPr id="3" name="Группа 13"/>
          <p:cNvGrpSpPr/>
          <p:nvPr/>
        </p:nvGrpSpPr>
        <p:grpSpPr>
          <a:xfrm>
            <a:off x="0" y="6469238"/>
            <a:ext cx="9144000" cy="388762"/>
            <a:chOff x="0" y="6469238"/>
            <a:chExt cx="9144000" cy="388762"/>
          </a:xfrm>
        </p:grpSpPr>
        <p:sp>
          <p:nvSpPr>
            <p:cNvPr id="15" name="Прямоугольник 14"/>
            <p:cNvSpPr/>
            <p:nvPr/>
          </p:nvSpPr>
          <p:spPr>
            <a:xfrm>
              <a:off x="0" y="6469238"/>
              <a:ext cx="9144000" cy="388762"/>
            </a:xfrm>
            <a:prstGeom prst="rect">
              <a:avLst/>
            </a:prstGeom>
            <a:solidFill>
              <a:srgbClr val="E15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Номер слайда 1"/>
            <p:cNvSpPr txBox="1">
              <a:spLocks/>
            </p:cNvSpPr>
            <p:nvPr/>
          </p:nvSpPr>
          <p:spPr>
            <a:xfrm>
              <a:off x="4458959" y="6509892"/>
              <a:ext cx="329065" cy="331165"/>
            </a:xfrm>
            <a:prstGeom prst="rect">
              <a:avLst/>
            </a:prstGeom>
          </p:spPr>
          <p:txBody>
            <a:bodyPr lIns="83079" tIns="41539" rIns="83079" bIns="41539"/>
            <a:ls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6567" algn="l" rtl="0" fontAlgn="base">
                <a:spcBef>
                  <a:spcPct val="0"/>
                </a:spcBef>
                <a:spcAft>
                  <a:spcPct val="0"/>
                </a:spcAft>
                <a:defRPr kern="1200">
                  <a:solidFill>
                    <a:schemeClr val="tx1"/>
                  </a:solidFill>
                  <a:latin typeface="Calibri" pitchFamily="34" charset="0"/>
                  <a:ea typeface="+mn-ea"/>
                  <a:cs typeface="Arial" charset="0"/>
                </a:defRPr>
              </a:lvl2pPr>
              <a:lvl3pPr marL="913137" algn="l" rtl="0" fontAlgn="base">
                <a:spcBef>
                  <a:spcPct val="0"/>
                </a:spcBef>
                <a:spcAft>
                  <a:spcPct val="0"/>
                </a:spcAft>
                <a:defRPr kern="1200">
                  <a:solidFill>
                    <a:schemeClr val="tx1"/>
                  </a:solidFill>
                  <a:latin typeface="Calibri" pitchFamily="34" charset="0"/>
                  <a:ea typeface="+mn-ea"/>
                  <a:cs typeface="Arial" charset="0"/>
                </a:defRPr>
              </a:lvl3pPr>
              <a:lvl4pPr marL="1369702" algn="l" rtl="0" fontAlgn="base">
                <a:spcBef>
                  <a:spcPct val="0"/>
                </a:spcBef>
                <a:spcAft>
                  <a:spcPct val="0"/>
                </a:spcAft>
                <a:defRPr kern="1200">
                  <a:solidFill>
                    <a:schemeClr val="tx1"/>
                  </a:solidFill>
                  <a:latin typeface="Calibri" pitchFamily="34" charset="0"/>
                  <a:ea typeface="+mn-ea"/>
                  <a:cs typeface="Arial" charset="0"/>
                </a:defRPr>
              </a:lvl4pPr>
              <a:lvl5pPr marL="1826274" algn="l" rtl="0" fontAlgn="base">
                <a:spcBef>
                  <a:spcPct val="0"/>
                </a:spcBef>
                <a:spcAft>
                  <a:spcPct val="0"/>
                </a:spcAft>
                <a:defRPr kern="1200">
                  <a:solidFill>
                    <a:schemeClr val="tx1"/>
                  </a:solidFill>
                  <a:latin typeface="Calibri" pitchFamily="34" charset="0"/>
                  <a:ea typeface="+mn-ea"/>
                  <a:cs typeface="Arial" charset="0"/>
                </a:defRPr>
              </a:lvl5pPr>
              <a:lvl6pPr marL="2282842" algn="l" defTabSz="913137" rtl="0" eaLnBrk="1" latinLnBrk="0" hangingPunct="1">
                <a:defRPr kern="1200">
                  <a:solidFill>
                    <a:schemeClr val="tx1"/>
                  </a:solidFill>
                  <a:latin typeface="Calibri" pitchFamily="34" charset="0"/>
                  <a:ea typeface="+mn-ea"/>
                  <a:cs typeface="Arial" charset="0"/>
                </a:defRPr>
              </a:lvl6pPr>
              <a:lvl7pPr marL="2739410" algn="l" defTabSz="913137" rtl="0" eaLnBrk="1" latinLnBrk="0" hangingPunct="1">
                <a:defRPr kern="1200">
                  <a:solidFill>
                    <a:schemeClr val="tx1"/>
                  </a:solidFill>
                  <a:latin typeface="Calibri" pitchFamily="34" charset="0"/>
                  <a:ea typeface="+mn-ea"/>
                  <a:cs typeface="Arial" charset="0"/>
                </a:defRPr>
              </a:lvl7pPr>
              <a:lvl8pPr marL="3195980" algn="l" defTabSz="913137" rtl="0" eaLnBrk="1" latinLnBrk="0" hangingPunct="1">
                <a:defRPr kern="1200">
                  <a:solidFill>
                    <a:schemeClr val="tx1"/>
                  </a:solidFill>
                  <a:latin typeface="Calibri" pitchFamily="34" charset="0"/>
                  <a:ea typeface="+mn-ea"/>
                  <a:cs typeface="Arial" charset="0"/>
                </a:defRPr>
              </a:lvl8pPr>
              <a:lvl9pPr marL="3652548" algn="l" defTabSz="913137" rtl="0" eaLnBrk="1" latinLnBrk="0" hangingPunct="1">
                <a:defRPr kern="1200">
                  <a:solidFill>
                    <a:schemeClr val="tx1"/>
                  </a:solidFill>
                  <a:latin typeface="Calibri" pitchFamily="34" charset="0"/>
                  <a:ea typeface="+mn-ea"/>
                  <a:cs typeface="Arial" charset="0"/>
                </a:defRPr>
              </a:lvl9pPr>
            </a:lstStyle>
            <a:p>
              <a:pPr>
                <a:defRPr/>
              </a:pPr>
              <a:fld id="{435F54A1-BBED-4F57-B211-7CEA19E1FA9C}" type="slidenum">
                <a:rPr lang="ru-RU" sz="1100" smtClean="0">
                  <a:solidFill>
                    <a:schemeClr val="bg1"/>
                  </a:solidFill>
                </a:rPr>
                <a:pPr>
                  <a:defRPr/>
                </a:pPr>
                <a:t>4</a:t>
              </a:fld>
              <a:endParaRPr lang="ru-RU" sz="1100" dirty="0">
                <a:solidFill>
                  <a:schemeClr val="bg1"/>
                </a:solidFill>
              </a:endParaRPr>
            </a:p>
          </p:txBody>
        </p:sp>
        <p:pic>
          <p:nvPicPr>
            <p:cNvPr id="18" name="Picture 8" descr="M:\ДЕПАРТАМЕНТ ИНВЕСТИЦИОННОЙ ПОЛИТИКИ\Отдел маркетинга и взаимодействия с инвесторами\Контент\Дизайны\лого\Автодор лого Белый.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2157" y="6538905"/>
              <a:ext cx="1656185" cy="26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8" y="5982582"/>
            <a:ext cx="9143999" cy="875424"/>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Прямая соединительная линия 65"/>
          <p:cNvCxnSpPr/>
          <p:nvPr/>
        </p:nvCxnSpPr>
        <p:spPr>
          <a:xfrm flipV="1">
            <a:off x="827584" y="1153813"/>
            <a:ext cx="6504573" cy="12581"/>
          </a:xfrm>
          <a:prstGeom prst="line">
            <a:avLst/>
          </a:prstGeom>
          <a:noFill/>
          <a:ln w="38100" cap="flat" cmpd="sng" algn="ctr">
            <a:solidFill>
              <a:srgbClr val="F79646">
                <a:lumMod val="75000"/>
              </a:srgbClr>
            </a:solidFill>
            <a:prstDash val="solid"/>
          </a:ln>
          <a:effectLst/>
        </p:spPr>
      </p:cxnSp>
      <p:graphicFrame>
        <p:nvGraphicFramePr>
          <p:cNvPr id="68" name="Диаграмма 67"/>
          <p:cNvGraphicFramePr>
            <a:graphicFrameLocks/>
          </p:cNvGraphicFramePr>
          <p:nvPr>
            <p:extLst>
              <p:ext uri="{D42A27DB-BD31-4B8C-83A1-F6EECF244321}">
                <p14:modId xmlns:p14="http://schemas.microsoft.com/office/powerpoint/2010/main" val="1149655565"/>
              </p:ext>
            </p:extLst>
          </p:nvPr>
        </p:nvGraphicFramePr>
        <p:xfrm>
          <a:off x="444500" y="1380668"/>
          <a:ext cx="8166100" cy="46019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9116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72" t="70698"/>
          <a:stretch/>
        </p:blipFill>
        <p:spPr bwMode="auto">
          <a:xfrm>
            <a:off x="6" y="5829342"/>
            <a:ext cx="9143999" cy="10286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Диаграмма 18"/>
          <p:cNvGraphicFramePr/>
          <p:nvPr>
            <p:extLst/>
          </p:nvPr>
        </p:nvGraphicFramePr>
        <p:xfrm>
          <a:off x="433423" y="1246381"/>
          <a:ext cx="8496567" cy="3679406"/>
        </p:xfrm>
        <a:graphic>
          <a:graphicData uri="http://schemas.openxmlformats.org/drawingml/2006/chart">
            <c:chart xmlns:c="http://schemas.openxmlformats.org/drawingml/2006/chart" xmlns:r="http://schemas.openxmlformats.org/officeDocument/2006/relationships" r:id="rId3"/>
          </a:graphicData>
        </a:graphic>
      </p:graphicFrame>
      <p:sp>
        <p:nvSpPr>
          <p:cNvPr id="34819" name="Прямоугольник 7"/>
          <p:cNvSpPr>
            <a:spLocks noChangeArrowheads="1"/>
          </p:cNvSpPr>
          <p:nvPr/>
        </p:nvSpPr>
        <p:spPr bwMode="auto">
          <a:xfrm>
            <a:off x="433425" y="190532"/>
            <a:ext cx="6475376" cy="922724"/>
          </a:xfrm>
          <a:prstGeom prst="rect">
            <a:avLst/>
          </a:prstGeom>
          <a:noFill/>
          <a:ln w="9525">
            <a:noFill/>
            <a:miter lim="800000"/>
            <a:headEnd/>
            <a:tailEnd/>
          </a:ln>
        </p:spPr>
        <p:txBody>
          <a:bodyPr wrap="square" lIns="90837" tIns="45420" rIns="90837" bIns="45420">
            <a:spAutoFit/>
          </a:bodyPr>
          <a:lstStyle/>
          <a:p>
            <a:pPr algn="ctr"/>
            <a:r>
              <a:rPr lang="ru-RU"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Состояние аварийности на автомобильных дорогах за  </a:t>
            </a:r>
            <a:r>
              <a:rPr lang="ru-RU"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5 </a:t>
            </a:r>
            <a:r>
              <a:rPr lang="ru-RU"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месяцев </a:t>
            </a:r>
            <a:r>
              <a:rPr lang="ru-RU"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2017 года </a:t>
            </a:r>
            <a:r>
              <a:rPr lang="ru-RU"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в сравнении с аналогичным периодом </a:t>
            </a:r>
            <a:r>
              <a:rPr lang="ru-RU"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2015 и  2016 года на дорогах Государственной компании</a:t>
            </a:r>
            <a:endParaRPr lang="ru-RU"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Номер слайда 13"/>
          <p:cNvSpPr>
            <a:spLocks noGrp="1"/>
          </p:cNvSpPr>
          <p:nvPr>
            <p:ph type="sldNum" sz="quarter" idx="12"/>
          </p:nvPr>
        </p:nvSpPr>
        <p:spPr>
          <a:xfrm>
            <a:off x="8172400" y="6356400"/>
            <a:ext cx="514400" cy="365125"/>
          </a:xfrm>
        </p:spPr>
        <p:txBody>
          <a:bodyPr/>
          <a:lstStyle/>
          <a:p>
            <a:pPr>
              <a:defRPr/>
            </a:pPr>
            <a:fld id="{0CE85BFA-282B-4743-AFD1-560C1C4BA480}" type="slidenum">
              <a:rPr lang="ru-RU" smtClean="0">
                <a:solidFill>
                  <a:prstClr val="black">
                    <a:tint val="75000"/>
                  </a:prstClr>
                </a:solidFill>
              </a:rPr>
              <a:pPr>
                <a:defRPr/>
              </a:pPr>
              <a:t>5</a:t>
            </a:fld>
            <a:endParaRPr lang="ru-RU">
              <a:solidFill>
                <a:prstClr val="black">
                  <a:tint val="75000"/>
                </a:prstClr>
              </a:solidFill>
            </a:endParaRPr>
          </a:p>
        </p:txBody>
      </p:sp>
      <p:sp>
        <p:nvSpPr>
          <p:cNvPr id="42" name="Прямоугольник 41"/>
          <p:cNvSpPr/>
          <p:nvPr/>
        </p:nvSpPr>
        <p:spPr>
          <a:xfrm>
            <a:off x="523768" y="1126732"/>
            <a:ext cx="4840327" cy="208890"/>
          </a:xfrm>
          <a:prstGeom prst="rect">
            <a:avLst/>
          </a:prstGeom>
        </p:spPr>
        <p:txBody>
          <a:bodyPr wrap="square" lIns="82569" tIns="41282" rIns="82569" bIns="41282">
            <a:spAutoFit/>
          </a:bodyPr>
          <a:lstStyle/>
          <a:p>
            <a:pPr>
              <a:spcAft>
                <a:spcPts val="273"/>
              </a:spcAft>
            </a:pPr>
            <a:endParaRPr lang="ru-RU" sz="800" dirty="0">
              <a:solidFill>
                <a:prstClr val="black"/>
              </a:solidFill>
              <a:latin typeface="Tahoma" pitchFamily="34" charset="0"/>
              <a:ea typeface="Tahoma" pitchFamily="34" charset="0"/>
              <a:cs typeface="Tahoma" pitchFamily="34" charset="0"/>
            </a:endParaRPr>
          </a:p>
        </p:txBody>
      </p:sp>
      <p:sp>
        <p:nvSpPr>
          <p:cNvPr id="5" name="Rectangle 2"/>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51" tIns="45676" rIns="91351" bIns="45676" numCol="1" anchor="ctr" anchorCtr="0" compatLnSpc="1">
            <a:prstTxWarp prst="textNoShape">
              <a:avLst/>
            </a:prstTxWarp>
            <a:spAutoFit/>
          </a:bodyPr>
          <a:lstStyle/>
          <a:p>
            <a:endParaRPr lang="ru-RU">
              <a:solidFill>
                <a:prstClr val="black"/>
              </a:solidFill>
            </a:endParaRPr>
          </a:p>
        </p:txBody>
      </p:sp>
      <p:sp>
        <p:nvSpPr>
          <p:cNvPr id="7" name="Rectangle 4"/>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51" tIns="45676" rIns="91351" bIns="45676" numCol="1" anchor="ctr" anchorCtr="0" compatLnSpc="1">
            <a:prstTxWarp prst="textNoShape">
              <a:avLst/>
            </a:prstTxWarp>
            <a:spAutoFit/>
          </a:bodyPr>
          <a:lstStyle/>
          <a:p>
            <a:endParaRPr lang="ru-RU">
              <a:solidFill>
                <a:prstClr val="black"/>
              </a:solidFill>
            </a:endParaRPr>
          </a:p>
        </p:txBody>
      </p:sp>
      <p:sp>
        <p:nvSpPr>
          <p:cNvPr id="26" name="TextBox 10"/>
          <p:cNvSpPr txBox="1"/>
          <p:nvPr/>
        </p:nvSpPr>
        <p:spPr>
          <a:xfrm>
            <a:off x="6421352" y="3683728"/>
            <a:ext cx="2257425" cy="338504"/>
          </a:xfrm>
          <a:prstGeom prst="rect">
            <a:avLst/>
          </a:prstGeom>
          <a:noFill/>
        </p:spPr>
        <p:style>
          <a:lnRef idx="0">
            <a:scrgbClr r="0" g="0" b="0"/>
          </a:lnRef>
          <a:fillRef idx="0">
            <a:scrgbClr r="0" g="0" b="0"/>
          </a:fillRef>
          <a:effectRef idx="0">
            <a:scrgbClr r="0" g="0" b="0"/>
          </a:effectRef>
          <a:fontRef idx="minor">
            <a:schemeClr val="tx1"/>
          </a:fontRef>
        </p:style>
        <p:txBody>
          <a:bodyPr wrap="none" lIns="91351" tIns="45676" rIns="91351" bIns="45676"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80335" y="4925787"/>
            <a:ext cx="7906465" cy="369332"/>
          </a:xfrm>
          <a:prstGeom prst="rect">
            <a:avLst/>
          </a:prstGeom>
          <a:noFill/>
        </p:spPr>
        <p:txBody>
          <a:bodyPr wrap="square" rtlCol="0">
            <a:spAutoFit/>
          </a:bodyPr>
          <a:lstStyle/>
          <a:p>
            <a:r>
              <a:rPr lang="ru-RU" b="1" dirty="0" smtClean="0">
                <a:latin typeface="Times New Roman" panose="02020603050405020304" pitchFamily="18" charset="0"/>
                <a:cs typeface="Times New Roman" panose="02020603050405020304" pitchFamily="18" charset="0"/>
              </a:rPr>
              <a:t>Всего ДТП         Ранено           Погибло    ДТП – СДУ     Ранено         Погибло</a:t>
            </a:r>
            <a:endParaRPr lang="ru-RU" b="1" dirty="0">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flipV="1">
            <a:off x="584833" y="1179579"/>
            <a:ext cx="6562210" cy="13955"/>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4"/>
          <a:stretch>
            <a:fillRect/>
          </a:stretch>
        </p:blipFill>
        <p:spPr>
          <a:xfrm>
            <a:off x="7097048" y="251341"/>
            <a:ext cx="1816765" cy="377985"/>
          </a:xfrm>
          <a:prstGeom prst="rect">
            <a:avLst/>
          </a:prstGeom>
        </p:spPr>
      </p:pic>
    </p:spTree>
    <p:extLst>
      <p:ext uri="{BB962C8B-B14F-4D97-AF65-F5344CB8AC3E}">
        <p14:creationId xmlns:p14="http://schemas.microsoft.com/office/powerpoint/2010/main" val="523772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72" t="70698"/>
          <a:stretch/>
        </p:blipFill>
        <p:spPr bwMode="auto">
          <a:xfrm>
            <a:off x="6" y="5680710"/>
            <a:ext cx="9143999" cy="1177296"/>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ctrTitle"/>
          </p:nvPr>
        </p:nvSpPr>
        <p:spPr/>
        <p:txBody>
          <a:bodyPr>
            <a:normAutofit fontScale="90000"/>
          </a:bodyPr>
          <a:lstStyle/>
          <a:p>
            <a:r>
              <a:rPr lang="ru-RU" smtClean="0"/>
              <a:t/>
            </a:r>
            <a:br>
              <a:rPr lang="ru-RU" smtClean="0"/>
            </a:br>
            <a:r>
              <a:rPr lang="ru-RU" smtClean="0"/>
              <a:t/>
            </a:r>
            <a:br>
              <a:rPr lang="ru-RU" smtClean="0"/>
            </a:br>
            <a:r>
              <a:rPr lang="ru-RU" smtClean="0"/>
              <a:t/>
            </a:r>
            <a:br>
              <a:rPr lang="ru-RU" smtClean="0"/>
            </a:br>
            <a:endParaRPr lang="ru-RU" dirty="0"/>
          </a:p>
        </p:txBody>
      </p:sp>
      <p:sp>
        <p:nvSpPr>
          <p:cNvPr id="18" name="Прямоугольник 17"/>
          <p:cNvSpPr/>
          <p:nvPr/>
        </p:nvSpPr>
        <p:spPr>
          <a:xfrm>
            <a:off x="1142366" y="518657"/>
            <a:ext cx="6138544" cy="709413"/>
          </a:xfrm>
          <a:prstGeom prst="rect">
            <a:avLst/>
          </a:prstGeom>
          <a:noFill/>
          <a:ln>
            <a:noFill/>
          </a:ln>
        </p:spPr>
        <p:txBody>
          <a:bodyPr lIns="72000" tIns="36000" rIns="72000" bIns="36000"/>
          <a:lstStyle/>
          <a:p>
            <a:pPr lvl="0"/>
            <a:r>
              <a:rPr lang="ru-RU" sz="2000" dirty="0" smtClean="0">
                <a:solidFill>
                  <a:srgbClr val="4C4544"/>
                </a:solidFill>
                <a:latin typeface="Tahoma" pitchFamily="34" charset="0"/>
                <a:ea typeface="Tahoma" pitchFamily="34" charset="0"/>
                <a:cs typeface="Tahoma" pitchFamily="34" charset="0"/>
              </a:rPr>
              <a:t>Места концентрации ДТП на автомобильных                               дорогах ГК </a:t>
            </a:r>
            <a:r>
              <a:rPr lang="ru-RU" sz="2000" dirty="0">
                <a:solidFill>
                  <a:srgbClr val="4C4544"/>
                </a:solidFill>
                <a:latin typeface="Tahoma" pitchFamily="34" charset="0"/>
                <a:ea typeface="Tahoma" pitchFamily="34" charset="0"/>
                <a:cs typeface="Tahoma" pitchFamily="34" charset="0"/>
              </a:rPr>
              <a:t>«АВТОДОР»</a:t>
            </a:r>
          </a:p>
        </p:txBody>
      </p:sp>
      <p:graphicFrame>
        <p:nvGraphicFramePr>
          <p:cNvPr id="4" name="Диаграмма 3"/>
          <p:cNvGraphicFramePr/>
          <p:nvPr>
            <p:extLst>
              <p:ext uri="{D42A27DB-BD31-4B8C-83A1-F6EECF244321}">
                <p14:modId xmlns:p14="http://schemas.microsoft.com/office/powerpoint/2010/main" val="509587922"/>
              </p:ext>
            </p:extLst>
          </p:nvPr>
        </p:nvGraphicFramePr>
        <p:xfrm>
          <a:off x="304562" y="1647978"/>
          <a:ext cx="8150226" cy="4681612"/>
        </p:xfrm>
        <a:graphic>
          <a:graphicData uri="http://schemas.openxmlformats.org/drawingml/2006/chart">
            <c:chart xmlns:c="http://schemas.openxmlformats.org/drawingml/2006/chart" xmlns:r="http://schemas.openxmlformats.org/officeDocument/2006/relationships" r:id="rId3"/>
          </a:graphicData>
        </a:graphic>
      </p:graphicFrame>
      <p:pic>
        <p:nvPicPr>
          <p:cNvPr id="2" name="Рисунок 1"/>
          <p:cNvPicPr>
            <a:picLocks noChangeAspect="1"/>
          </p:cNvPicPr>
          <p:nvPr/>
        </p:nvPicPr>
        <p:blipFill>
          <a:blip r:embed="rId4"/>
          <a:stretch>
            <a:fillRect/>
          </a:stretch>
        </p:blipFill>
        <p:spPr>
          <a:xfrm>
            <a:off x="7097048" y="251341"/>
            <a:ext cx="1816765" cy="377985"/>
          </a:xfrm>
          <a:prstGeom prst="rect">
            <a:avLst/>
          </a:prstGeom>
        </p:spPr>
      </p:pic>
      <p:pic>
        <p:nvPicPr>
          <p:cNvPr id="8" name="Рисунок 7"/>
          <p:cNvPicPr>
            <a:picLocks noChangeAspect="1"/>
          </p:cNvPicPr>
          <p:nvPr/>
        </p:nvPicPr>
        <p:blipFill>
          <a:blip r:embed="rId5"/>
          <a:stretch>
            <a:fillRect/>
          </a:stretch>
        </p:blipFill>
        <p:spPr>
          <a:xfrm>
            <a:off x="343721" y="1352411"/>
            <a:ext cx="6535478" cy="54869"/>
          </a:xfrm>
          <a:prstGeom prst="rect">
            <a:avLst/>
          </a:prstGeom>
        </p:spPr>
      </p:pic>
      <p:sp>
        <p:nvSpPr>
          <p:cNvPr id="10" name="Равнобедренный треугольник 9"/>
          <p:cNvSpPr/>
          <p:nvPr/>
        </p:nvSpPr>
        <p:spPr>
          <a:xfrm rot="5400000">
            <a:off x="433802" y="719801"/>
            <a:ext cx="503995" cy="307122"/>
          </a:xfrm>
          <a:prstGeom prst="triangle">
            <a:avLst/>
          </a:prstGeom>
          <a:solidFill>
            <a:srgbClr val="E15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41899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 y="5794345"/>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4"/>
          <p:cNvSpPr>
            <a:spLocks noChangeArrowheads="1"/>
          </p:cNvSpPr>
          <p:nvPr/>
        </p:nvSpPr>
        <p:spPr bwMode="auto">
          <a:xfrm>
            <a:off x="305595" y="267685"/>
            <a:ext cx="6665913" cy="323165"/>
          </a:xfrm>
          <a:prstGeom prst="rect">
            <a:avLst/>
          </a:prstGeom>
          <a:noFill/>
          <a:ln w="9525">
            <a:noFill/>
            <a:miter lim="800000"/>
            <a:headEnd/>
            <a:tailEnd/>
          </a:ln>
        </p:spPr>
        <p:txBody>
          <a:bodyPr>
            <a:spAutoFit/>
          </a:bodyPr>
          <a:lstStyle/>
          <a:p>
            <a:pPr marL="84196" algn="ctr" fontAlgn="base">
              <a:lnSpc>
                <a:spcPts val="1800"/>
              </a:lnSpc>
              <a:spcBef>
                <a:spcPct val="0"/>
              </a:spcBef>
              <a:spcAft>
                <a:spcPct val="0"/>
              </a:spcAft>
              <a:defRPr/>
            </a:pPr>
            <a:r>
              <a:rPr lang="ru-RU" sz="1600" b="1" dirty="0">
                <a:solidFill>
                  <a:schemeClr val="accent6"/>
                </a:solidFill>
                <a:latin typeface="Times New Roman" panose="02020603050405020304" pitchFamily="18" charset="0"/>
                <a:ea typeface="Tahoma" pitchFamily="34" charset="0"/>
                <a:cs typeface="Times New Roman" panose="02020603050405020304" pitchFamily="18" charset="0"/>
              </a:rPr>
              <a:t>ОБЕСПЕЧЕНИЕ БЕЗОПАСНОСТИ ДОРОЖНОГО ДВИЖЕНИЯ</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3753" y="1012794"/>
            <a:ext cx="3509026" cy="199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93726" y="968663"/>
            <a:ext cx="3367889" cy="208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Прямая соединительная линия 9"/>
          <p:cNvCxnSpPr/>
          <p:nvPr/>
        </p:nvCxnSpPr>
        <p:spPr>
          <a:xfrm>
            <a:off x="933534" y="829388"/>
            <a:ext cx="6048375" cy="0"/>
          </a:xfrm>
          <a:prstGeom prst="line">
            <a:avLst/>
          </a:prstGeom>
          <a:noFill/>
          <a:ln w="38100" cap="flat" cmpd="sng" algn="ctr">
            <a:solidFill>
              <a:srgbClr val="F79646">
                <a:lumMod val="75000"/>
              </a:srgbClr>
            </a:solidFill>
            <a:prstDash val="solid"/>
          </a:ln>
          <a:effectLst/>
        </p:spPr>
      </p:cxnSp>
      <p:pic>
        <p:nvPicPr>
          <p:cNvPr id="11" name="Picture 2" descr="C:\Users\V_Korshkov\Desktop\Автодор лого.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01285" y="80715"/>
            <a:ext cx="1813027" cy="373936"/>
          </a:xfrm>
          <a:prstGeom prst="rect">
            <a:avLst/>
          </a:prstGeom>
          <a:noFill/>
          <a:ln w="9525">
            <a:noFill/>
            <a:miter lim="800000"/>
            <a:headEnd/>
            <a:tailEnd/>
          </a:ln>
        </p:spPr>
      </p:pic>
      <p:pic>
        <p:nvPicPr>
          <p:cNvPr id="1028" name="Рисунок 20" descr="E:\ФОТО\Кисляк\20160529_1449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97725" y="4010876"/>
            <a:ext cx="3357389" cy="250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17" descr="E:\ФОТО\Кисляк\DSC_015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597" t="30466" r="6027" b="6653"/>
          <a:stretch/>
        </p:blipFill>
        <p:spPr bwMode="auto">
          <a:xfrm>
            <a:off x="3638551" y="2410642"/>
            <a:ext cx="4426222" cy="206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24" descr="E:\ФОТО\Кисляк\IMG-20160529-WA002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970" t="28810" r="22991" b="4370"/>
          <a:stretch/>
        </p:blipFill>
        <p:spPr bwMode="auto">
          <a:xfrm>
            <a:off x="827584" y="3991170"/>
            <a:ext cx="3509026" cy="252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0"/>
          </p:nvPr>
        </p:nvSpPr>
        <p:spPr>
          <a:xfrm>
            <a:off x="6765958" y="6432282"/>
            <a:ext cx="2133600" cy="365125"/>
          </a:xfrm>
        </p:spPr>
        <p:txBody>
          <a:bodyPr/>
          <a:lstStyle/>
          <a:p>
            <a:pPr>
              <a:defRPr/>
            </a:pPr>
            <a:fld id="{D22A370C-877C-4BBF-B5B1-6149A0E2D073}" type="slidenum">
              <a:rPr lang="ru-RU" smtClean="0"/>
              <a:pPr>
                <a:defRPr/>
              </a:pPr>
              <a:t>7</a:t>
            </a:fld>
            <a:endParaRPr lang="ru-RU" dirty="0"/>
          </a:p>
        </p:txBody>
      </p:sp>
      <p:pic>
        <p:nvPicPr>
          <p:cNvPr id="12"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58664" y="2419425"/>
            <a:ext cx="2937705" cy="20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2158664" y="2439183"/>
            <a:ext cx="2403217" cy="830997"/>
          </a:xfrm>
          <a:prstGeom prst="rect">
            <a:avLst/>
          </a:prstGeom>
        </p:spPr>
        <p:txBody>
          <a:bodyPr wrap="square">
            <a:spAutoFit/>
          </a:bodyPr>
          <a:lstStyle/>
          <a:p>
            <a:r>
              <a:rPr lang="ru-RU" sz="1600" b="1" dirty="0" smtClean="0">
                <a:solidFill>
                  <a:schemeClr val="tx2"/>
                </a:solidFill>
                <a:latin typeface="+mj-lt"/>
              </a:rPr>
              <a:t>установка </a:t>
            </a:r>
            <a:r>
              <a:rPr lang="ru-RU" sz="1600" b="1" dirty="0">
                <a:solidFill>
                  <a:schemeClr val="tx2"/>
                </a:solidFill>
                <a:latin typeface="+mj-lt"/>
              </a:rPr>
              <a:t>тросовых дорожных ограждений – </a:t>
            </a:r>
            <a:r>
              <a:rPr lang="ru-RU" sz="1600" b="1" dirty="0" smtClean="0">
                <a:solidFill>
                  <a:schemeClr val="tx2"/>
                </a:solidFill>
                <a:latin typeface="+mj-lt"/>
              </a:rPr>
              <a:t>50,5 </a:t>
            </a:r>
            <a:r>
              <a:rPr lang="ru-RU" sz="1600" b="1" dirty="0">
                <a:solidFill>
                  <a:schemeClr val="tx2"/>
                </a:solidFill>
                <a:latin typeface="+mj-lt"/>
              </a:rPr>
              <a:t>км</a:t>
            </a:r>
          </a:p>
        </p:txBody>
      </p:sp>
      <p:sp>
        <p:nvSpPr>
          <p:cNvPr id="16" name="Прямоугольник 15"/>
          <p:cNvSpPr/>
          <p:nvPr/>
        </p:nvSpPr>
        <p:spPr>
          <a:xfrm>
            <a:off x="2066926" y="1730649"/>
            <a:ext cx="2403217" cy="584775"/>
          </a:xfrm>
          <a:prstGeom prst="rect">
            <a:avLst/>
          </a:prstGeom>
        </p:spPr>
        <p:txBody>
          <a:bodyPr wrap="square">
            <a:spAutoFit/>
          </a:bodyPr>
          <a:lstStyle/>
          <a:p>
            <a:r>
              <a:rPr lang="ru-RU" sz="1600" b="1" dirty="0" smtClean="0">
                <a:solidFill>
                  <a:schemeClr val="bg1"/>
                </a:solidFill>
                <a:latin typeface="+mj-lt"/>
              </a:rPr>
              <a:t>парапетные дорожные ограждения </a:t>
            </a:r>
            <a:r>
              <a:rPr lang="ru-RU" sz="1600" b="1" dirty="0">
                <a:solidFill>
                  <a:schemeClr val="bg1"/>
                </a:solidFill>
                <a:latin typeface="+mj-lt"/>
              </a:rPr>
              <a:t>– 5</a:t>
            </a:r>
            <a:r>
              <a:rPr lang="ru-RU" sz="1600" b="1" dirty="0" smtClean="0">
                <a:solidFill>
                  <a:schemeClr val="bg1"/>
                </a:solidFill>
                <a:latin typeface="+mj-lt"/>
              </a:rPr>
              <a:t>,8 </a:t>
            </a:r>
            <a:r>
              <a:rPr lang="ru-RU" sz="1600" b="1" dirty="0">
                <a:solidFill>
                  <a:schemeClr val="bg1"/>
                </a:solidFill>
                <a:latin typeface="+mj-lt"/>
              </a:rPr>
              <a:t>км</a:t>
            </a:r>
          </a:p>
        </p:txBody>
      </p:sp>
      <p:sp>
        <p:nvSpPr>
          <p:cNvPr id="17" name="Прямоугольник 16"/>
          <p:cNvSpPr/>
          <p:nvPr/>
        </p:nvSpPr>
        <p:spPr>
          <a:xfrm>
            <a:off x="5164192" y="3539633"/>
            <a:ext cx="2403217" cy="830997"/>
          </a:xfrm>
          <a:prstGeom prst="rect">
            <a:avLst/>
          </a:prstGeom>
        </p:spPr>
        <p:txBody>
          <a:bodyPr wrap="square">
            <a:spAutoFit/>
          </a:bodyPr>
          <a:lstStyle/>
          <a:p>
            <a:r>
              <a:rPr lang="ru-RU" sz="1600" b="1" dirty="0" smtClean="0">
                <a:solidFill>
                  <a:schemeClr val="bg1"/>
                </a:solidFill>
                <a:latin typeface="+mj-lt"/>
              </a:rPr>
              <a:t>Нанесение краевой шумовой разметки </a:t>
            </a:r>
            <a:r>
              <a:rPr lang="ru-RU" sz="1600" b="1" dirty="0">
                <a:solidFill>
                  <a:schemeClr val="bg1"/>
                </a:solidFill>
                <a:latin typeface="+mj-lt"/>
              </a:rPr>
              <a:t>– </a:t>
            </a:r>
            <a:r>
              <a:rPr lang="ru-RU" sz="1600" b="1" dirty="0" smtClean="0">
                <a:solidFill>
                  <a:schemeClr val="bg1"/>
                </a:solidFill>
                <a:latin typeface="+mj-lt"/>
              </a:rPr>
              <a:t>23 км</a:t>
            </a:r>
            <a:endParaRPr lang="ru-RU" sz="1600" b="1" dirty="0">
              <a:solidFill>
                <a:schemeClr val="bg1"/>
              </a:solidFill>
              <a:latin typeface="+mj-lt"/>
            </a:endParaRPr>
          </a:p>
        </p:txBody>
      </p:sp>
      <p:sp>
        <p:nvSpPr>
          <p:cNvPr id="19" name="Прямоугольник 18"/>
          <p:cNvSpPr/>
          <p:nvPr/>
        </p:nvSpPr>
        <p:spPr>
          <a:xfrm>
            <a:off x="5266039" y="4547849"/>
            <a:ext cx="1849694" cy="830997"/>
          </a:xfrm>
          <a:prstGeom prst="rect">
            <a:avLst/>
          </a:prstGeom>
        </p:spPr>
        <p:txBody>
          <a:bodyPr wrap="square">
            <a:spAutoFit/>
          </a:bodyPr>
          <a:lstStyle/>
          <a:p>
            <a:r>
              <a:rPr lang="ru-RU" sz="1200" b="1" dirty="0" smtClean="0">
                <a:solidFill>
                  <a:schemeClr val="bg1"/>
                </a:solidFill>
                <a:latin typeface="+mj-lt"/>
              </a:rPr>
              <a:t>Установка КД 3 в </a:t>
            </a:r>
            <a:r>
              <a:rPr lang="ru-RU" sz="1200" b="1" dirty="0">
                <a:solidFill>
                  <a:schemeClr val="bg1"/>
                </a:solidFill>
                <a:latin typeface="+mj-lt"/>
              </a:rPr>
              <a:t>зоне пешеходного перехода </a:t>
            </a:r>
            <a:r>
              <a:rPr lang="ru-RU" sz="1200" b="1" dirty="0" smtClean="0">
                <a:solidFill>
                  <a:schemeClr val="bg1"/>
                </a:solidFill>
                <a:latin typeface="+mj-lt"/>
              </a:rPr>
              <a:t> 2384 </a:t>
            </a:r>
            <a:r>
              <a:rPr lang="ru-RU" sz="1200" b="1" dirty="0" err="1" smtClean="0">
                <a:solidFill>
                  <a:schemeClr val="bg1"/>
                </a:solidFill>
                <a:latin typeface="+mj-lt"/>
              </a:rPr>
              <a:t>шт</a:t>
            </a:r>
            <a:r>
              <a:rPr lang="ru-RU" sz="1200" b="1" dirty="0" smtClean="0">
                <a:solidFill>
                  <a:schemeClr val="bg1"/>
                </a:solidFill>
                <a:latin typeface="+mj-lt"/>
              </a:rPr>
              <a:t> , в </a:t>
            </a:r>
            <a:r>
              <a:rPr lang="ru-RU" sz="1200" b="1" dirty="0" err="1" smtClean="0">
                <a:solidFill>
                  <a:schemeClr val="bg1"/>
                </a:solidFill>
                <a:latin typeface="+mj-lt"/>
              </a:rPr>
              <a:t>т.ч</a:t>
            </a:r>
            <a:r>
              <a:rPr lang="ru-RU" sz="1200" b="1" dirty="0" smtClean="0">
                <a:solidFill>
                  <a:schemeClr val="bg1"/>
                </a:solidFill>
                <a:latin typeface="+mj-lt"/>
              </a:rPr>
              <a:t>. со светодиодами – 330 </a:t>
            </a:r>
            <a:r>
              <a:rPr lang="ru-RU" sz="1200" b="1" dirty="0" err="1" smtClean="0">
                <a:solidFill>
                  <a:schemeClr val="bg1"/>
                </a:solidFill>
                <a:latin typeface="+mj-lt"/>
              </a:rPr>
              <a:t>шт</a:t>
            </a:r>
            <a:r>
              <a:rPr lang="ru-RU" sz="1200" b="1" dirty="0" smtClean="0">
                <a:solidFill>
                  <a:schemeClr val="bg1"/>
                </a:solidFill>
                <a:latin typeface="+mj-lt"/>
              </a:rPr>
              <a:t> </a:t>
            </a:r>
            <a:endParaRPr lang="ru-RU" sz="1200" b="1" dirty="0">
              <a:solidFill>
                <a:schemeClr val="bg1"/>
              </a:solidFill>
              <a:latin typeface="+mj-lt"/>
            </a:endParaRPr>
          </a:p>
        </p:txBody>
      </p:sp>
      <p:sp>
        <p:nvSpPr>
          <p:cNvPr id="21" name="Прямоугольник 20"/>
          <p:cNvSpPr/>
          <p:nvPr/>
        </p:nvSpPr>
        <p:spPr>
          <a:xfrm>
            <a:off x="2620449" y="4727630"/>
            <a:ext cx="1849694" cy="1015663"/>
          </a:xfrm>
          <a:prstGeom prst="rect">
            <a:avLst/>
          </a:prstGeom>
        </p:spPr>
        <p:txBody>
          <a:bodyPr wrap="square">
            <a:spAutoFit/>
          </a:bodyPr>
          <a:lstStyle/>
          <a:p>
            <a:r>
              <a:rPr lang="ru-RU" sz="1200" b="1" dirty="0" smtClean="0">
                <a:solidFill>
                  <a:schemeClr val="bg1"/>
                </a:solidFill>
                <a:latin typeface="+mj-lt"/>
              </a:rPr>
              <a:t>горизонтальная дорожная </a:t>
            </a:r>
            <a:r>
              <a:rPr lang="ru-RU" sz="1200" b="1" dirty="0" err="1" smtClean="0">
                <a:solidFill>
                  <a:schemeClr val="bg1"/>
                </a:solidFill>
                <a:latin typeface="+mj-lt"/>
              </a:rPr>
              <a:t>разметк</a:t>
            </a:r>
            <a:r>
              <a:rPr lang="ru-RU" sz="1200" b="1" dirty="0" smtClean="0">
                <a:solidFill>
                  <a:schemeClr val="bg1"/>
                </a:solidFill>
                <a:latin typeface="+mj-lt"/>
              </a:rPr>
              <a:t> </a:t>
            </a:r>
            <a:r>
              <a:rPr lang="ru-RU" sz="1200" b="1" dirty="0">
                <a:solidFill>
                  <a:schemeClr val="bg1"/>
                </a:solidFill>
                <a:latin typeface="+mj-lt"/>
              </a:rPr>
              <a:t>1.24.1 готовыми формами (пластик) </a:t>
            </a:r>
            <a:endParaRPr lang="ru-RU" sz="1200" b="1" dirty="0" smtClean="0">
              <a:solidFill>
                <a:schemeClr val="bg1"/>
              </a:solidFill>
              <a:latin typeface="+mj-lt"/>
            </a:endParaRPr>
          </a:p>
          <a:p>
            <a:r>
              <a:rPr lang="ru-RU" sz="1200" b="1" dirty="0" smtClean="0">
                <a:solidFill>
                  <a:schemeClr val="bg1"/>
                </a:solidFill>
                <a:latin typeface="+mj-lt"/>
              </a:rPr>
              <a:t>- 42 </a:t>
            </a:r>
            <a:r>
              <a:rPr lang="ru-RU" sz="1200" b="1" dirty="0" err="1">
                <a:solidFill>
                  <a:schemeClr val="bg1"/>
                </a:solidFill>
                <a:latin typeface="+mj-lt"/>
              </a:rPr>
              <a:t>шт.т</a:t>
            </a:r>
            <a:r>
              <a:rPr lang="ru-RU" sz="1200" b="1" dirty="0">
                <a:solidFill>
                  <a:schemeClr val="bg1"/>
                </a:solidFill>
                <a:latin typeface="+mj-lt"/>
              </a:rPr>
              <a:t> </a:t>
            </a:r>
          </a:p>
        </p:txBody>
      </p:sp>
      <p:sp>
        <p:nvSpPr>
          <p:cNvPr id="22" name="Прямоугольник 21"/>
          <p:cNvSpPr/>
          <p:nvPr/>
        </p:nvSpPr>
        <p:spPr>
          <a:xfrm>
            <a:off x="5440953" y="949685"/>
            <a:ext cx="3420662" cy="461665"/>
          </a:xfrm>
          <a:prstGeom prst="rect">
            <a:avLst/>
          </a:prstGeom>
        </p:spPr>
        <p:txBody>
          <a:bodyPr wrap="square">
            <a:spAutoFit/>
          </a:bodyPr>
          <a:lstStyle/>
          <a:p>
            <a:r>
              <a:rPr lang="ru-RU" sz="1200" b="1" dirty="0" smtClean="0">
                <a:solidFill>
                  <a:schemeClr val="bg1"/>
                </a:solidFill>
                <a:latin typeface="+mj-lt"/>
              </a:rPr>
              <a:t>Устройство автоматических систем </a:t>
            </a:r>
            <a:r>
              <a:rPr lang="ru-RU" sz="1200" b="1" dirty="0" err="1" smtClean="0">
                <a:solidFill>
                  <a:schemeClr val="bg1"/>
                </a:solidFill>
                <a:latin typeface="+mj-lt"/>
              </a:rPr>
              <a:t>противогололёдной</a:t>
            </a:r>
            <a:r>
              <a:rPr lang="ru-RU" sz="1200" b="1" dirty="0" smtClean="0">
                <a:solidFill>
                  <a:schemeClr val="bg1"/>
                </a:solidFill>
                <a:latin typeface="+mj-lt"/>
              </a:rPr>
              <a:t> обработки -  5 </a:t>
            </a:r>
            <a:r>
              <a:rPr lang="ru-RU" sz="1200" b="1" dirty="0" err="1" smtClean="0">
                <a:solidFill>
                  <a:schemeClr val="bg1"/>
                </a:solidFill>
                <a:latin typeface="+mj-lt"/>
              </a:rPr>
              <a:t>шт</a:t>
            </a:r>
            <a:r>
              <a:rPr lang="ru-RU" sz="1200" b="1" dirty="0" smtClean="0">
                <a:solidFill>
                  <a:schemeClr val="bg1"/>
                </a:solidFill>
                <a:latin typeface="+mj-lt"/>
              </a:rPr>
              <a:t> </a:t>
            </a:r>
            <a:endParaRPr lang="ru-RU" sz="1200" b="1" dirty="0">
              <a:solidFill>
                <a:schemeClr val="bg1"/>
              </a:solidFill>
              <a:latin typeface="+mj-lt"/>
            </a:endParaRPr>
          </a:p>
        </p:txBody>
      </p:sp>
    </p:spTree>
    <p:extLst>
      <p:ext uri="{BB962C8B-B14F-4D97-AF65-F5344CB8AC3E}">
        <p14:creationId xmlns:p14="http://schemas.microsoft.com/office/powerpoint/2010/main" val="2948348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2" t="70698"/>
          <a:stretch/>
        </p:blipFill>
        <p:spPr bwMode="auto">
          <a:xfrm>
            <a:off x="11246" y="5814377"/>
            <a:ext cx="9143999" cy="1063657"/>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27253" y="985246"/>
            <a:ext cx="9221001" cy="246221"/>
          </a:xfrm>
          <a:prstGeom prst="rect">
            <a:avLst/>
          </a:prstGeom>
        </p:spPr>
        <p:txBody>
          <a:bodyPr wrap="square">
            <a:spAutoFit/>
          </a:bodyPr>
          <a:lstStyle/>
          <a:p>
            <a:pPr algn="ctr"/>
            <a:r>
              <a:rPr lang="ru-RU" sz="1000" i="1" dirty="0">
                <a:cs typeface="Times New Roman" pitchFamily="18" charset="0"/>
              </a:rPr>
              <a:t>НАДЗЕМНЫЕ   ПЕШЕХОДНЫЕ   ПЕРЕХОДЫ С ПРИМЕНЕНИЕМ КОМПОЗИТНЫХ МАТЕРИАЛОВ И ДЕРЕВО-КЛЕЁНЫХ КОНСТРУКЦИЙ </a:t>
            </a:r>
          </a:p>
        </p:txBody>
      </p:sp>
      <p:pic>
        <p:nvPicPr>
          <p:cNvPr id="28" name="Рисунок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413" y="1200688"/>
            <a:ext cx="2320406" cy="1375630"/>
          </a:xfrm>
          <a:prstGeom prst="rect">
            <a:avLst/>
          </a:prstGeom>
          <a:scene3d>
            <a:camera prst="orthographicFront"/>
            <a:lightRig rig="threePt" dir="t"/>
          </a:scene3d>
          <a:sp3d>
            <a:bevelT/>
            <a:bevelB/>
          </a:sp3d>
        </p:spPr>
      </p:pic>
      <p:pic>
        <p:nvPicPr>
          <p:cNvPr id="30" name="Рисунок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2819" y="1200688"/>
            <a:ext cx="1969062" cy="1375632"/>
          </a:xfrm>
          <a:prstGeom prst="rect">
            <a:avLst/>
          </a:prstGeom>
          <a:scene3d>
            <a:camera prst="orthographicFront"/>
            <a:lightRig rig="threePt" dir="t"/>
          </a:scene3d>
          <a:sp3d>
            <a:bevelT/>
            <a:bevelB/>
          </a:sp3d>
        </p:spPr>
      </p:pic>
      <p:sp>
        <p:nvSpPr>
          <p:cNvPr id="34" name="TextBox 33"/>
          <p:cNvSpPr txBox="1"/>
          <p:nvPr/>
        </p:nvSpPr>
        <p:spPr>
          <a:xfrm>
            <a:off x="339277" y="4017034"/>
            <a:ext cx="2324901" cy="215444"/>
          </a:xfrm>
          <a:prstGeom prst="rect">
            <a:avLst/>
          </a:prstGeom>
          <a:noFill/>
        </p:spPr>
        <p:txBody>
          <a:bodyPr wrap="square" rtlCol="0">
            <a:spAutoFit/>
          </a:bodyPr>
          <a:lstStyle/>
          <a:p>
            <a:pPr algn="ctr"/>
            <a:r>
              <a:rPr lang="ru-RU" sz="800" b="1" dirty="0">
                <a:solidFill>
                  <a:schemeClr val="bg1"/>
                </a:solidFill>
                <a:latin typeface="Times New Roman" pitchFamily="18" charset="0"/>
                <a:cs typeface="Times New Roman" pitchFamily="18" charset="0"/>
              </a:rPr>
              <a:t>М4 «ДОН»  Воронежская обл. </a:t>
            </a:r>
          </a:p>
        </p:txBody>
      </p:sp>
      <p:sp>
        <p:nvSpPr>
          <p:cNvPr id="40" name="Rectangle 18"/>
          <p:cNvSpPr>
            <a:spLocks noChangeArrowheads="1"/>
          </p:cNvSpPr>
          <p:nvPr/>
        </p:nvSpPr>
        <p:spPr bwMode="auto">
          <a:xfrm>
            <a:off x="3210346" y="4002476"/>
            <a:ext cx="317837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a:t>
            </a:r>
          </a:p>
        </p:txBody>
      </p:sp>
      <p:sp>
        <p:nvSpPr>
          <p:cNvPr id="41" name="Rectangle 18"/>
          <p:cNvSpPr>
            <a:spLocks noChangeArrowheads="1"/>
          </p:cNvSpPr>
          <p:nvPr/>
        </p:nvSpPr>
        <p:spPr bwMode="auto">
          <a:xfrm>
            <a:off x="6189049" y="2190559"/>
            <a:ext cx="21824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700" b="1" dirty="0">
                <a:solidFill>
                  <a:schemeClr val="bg1"/>
                </a:solidFill>
                <a:latin typeface="Arial" pitchFamily="34" charset="0"/>
                <a:cs typeface="Arial" pitchFamily="34" charset="0"/>
              </a:rPr>
              <a:t>      </a:t>
            </a:r>
            <a:r>
              <a:rPr lang="ru-RU" sz="700" b="1" dirty="0">
                <a:solidFill>
                  <a:schemeClr val="bg1"/>
                </a:solidFill>
                <a:latin typeface="Times New Roman" pitchFamily="18" charset="0"/>
                <a:cs typeface="Times New Roman" pitchFamily="18" charset="0"/>
              </a:rPr>
              <a:t>М-4  «ДОН», Воронежская область</a:t>
            </a:r>
          </a:p>
        </p:txBody>
      </p:sp>
      <p:sp>
        <p:nvSpPr>
          <p:cNvPr id="42" name="Rectangle 4"/>
          <p:cNvSpPr>
            <a:spLocks noChangeArrowheads="1"/>
          </p:cNvSpPr>
          <p:nvPr/>
        </p:nvSpPr>
        <p:spPr bwMode="auto">
          <a:xfrm>
            <a:off x="1464261" y="2746232"/>
            <a:ext cx="6237970" cy="14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607" tIns="26943" rIns="10607" bIns="26943" anchor="ctr"/>
          <a:lstStyle/>
          <a:p>
            <a:pPr marL="84196" algn="ctr"/>
            <a:r>
              <a:rPr lang="ru-RU" sz="1000" i="1" dirty="0">
                <a:ea typeface="+mj-ea"/>
                <a:cs typeface="+mj-cs"/>
              </a:rPr>
              <a:t>СТАЦИОНАРНЫЕ КОМПЛЕКСЫ  ПОВЫШАЮЩИЕ БЕЗОПАСНОСТЬ ДОРОЖНОГО ДВИЖЕНИЯ </a:t>
            </a:r>
          </a:p>
        </p:txBody>
      </p:sp>
      <p:pic>
        <p:nvPicPr>
          <p:cNvPr id="4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3355" y="2956201"/>
            <a:ext cx="2019158" cy="142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63026" y="2971590"/>
            <a:ext cx="2055517" cy="140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62513" y="2956201"/>
            <a:ext cx="2051828" cy="143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descr="C:\Users\Strelkov_SK\Documents\ГК\Внедрение инноваций\Презентация композиты\Остановка лайт-бокс.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0393" y="4727740"/>
            <a:ext cx="1944446" cy="1378787"/>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63" name="Rectangle 18"/>
          <p:cNvSpPr>
            <a:spLocks noChangeArrowheads="1"/>
          </p:cNvSpPr>
          <p:nvPr/>
        </p:nvSpPr>
        <p:spPr bwMode="auto">
          <a:xfrm>
            <a:off x="498272" y="6117402"/>
            <a:ext cx="18269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800" b="1" dirty="0">
                <a:latin typeface="Times New Roman" pitchFamily="18" charset="0"/>
                <a:cs typeface="Times New Roman" pitchFamily="18" charset="0"/>
              </a:rPr>
              <a:t>ОСТАНОВОЧНЫЕ ПАВИЛЬОНЫ С ПРИМЕНЕНИЕМ КОМПОЗИТНЫХ МАТЕРИАЛОВ</a:t>
            </a:r>
            <a:endParaRPr lang="ru-RU" sz="800" dirty="0"/>
          </a:p>
        </p:txBody>
      </p:sp>
      <p:sp>
        <p:nvSpPr>
          <p:cNvPr id="65" name="Rectangle 4"/>
          <p:cNvSpPr>
            <a:spLocks noChangeArrowheads="1"/>
          </p:cNvSpPr>
          <p:nvPr/>
        </p:nvSpPr>
        <p:spPr bwMode="auto">
          <a:xfrm>
            <a:off x="-125805" y="4499285"/>
            <a:ext cx="6237970" cy="13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607" tIns="26943" rIns="10607" bIns="26943" anchor="ctr"/>
          <a:lstStyle/>
          <a:p>
            <a:pPr marL="84196" algn="ctr"/>
            <a:r>
              <a:rPr lang="ru-RU" sz="1000" i="1" dirty="0">
                <a:ea typeface="+mj-ea"/>
                <a:cs typeface="+mj-cs"/>
              </a:rPr>
              <a:t>ЭЛЕМЕНТЫ ОБУСТРОЙСТВА</a:t>
            </a:r>
          </a:p>
        </p:txBody>
      </p:sp>
      <p:pic>
        <p:nvPicPr>
          <p:cNvPr id="74" name="Рисунок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1907" y="213169"/>
            <a:ext cx="1872208" cy="403053"/>
          </a:xfrm>
          <a:prstGeom prst="rect">
            <a:avLst/>
          </a:prstGeom>
        </p:spPr>
      </p:pic>
      <p:sp>
        <p:nvSpPr>
          <p:cNvPr id="76" name="Rectangle 4"/>
          <p:cNvSpPr>
            <a:spLocks noChangeArrowheads="1"/>
          </p:cNvSpPr>
          <p:nvPr>
            <p:custDataLst>
              <p:tags r:id="rId1"/>
            </p:custDataLst>
          </p:nvPr>
        </p:nvSpPr>
        <p:spPr bwMode="auto">
          <a:xfrm flipV="1">
            <a:off x="0" y="6839668"/>
            <a:ext cx="9144000" cy="45719"/>
          </a:xfrm>
          <a:prstGeom prst="rect">
            <a:avLst/>
          </a:prstGeom>
          <a:solidFill>
            <a:srgbClr val="E1561C"/>
          </a:solidFill>
          <a:ln w="9525" algn="ctr">
            <a:noFill/>
            <a:miter lim="800000"/>
            <a:headEnd/>
            <a:tailEnd/>
          </a:ln>
          <a:effectLst/>
        </p:spPr>
        <p:txBody>
          <a:bodyPr wrap="none" lIns="83090" tIns="41544" rIns="83090" bIns="41544" anchor="ctr"/>
          <a:lstStyle/>
          <a:p>
            <a:pPr algn="ctr"/>
            <a:endParaRPr lang="en-US" sz="800" dirty="0">
              <a:solidFill>
                <a:srgbClr val="45545F"/>
              </a:solidFill>
              <a:latin typeface="Calibri" pitchFamily="34" charset="0"/>
            </a:endParaRPr>
          </a:p>
        </p:txBody>
      </p:sp>
      <p:sp>
        <p:nvSpPr>
          <p:cNvPr id="49" name="Rectangle 2"/>
          <p:cNvSpPr txBox="1">
            <a:spLocks noChangeArrowheads="1"/>
          </p:cNvSpPr>
          <p:nvPr/>
        </p:nvSpPr>
        <p:spPr>
          <a:xfrm>
            <a:off x="337650" y="213167"/>
            <a:ext cx="6147321" cy="646268"/>
          </a:xfrm>
          <a:prstGeom prst="rect">
            <a:avLst/>
          </a:prstGeom>
          <a:ln>
            <a:miter lim="800000"/>
            <a:headEnd/>
            <a:tailEnd/>
          </a:ln>
        </p:spPr>
        <p:txBody>
          <a:bodyPr wrap="square" lIns="91376" tIns="45689" rIns="91376" bIns="45689" rtlCol="0">
            <a:spAutoFit/>
          </a:bodyPr>
          <a:lstStyle>
            <a:defPPr>
              <a:defRPr lang="ru-RU"/>
            </a:defPPr>
            <a:lvl1pPr defTabSz="830202" eaLnBrk="0" fontAlgn="base" hangingPunct="0">
              <a:spcBef>
                <a:spcPct val="0"/>
              </a:spcBef>
              <a:spcAft>
                <a:spcPct val="0"/>
              </a:spcAft>
              <a:defRPr>
                <a:solidFill>
                  <a:srgbClr val="4C4544"/>
                </a:solidFill>
                <a:latin typeface="Tahoma" pitchFamily="34" charset="0"/>
                <a:ea typeface="Tahoma" pitchFamily="34" charset="0"/>
                <a:cs typeface="Tahoma" pitchFamily="34" charset="0"/>
              </a:defRPr>
            </a:lvl1pPr>
          </a:lstStyle>
          <a:p>
            <a:r>
              <a:rPr lang="ru-RU" b="1" dirty="0">
                <a:solidFill>
                  <a:schemeClr val="bg1">
                    <a:lumMod val="50000"/>
                  </a:schemeClr>
                </a:solidFill>
              </a:rPr>
              <a:t>Внедренные современные технологии, материалы и конструкции в 2015-2016 годах</a:t>
            </a:r>
          </a:p>
        </p:txBody>
      </p:sp>
      <p:pic>
        <p:nvPicPr>
          <p:cNvPr id="1026"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542266" y="1200690"/>
            <a:ext cx="2098890" cy="14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28542" y="1200689"/>
            <a:ext cx="2029385" cy="14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Прямая соединительная линия 28"/>
          <p:cNvCxnSpPr/>
          <p:nvPr/>
        </p:nvCxnSpPr>
        <p:spPr>
          <a:xfrm>
            <a:off x="380527" y="952088"/>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394839" y="4719803"/>
            <a:ext cx="2482684" cy="1405293"/>
          </a:xfrm>
          <a:prstGeom prst="rect">
            <a:avLst/>
          </a:prstGeom>
        </p:spPr>
      </p:pic>
      <p:pic>
        <p:nvPicPr>
          <p:cNvPr id="3077" name="Picture 5" descr="_MG_157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641158" y="2956201"/>
            <a:ext cx="2053883" cy="308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p:txBody>
          <a:bodyPr/>
          <a:lstStyle/>
          <a:p>
            <a:fld id="{5C855B96-69D7-4416-969B-AD4B70C314A0}" type="slidenum">
              <a:rPr lang="ru-RU" smtClean="0"/>
              <a:pPr/>
              <a:t>8</a:t>
            </a:fld>
            <a:endParaRPr lang="ru-RU" dirty="0"/>
          </a:p>
        </p:txBody>
      </p:sp>
      <p:pic>
        <p:nvPicPr>
          <p:cNvPr id="5" name="Рисунок 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799533" y="4713159"/>
            <a:ext cx="2126815" cy="1420089"/>
          </a:xfrm>
          <a:prstGeom prst="rect">
            <a:avLst/>
          </a:prstGeom>
        </p:spPr>
      </p:pic>
      <p:sp>
        <p:nvSpPr>
          <p:cNvPr id="4" name="Прямоугольник 3"/>
          <p:cNvSpPr/>
          <p:nvPr/>
        </p:nvSpPr>
        <p:spPr>
          <a:xfrm>
            <a:off x="2582820" y="6162216"/>
            <a:ext cx="4045721" cy="346658"/>
          </a:xfrm>
          <a:prstGeom prst="rect">
            <a:avLst/>
          </a:prstGeom>
        </p:spPr>
        <p:txBody>
          <a:bodyPr wrap="square">
            <a:spAutoFit/>
          </a:bodyPr>
          <a:lstStyle/>
          <a:p>
            <a:pPr algn="ctr"/>
            <a:r>
              <a:rPr lang="ru-RU" sz="800" b="1" dirty="0">
                <a:latin typeface="Times New Roman" pitchFamily="18" charset="0"/>
                <a:cs typeface="Times New Roman" pitchFamily="18" charset="0"/>
              </a:rPr>
              <a:t>ОБЪЕКТЫ ПОВЫШЕННЫХ САНИТАРНЫХ ТРЕБОВАНИЙ,</a:t>
            </a:r>
          </a:p>
          <a:p>
            <a:pPr algn="ctr"/>
            <a:r>
              <a:rPr lang="ru-RU" sz="800" b="1" dirty="0">
                <a:latin typeface="Times New Roman" pitchFamily="18" charset="0"/>
                <a:cs typeface="Times New Roman" pitchFamily="18" charset="0"/>
              </a:rPr>
              <a:t> М-4 «ДОН» 13 ШТ., М-1 «БЕЛАРУСЬ» 2 ШТ.</a:t>
            </a:r>
          </a:p>
        </p:txBody>
      </p:sp>
    </p:spTree>
    <p:extLst>
      <p:ext uri="{BB962C8B-B14F-4D97-AF65-F5344CB8AC3E}">
        <p14:creationId xmlns:p14="http://schemas.microsoft.com/office/powerpoint/2010/main" val="35186409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1965" y="260350"/>
            <a:ext cx="6359525" cy="431800"/>
          </a:xfrm>
        </p:spPr>
        <p:txBody>
          <a:bodyPr>
            <a:noAutofit/>
          </a:bodyPr>
          <a:lstStyle/>
          <a:p>
            <a:pPr>
              <a:lnSpc>
                <a:spcPts val="1800"/>
              </a:lnSpc>
              <a:defRPr/>
            </a:pP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endParaRPr lang="ru-RU" sz="1800" dirty="0">
              <a:latin typeface="+mn-lt"/>
            </a:endParaRPr>
          </a:p>
        </p:txBody>
      </p:sp>
      <p:sp>
        <p:nvSpPr>
          <p:cNvPr id="18" name="Прямоугольник 17"/>
          <p:cNvSpPr/>
          <p:nvPr/>
        </p:nvSpPr>
        <p:spPr>
          <a:xfrm>
            <a:off x="307975" y="908050"/>
            <a:ext cx="8605838" cy="484188"/>
          </a:xfrm>
          <a:prstGeom prst="rect">
            <a:avLst/>
          </a:prstGeom>
          <a:noFill/>
          <a:ln>
            <a:noFill/>
          </a:ln>
        </p:spPr>
        <p:txBody>
          <a:bodyPr lIns="72000" tIns="36000" rIns="72000" bIns="36000"/>
          <a:lstStyle/>
          <a:p>
            <a:pPr>
              <a:defRPr/>
            </a:pPr>
            <a:endParaRPr lang="ru-RU" sz="1400" b="1" dirty="0">
              <a:solidFill>
                <a:srgbClr val="EE3900"/>
              </a:solidFill>
              <a:latin typeface="PromtImperial" pitchFamily="34" charset="0"/>
            </a:endParaRPr>
          </a:p>
        </p:txBody>
      </p:sp>
      <p:sp>
        <p:nvSpPr>
          <p:cNvPr id="17412" name="Прямоугольник 1"/>
          <p:cNvSpPr>
            <a:spLocks noChangeArrowheads="1"/>
          </p:cNvSpPr>
          <p:nvPr/>
        </p:nvSpPr>
        <p:spPr bwMode="auto">
          <a:xfrm>
            <a:off x="321173" y="219075"/>
            <a:ext cx="6711950" cy="369332"/>
          </a:xfrm>
          <a:prstGeom prst="rect">
            <a:avLst/>
          </a:prstGeom>
          <a:noFill/>
          <a:ln w="9525">
            <a:noFill/>
            <a:miter lim="800000"/>
            <a:headEnd/>
            <a:tailEnd/>
          </a:ln>
        </p:spPr>
        <p:txBody>
          <a:bodyPr wrap="square">
            <a:spAutoFit/>
          </a:bodyPr>
          <a:lstStyle/>
          <a:p>
            <a:r>
              <a:rPr lang="ru-RU" dirty="0">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Повышение энергоэффективности автомобильных дорог</a:t>
            </a:r>
          </a:p>
        </p:txBody>
      </p:sp>
      <p:sp>
        <p:nvSpPr>
          <p:cNvPr id="11" name="Прямоугольник 10"/>
          <p:cNvSpPr/>
          <p:nvPr/>
        </p:nvSpPr>
        <p:spPr>
          <a:xfrm>
            <a:off x="321175" y="852813"/>
            <a:ext cx="8467719" cy="923330"/>
          </a:xfrm>
          <a:prstGeom prst="rect">
            <a:avLst/>
          </a:prstGeom>
          <a:gradFill>
            <a:gsLst>
              <a:gs pos="0">
                <a:schemeClr val="accent3">
                  <a:lumMod val="0"/>
                  <a:lumOff val="100000"/>
                </a:schemeClr>
              </a:gs>
              <a:gs pos="53000">
                <a:schemeClr val="bg1"/>
              </a:gs>
              <a:gs pos="83000">
                <a:srgbClr val="FFCC99"/>
              </a:gs>
              <a:gs pos="0">
                <a:srgbClr val="CE6A06"/>
              </a:gs>
              <a:gs pos="99000">
                <a:srgbClr val="FF9933"/>
              </a:gs>
            </a:gsLst>
            <a:path path="rect">
              <a:fillToRect l="100000" t="100000"/>
            </a:path>
          </a:gradFill>
          <a:scene3d>
            <a:camera prst="orthographicFront"/>
            <a:lightRig rig="threePt" dir="t"/>
          </a:scene3d>
          <a:sp3d>
            <a:bevelT/>
            <a:bevelB prst="slope"/>
          </a:sp3d>
        </p:spPr>
        <p:txBody>
          <a:bodyPr wrap="square">
            <a:spAutoFit/>
          </a:bodyPr>
          <a:lstStyle/>
          <a:p>
            <a:pPr algn="ctr">
              <a:defRPr/>
            </a:pPr>
            <a:r>
              <a:rPr lang="ru-RU" dirty="0" smtClean="0">
                <a:solidFill>
                  <a:prstClr val="black"/>
                </a:solidFill>
              </a:rPr>
              <a:t>Участок </a:t>
            </a:r>
            <a:r>
              <a:rPr lang="ru-RU" dirty="0">
                <a:solidFill>
                  <a:prstClr val="black"/>
                </a:solidFill>
              </a:rPr>
              <a:t>опытной эксплуатации элементов наружного освещения на км 492+500 – км 492+700 М-4 «Дон» в Воронежской области </a:t>
            </a:r>
            <a:r>
              <a:rPr lang="ru-RU" dirty="0" smtClean="0">
                <a:solidFill>
                  <a:prstClr val="black"/>
                </a:solidFill>
              </a:rPr>
              <a:t>создан в </a:t>
            </a:r>
            <a:r>
              <a:rPr lang="ru-RU" dirty="0">
                <a:solidFill>
                  <a:prstClr val="black"/>
                </a:solidFill>
              </a:rPr>
              <a:t>соответствии с распоряжением от 01.12.2016 г. </a:t>
            </a:r>
            <a:r>
              <a:rPr lang="ru-RU" dirty="0">
                <a:solidFill>
                  <a:prstClr val="black"/>
                </a:solidFill>
              </a:rPr>
              <a:t>№ </a:t>
            </a:r>
            <a:r>
              <a:rPr lang="ru-RU" sz="1600" dirty="0">
                <a:solidFill>
                  <a:prstClr val="black"/>
                </a:solidFill>
              </a:rPr>
              <a:t>№ ТП-111-р</a:t>
            </a:r>
            <a:endParaRPr lang="ru-RU" sz="1600" b="1" dirty="0">
              <a:solidFill>
                <a:prstClr val="black"/>
              </a:solidFill>
              <a:latin typeface="Arial" panose="020B0604020202020204" pitchFamily="34" charset="0"/>
              <a:cs typeface="Arial" panose="020B0604020202020204" pitchFamily="34" charset="0"/>
            </a:endParaRPr>
          </a:p>
        </p:txBody>
      </p:sp>
      <p:sp>
        <p:nvSpPr>
          <p:cNvPr id="22" name="Прямоугольник 21"/>
          <p:cNvSpPr/>
          <p:nvPr/>
        </p:nvSpPr>
        <p:spPr>
          <a:xfrm>
            <a:off x="252987" y="5452182"/>
            <a:ext cx="8715814" cy="789402"/>
          </a:xfrm>
          <a:prstGeom prst="rect">
            <a:avLst/>
          </a:prstGeom>
          <a:noFill/>
          <a:ln w="0">
            <a:noFill/>
          </a:ln>
          <a:effectLst/>
          <a:scene3d>
            <a:camera prst="orthographicFront"/>
            <a:lightRig rig="threePt" dir="t"/>
          </a:scene3d>
          <a:sp3d>
            <a:bevelT w="0" h="0"/>
          </a:sp3d>
        </p:spPr>
        <p:style>
          <a:lnRef idx="1">
            <a:schemeClr val="dk1"/>
          </a:lnRef>
          <a:fillRef idx="2">
            <a:schemeClr val="dk1"/>
          </a:fillRef>
          <a:effectRef idx="1">
            <a:schemeClr val="dk1"/>
          </a:effectRef>
          <a:fontRef idx="minor">
            <a:schemeClr val="dk1"/>
          </a:fontRef>
        </p:style>
        <p:txBody>
          <a:bodyPr lIns="100588" tIns="50295" rIns="100588" bIns="50295" anchor="ctr"/>
          <a:lstStyle/>
          <a:p>
            <a:pPr marL="285750" indent="-285750" algn="ctr">
              <a:lnSpc>
                <a:spcPts val="1800"/>
              </a:lnSpc>
              <a:buFont typeface="Wingdings" pitchFamily="2" charset="2"/>
              <a:buChar char="Ø"/>
            </a:pPr>
            <a:r>
              <a:rPr lang="ru-RU" b="1" dirty="0">
                <a:solidFill>
                  <a:srgbClr val="000000"/>
                </a:solidFill>
                <a:latin typeface="Arial" charset="0"/>
                <a:cs typeface="Tahoma" pitchFamily="34" charset="0"/>
              </a:rPr>
              <a:t>На наших автомобильных дорогах </a:t>
            </a:r>
            <a:r>
              <a:rPr lang="ru-RU" b="1" dirty="0" smtClean="0">
                <a:solidFill>
                  <a:srgbClr val="000000"/>
                </a:solidFill>
                <a:latin typeface="Arial" charset="0"/>
                <a:cs typeface="Tahoma" pitchFamily="34" charset="0"/>
              </a:rPr>
              <a:t>установлено </a:t>
            </a:r>
            <a:r>
              <a:rPr lang="ru-RU" b="1" dirty="0">
                <a:solidFill>
                  <a:srgbClr val="000000"/>
                </a:solidFill>
                <a:latin typeface="Arial" charset="0"/>
                <a:cs typeface="Tahoma" pitchFamily="34" charset="0"/>
              </a:rPr>
              <a:t>более 21 тыс. шт. </a:t>
            </a:r>
            <a:r>
              <a:rPr lang="ru-RU" b="1" dirty="0" err="1">
                <a:solidFill>
                  <a:srgbClr val="000000"/>
                </a:solidFill>
                <a:latin typeface="Arial" charset="0"/>
                <a:cs typeface="Tahoma" pitchFamily="34" charset="0"/>
              </a:rPr>
              <a:t>энергоэффективных</a:t>
            </a:r>
            <a:r>
              <a:rPr lang="ru-RU" b="1" dirty="0">
                <a:solidFill>
                  <a:srgbClr val="000000"/>
                </a:solidFill>
                <a:latin typeface="Arial" charset="0"/>
                <a:cs typeface="Tahoma" pitchFamily="34" charset="0"/>
              </a:rPr>
              <a:t> </a:t>
            </a:r>
            <a:r>
              <a:rPr lang="ru-RU" b="1" dirty="0" smtClean="0">
                <a:solidFill>
                  <a:srgbClr val="000000"/>
                </a:solidFill>
                <a:latin typeface="Arial" charset="0"/>
                <a:cs typeface="Tahoma" pitchFamily="34" charset="0"/>
              </a:rPr>
              <a:t>светильников (29% от  </a:t>
            </a:r>
            <a:r>
              <a:rPr lang="ru-RU" b="1" dirty="0">
                <a:solidFill>
                  <a:srgbClr val="000000"/>
                </a:solidFill>
                <a:latin typeface="Arial" charset="0"/>
                <a:cs typeface="Tahoma" pitchFamily="34" charset="0"/>
              </a:rPr>
              <a:t>общего количества </a:t>
            </a:r>
            <a:r>
              <a:rPr lang="ru-RU" b="1" dirty="0" smtClean="0">
                <a:solidFill>
                  <a:srgbClr val="000000"/>
                </a:solidFill>
                <a:latin typeface="Arial" charset="0"/>
                <a:cs typeface="Tahoma" pitchFamily="34" charset="0"/>
              </a:rPr>
              <a:t>светильников 71 </a:t>
            </a:r>
            <a:r>
              <a:rPr lang="ru-RU" b="1" dirty="0">
                <a:solidFill>
                  <a:srgbClr val="000000"/>
                </a:solidFill>
                <a:latin typeface="Arial" charset="0"/>
                <a:cs typeface="Tahoma" pitchFamily="34" charset="0"/>
              </a:rPr>
              <a:t>тыс. шт</a:t>
            </a:r>
            <a:r>
              <a:rPr lang="ru-RU" b="1" dirty="0" smtClean="0">
                <a:solidFill>
                  <a:srgbClr val="000000"/>
                </a:solidFill>
                <a:latin typeface="Arial" charset="0"/>
                <a:cs typeface="Tahoma" pitchFamily="34" charset="0"/>
              </a:rPr>
              <a:t>.)</a:t>
            </a:r>
            <a:endParaRPr lang="ru-RU" b="1" dirty="0">
              <a:solidFill>
                <a:srgbClr val="000000"/>
              </a:solidFill>
              <a:latin typeface="Arial" charset="0"/>
              <a:cs typeface="Tahoma" pitchFamily="34" charset="0"/>
            </a:endParaRPr>
          </a:p>
        </p:txBody>
      </p:sp>
      <p:sp>
        <p:nvSpPr>
          <p:cNvPr id="23" name="Rectangle 4"/>
          <p:cNvSpPr>
            <a:spLocks noChangeArrowheads="1"/>
          </p:cNvSpPr>
          <p:nvPr/>
        </p:nvSpPr>
        <p:spPr bwMode="auto">
          <a:xfrm>
            <a:off x="321173" y="4162042"/>
            <a:ext cx="8570297" cy="1206820"/>
          </a:xfrm>
          <a:prstGeom prst="rect">
            <a:avLst/>
          </a:prstGeom>
          <a:noFill/>
          <a:ln>
            <a:noFill/>
          </a:ln>
          <a:extLst/>
        </p:spPr>
        <p:txBody>
          <a:bodyPr lIns="10607" tIns="26943" rIns="10607" bIns="26943" anchor="ctr"/>
          <a:lstStyle/>
          <a:p>
            <a:pPr marL="84196" algn="ctr">
              <a:defRPr/>
            </a:pPr>
            <a:r>
              <a:rPr lang="ru-RU" sz="1600" b="1" dirty="0" smtClean="0">
                <a:solidFill>
                  <a:srgbClr val="0070C0"/>
                </a:solidFill>
                <a:latin typeface="Times New Roman" panose="02020603050405020304" pitchFamily="18" charset="0"/>
                <a:cs typeface="Times New Roman" panose="02020603050405020304" pitchFamily="18" charset="0"/>
              </a:rPr>
              <a:t>Общее количество проведенных Государственной компанией совместно с ООО ЦИТИ «</a:t>
            </a:r>
            <a:r>
              <a:rPr lang="ru-RU" sz="1600" b="1" dirty="0" err="1" smtClean="0">
                <a:solidFill>
                  <a:srgbClr val="0070C0"/>
                </a:solidFill>
                <a:latin typeface="Times New Roman" panose="02020603050405020304" pitchFamily="18" charset="0"/>
                <a:cs typeface="Times New Roman" panose="02020603050405020304" pitchFamily="18" charset="0"/>
              </a:rPr>
              <a:t>Дорконтроль</a:t>
            </a:r>
            <a:r>
              <a:rPr lang="ru-RU" sz="1600" b="1" dirty="0" smtClean="0">
                <a:solidFill>
                  <a:srgbClr val="0070C0"/>
                </a:solidFill>
                <a:latin typeface="Times New Roman" panose="02020603050405020304" pitchFamily="18" charset="0"/>
                <a:cs typeface="Times New Roman" panose="02020603050405020304" pitchFamily="18" charset="0"/>
              </a:rPr>
              <a:t>» испытаний элементов освещения за период 2011 – 2015 составляет более 60 различных типов и конструкций (светодиодные, плазменные, индукционные, ксеноновые) из которых только 12 разновидностей установлены на автомобильных дорогах Государственной компании</a:t>
            </a:r>
            <a:endParaRPr lang="ru-RU" sz="1600" b="1" dirty="0">
              <a:solidFill>
                <a:srgbClr val="0070C0"/>
              </a:solidFill>
              <a:latin typeface="Times New Roman" panose="02020603050405020304" pitchFamily="18" charset="0"/>
              <a:cs typeface="Times New Roman" panose="02020603050405020304" pitchFamily="18" charset="0"/>
            </a:endParaRPr>
          </a:p>
        </p:txBody>
      </p:sp>
      <p:pic>
        <p:nvPicPr>
          <p:cNvPr id="25" name="Picture 2" descr="M:\ИНВЕСТИЦИОННЫЙ ДЕПАРТАМЕНТ\Отдел маркетинга и взаимодействия с инвесторами\Контент\Дизайны\_1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72" t="70698"/>
          <a:stretch/>
        </p:blipFill>
        <p:spPr bwMode="auto">
          <a:xfrm>
            <a:off x="3" y="6275752"/>
            <a:ext cx="9143999" cy="5822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461965" y="699937"/>
            <a:ext cx="6048375" cy="0"/>
          </a:xfrm>
          <a:prstGeom prst="line">
            <a:avLst/>
          </a:prstGeom>
          <a:ln w="38100">
            <a:solidFill>
              <a:schemeClr val="accent6">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0"/>
          </p:nvPr>
        </p:nvSpPr>
        <p:spPr/>
        <p:txBody>
          <a:bodyPr/>
          <a:lstStyle/>
          <a:p>
            <a:pPr>
              <a:defRPr/>
            </a:pPr>
            <a:fld id="{D22A370C-877C-4BBF-B5B1-6149A0E2D073}" type="slidenum">
              <a:rPr lang="ru-RU" smtClean="0">
                <a:solidFill>
                  <a:prstClr val="black">
                    <a:tint val="75000"/>
                  </a:prstClr>
                </a:solidFill>
              </a:rPr>
              <a:pPr>
                <a:defRPr/>
              </a:pPr>
              <a:t>9</a:t>
            </a:fld>
            <a:endParaRPr lang="ru-RU" dirty="0">
              <a:solidFill>
                <a:prstClr val="black">
                  <a:tint val="75000"/>
                </a:prstClr>
              </a:solidFill>
            </a:endParaRPr>
          </a:p>
        </p:txBody>
      </p:sp>
      <p:sp>
        <p:nvSpPr>
          <p:cNvPr id="5" name="Прямоугольник 4"/>
          <p:cNvSpPr/>
          <p:nvPr/>
        </p:nvSpPr>
        <p:spPr>
          <a:xfrm>
            <a:off x="321175" y="1814024"/>
            <a:ext cx="8467719" cy="923330"/>
          </a:xfrm>
          <a:prstGeom prst="rect">
            <a:avLst/>
          </a:prstGeom>
        </p:spPr>
        <p:txBody>
          <a:bodyPr wrap="square">
            <a:spAutoFit/>
          </a:bodyPr>
          <a:lstStyle/>
          <a:p>
            <a:r>
              <a:rPr lang="ru-RU" dirty="0">
                <a:solidFill>
                  <a:prstClr val="black"/>
                </a:solidFill>
              </a:rPr>
              <a:t>На опытном участке в настоящее время проходят испытания 4 осветительных системы и система управления освещением, подано заявок на испытания 7 осветительных систем (все системы с использованием светодиодов)</a:t>
            </a:r>
          </a:p>
        </p:txBody>
      </p:sp>
      <p:pic>
        <p:nvPicPr>
          <p:cNvPr id="7" name="Рисунок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173" y="2696539"/>
            <a:ext cx="2815391" cy="1290265"/>
          </a:xfrm>
          <a:prstGeom prst="rect">
            <a:avLst/>
          </a:prstGeom>
        </p:spPr>
      </p:pic>
      <p:sp>
        <p:nvSpPr>
          <p:cNvPr id="20" name="Прямоугольник 19"/>
          <p:cNvSpPr/>
          <p:nvPr/>
        </p:nvSpPr>
        <p:spPr>
          <a:xfrm>
            <a:off x="268441" y="3456531"/>
            <a:ext cx="2815392" cy="515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СКУ 01-096х2-001ШМ (</a:t>
            </a:r>
            <a:r>
              <a:rPr lang="ru-RU" dirty="0" err="1">
                <a:solidFill>
                  <a:prstClr val="white"/>
                </a:solidFill>
              </a:rPr>
              <a:t>Клейтон</a:t>
            </a:r>
            <a:r>
              <a:rPr lang="ru-RU" dirty="0">
                <a:solidFill>
                  <a:prstClr val="white"/>
                </a:solidFill>
              </a:rPr>
              <a:t>)</a:t>
            </a:r>
          </a:p>
        </p:txBody>
      </p:sp>
      <p:pic>
        <p:nvPicPr>
          <p:cNvPr id="8" name="Рисунок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51512" y="2696539"/>
            <a:ext cx="2375349" cy="1275766"/>
          </a:xfrm>
          <a:prstGeom prst="rect">
            <a:avLst/>
          </a:prstGeom>
        </p:spPr>
      </p:pic>
      <p:sp>
        <p:nvSpPr>
          <p:cNvPr id="24" name="Прямоугольник 23"/>
          <p:cNvSpPr/>
          <p:nvPr/>
        </p:nvSpPr>
        <p:spPr>
          <a:xfrm>
            <a:off x="2800681" y="3624629"/>
            <a:ext cx="2372008" cy="27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ДКУ (</a:t>
            </a:r>
            <a:r>
              <a:rPr lang="ru-RU" dirty="0" err="1">
                <a:solidFill>
                  <a:prstClr val="white"/>
                </a:solidFill>
              </a:rPr>
              <a:t>Ферекс</a:t>
            </a:r>
            <a:r>
              <a:rPr lang="ru-RU" dirty="0">
                <a:solidFill>
                  <a:prstClr val="white"/>
                </a:solidFill>
              </a:rPr>
              <a:t>)</a:t>
            </a:r>
          </a:p>
        </p:txBody>
      </p:sp>
      <p:pic>
        <p:nvPicPr>
          <p:cNvPr id="9" name="Рисунок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10807" y="2700233"/>
            <a:ext cx="1767790" cy="1252423"/>
          </a:xfrm>
          <a:prstGeom prst="rect">
            <a:avLst/>
          </a:prstGeom>
        </p:spPr>
      </p:pic>
      <p:sp>
        <p:nvSpPr>
          <p:cNvPr id="26" name="Прямоугольник 25"/>
          <p:cNvSpPr/>
          <p:nvPr/>
        </p:nvSpPr>
        <p:spPr>
          <a:xfrm>
            <a:off x="7101182" y="3642869"/>
            <a:ext cx="2085883" cy="27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LED 535E-240</a:t>
            </a:r>
            <a:r>
              <a:rPr lang="ru-RU" sz="1200" dirty="0">
                <a:solidFill>
                  <a:prstClr val="white"/>
                </a:solidFill>
              </a:rPr>
              <a:t> (Пандора)</a:t>
            </a:r>
          </a:p>
        </p:txBody>
      </p:sp>
      <p:pic>
        <p:nvPicPr>
          <p:cNvPr id="10" name="Рисунок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13535" y="2710351"/>
            <a:ext cx="2496113" cy="1242305"/>
          </a:xfrm>
          <a:prstGeom prst="rect">
            <a:avLst/>
          </a:prstGeom>
        </p:spPr>
      </p:pic>
      <p:sp>
        <p:nvSpPr>
          <p:cNvPr id="27" name="Прямоугольник 26"/>
          <p:cNvSpPr/>
          <p:nvPr/>
        </p:nvSpPr>
        <p:spPr>
          <a:xfrm>
            <a:off x="4827004" y="3649473"/>
            <a:ext cx="2792996" cy="27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УСС 260 (Фокус)</a:t>
            </a:r>
          </a:p>
        </p:txBody>
      </p:sp>
    </p:spTree>
    <p:extLst>
      <p:ext uri="{BB962C8B-B14F-4D97-AF65-F5344CB8AC3E}">
        <p14:creationId xmlns:p14="http://schemas.microsoft.com/office/powerpoint/2010/main" val="39108610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AIFQkgvZ9UGQDSf9Heg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nJkcx7HxUGM8hwJWP7uS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6fA524_7WUSCj2U4IF.1vw"/>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8447</TotalTime>
  <Words>1841</Words>
  <Application>Microsoft Office PowerPoint</Application>
  <PresentationFormat>Экран (4:3)</PresentationFormat>
  <Paragraphs>350</Paragraphs>
  <Slides>24</Slides>
  <Notes>11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3</vt:i4>
      </vt:variant>
      <vt:variant>
        <vt:lpstr>Заголовки слайдов</vt:lpstr>
      </vt:variant>
      <vt:variant>
        <vt:i4>24</vt:i4>
      </vt:variant>
    </vt:vector>
  </HeadingPairs>
  <TitlesOfParts>
    <vt:vector size="38" baseType="lpstr">
      <vt:lpstr>Arial</vt:lpstr>
      <vt:lpstr>Calibri</vt:lpstr>
      <vt:lpstr>Calibri Light</vt:lpstr>
      <vt:lpstr>Cambria</vt:lpstr>
      <vt:lpstr>Franklin Gothic Book</vt:lpstr>
      <vt:lpstr>Perpetua</vt:lpstr>
      <vt:lpstr>PromtImperial</vt:lpstr>
      <vt:lpstr>Tahoma</vt:lpstr>
      <vt:lpstr>Times New Roman</vt:lpstr>
      <vt:lpstr>Wingdings</vt:lpstr>
      <vt:lpstr>Wingdings 2</vt:lpstr>
      <vt:lpstr>Тема Office</vt:lpstr>
      <vt:lpstr>10_Тема Office</vt:lpstr>
      <vt:lpstr>Справедливость</vt:lpstr>
      <vt:lpstr>Презентация PowerPoint</vt:lpstr>
      <vt:lpstr>Презентация PowerPoint</vt:lpstr>
      <vt:lpstr>Существующая и перспективная сеть магистралей и скоростных автомобильных дорог</vt:lpstr>
      <vt:lpstr>Презентация PowerPoint</vt:lpstr>
      <vt:lpstr>Презентация PowerPoint</vt:lpstr>
      <vt:lpstr>   </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Автоматизированная система весогабаритного мониторинга и контроля</vt:lpstr>
      <vt:lpstr>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Левандовский Виктор Владимирович</dc:creator>
  <cp:lastModifiedBy>home</cp:lastModifiedBy>
  <cp:revision>705</cp:revision>
  <cp:lastPrinted>2017-06-14T08:38:06Z</cp:lastPrinted>
  <dcterms:created xsi:type="dcterms:W3CDTF">2014-01-16T11:09:14Z</dcterms:created>
  <dcterms:modified xsi:type="dcterms:W3CDTF">2017-06-15T05:05:41Z</dcterms:modified>
</cp:coreProperties>
</file>