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5" r:id="rId3"/>
    <p:sldId id="282" r:id="rId4"/>
    <p:sldId id="284" r:id="rId5"/>
    <p:sldId id="285" r:id="rId6"/>
    <p:sldId id="286" r:id="rId7"/>
    <p:sldId id="283" r:id="rId8"/>
    <p:sldId id="321" r:id="rId9"/>
    <p:sldId id="356" r:id="rId10"/>
    <p:sldId id="358" r:id="rId11"/>
    <p:sldId id="359" r:id="rId12"/>
    <p:sldId id="334" r:id="rId13"/>
    <p:sldId id="335" r:id="rId14"/>
    <p:sldId id="305" r:id="rId15"/>
    <p:sldId id="324" r:id="rId16"/>
    <p:sldId id="333" r:id="rId17"/>
    <p:sldId id="350" r:id="rId18"/>
    <p:sldId id="360" r:id="rId19"/>
    <p:sldId id="361" r:id="rId20"/>
    <p:sldId id="362" r:id="rId21"/>
    <p:sldId id="364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oardo Mazz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561F"/>
    <a:srgbClr val="FF66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3" autoAdjust="0"/>
    <p:restoredTop sz="98818" autoAdjust="0"/>
  </p:normalViewPr>
  <p:slideViewPr>
    <p:cSldViewPr>
      <p:cViewPr varScale="1">
        <p:scale>
          <a:sx n="69" d="100"/>
          <a:sy n="69" d="100"/>
        </p:scale>
        <p:origin x="-11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9957B-17A1-4CBD-915F-91CC1209C20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C5105-6758-4F13-9385-E2C24D800D5F}">
      <dgm:prSet custT="1"/>
      <dgm:spPr>
        <a:solidFill>
          <a:schemeClr val="accent1">
            <a:hueOff val="0"/>
            <a:satOff val="0"/>
            <a:lumOff val="0"/>
            <a:alpha val="64000"/>
          </a:schemeClr>
        </a:solidFill>
        <a:ln>
          <a:noFill/>
        </a:ln>
      </dgm:spPr>
      <dgm:t>
        <a:bodyPr/>
        <a:lstStyle/>
        <a:p>
          <a:pPr algn="l"/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1.25 million 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road traffic deaths globally in 2013 – a figure that has increased since 2007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0BCFB-DD00-41CC-9E6D-4BBE6DC03DD6}" type="parTrans" cxnId="{560E260D-1C87-4367-A0EC-ABD87D26112F}">
      <dgm:prSet/>
      <dgm:spPr/>
      <dgm:t>
        <a:bodyPr/>
        <a:lstStyle/>
        <a:p>
          <a:endParaRPr lang="en-US"/>
        </a:p>
      </dgm:t>
    </dgm:pt>
    <dgm:pt modelId="{F4929DEE-AD83-499F-8E9C-5A10106D7946}" type="sibTrans" cxnId="{560E260D-1C87-4367-A0EC-ABD87D26112F}">
      <dgm:prSet/>
      <dgm:spPr/>
      <dgm:t>
        <a:bodyPr/>
        <a:lstStyle/>
        <a:p>
          <a:endParaRPr lang="en-US"/>
        </a:p>
      </dgm:t>
    </dgm:pt>
    <dgm:pt modelId="{CFB7809A-1F45-4F94-994C-924E3F7DA121}">
      <dgm:prSet custT="1"/>
      <dgm:spPr>
        <a:solidFill>
          <a:schemeClr val="accent1">
            <a:hueOff val="0"/>
            <a:satOff val="0"/>
            <a:lumOff val="0"/>
            <a:alpha val="64000"/>
          </a:schemeClr>
        </a:solidFill>
        <a:ln>
          <a:noFill/>
        </a:ln>
      </dgm:spPr>
      <dgm:t>
        <a:bodyPr/>
        <a:lstStyle/>
        <a:p>
          <a:pPr algn="l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This increase must be seen against the backdrop of global population growth and motorization. The population increase of 4% between 2010 and 2013 and an increase of </a:t>
          </a:r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16% 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in registered vehicles over the same period suggests that efforts to slow the increase in road traffic deaths may have prevented deaths that would otherwise have occurred.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61DD9-E55D-4EE6-BE04-310720AAAC1C}" type="parTrans" cxnId="{411A9D33-8431-446F-921A-DB8DE3CD7A08}">
      <dgm:prSet/>
      <dgm:spPr/>
      <dgm:t>
        <a:bodyPr/>
        <a:lstStyle/>
        <a:p>
          <a:endParaRPr lang="en-US"/>
        </a:p>
      </dgm:t>
    </dgm:pt>
    <dgm:pt modelId="{71AC6A63-A49E-4F73-9C7A-51DF1AB0E027}" type="sibTrans" cxnId="{411A9D33-8431-446F-921A-DB8DE3CD7A08}">
      <dgm:prSet/>
      <dgm:spPr/>
      <dgm:t>
        <a:bodyPr/>
        <a:lstStyle/>
        <a:p>
          <a:endParaRPr lang="en-US"/>
        </a:p>
      </dgm:t>
    </dgm:pt>
    <dgm:pt modelId="{969F093A-D012-4624-A935-0DD4116F9F16}" type="pres">
      <dgm:prSet presAssocID="{65F9957B-17A1-4CBD-915F-91CC1209C2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745F1DF-9300-4F16-9315-ECC80A718858}" type="pres">
      <dgm:prSet presAssocID="{D87C5105-6758-4F13-9385-E2C24D800D5F}" presName="linNode" presStyleCnt="0"/>
      <dgm:spPr/>
    </dgm:pt>
    <dgm:pt modelId="{EF704C8C-7A0C-4870-A780-A44040C449A1}" type="pres">
      <dgm:prSet presAssocID="{D87C5105-6758-4F13-9385-E2C24D800D5F}" presName="parentShp" presStyleLbl="node1" presStyleIdx="0" presStyleCnt="2" custScaleX="700501" custScaleY="78528" custLinFactNeighborY="58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05C346-9D1F-40AA-BF46-38688CD45391}" type="pres">
      <dgm:prSet presAssocID="{D87C5105-6758-4F13-9385-E2C24D800D5F}" presName="childShp" presStyleLbl="bgAccFollowNode1" presStyleIdx="0" presStyleCnt="2" custScaleY="85183" custLinFactNeighborY="5862">
        <dgm:presLayoutVars>
          <dgm:bulletEnabled val="1"/>
        </dgm:presLayoutVars>
      </dgm:prSet>
      <dgm:spPr/>
    </dgm:pt>
    <dgm:pt modelId="{1BD34510-E76B-49D9-82F2-371660B8AFE4}" type="pres">
      <dgm:prSet presAssocID="{F4929DEE-AD83-499F-8E9C-5A10106D7946}" presName="spacing" presStyleCnt="0"/>
      <dgm:spPr/>
    </dgm:pt>
    <dgm:pt modelId="{AA2FD108-934E-498F-A0D4-1B03C69FEECB}" type="pres">
      <dgm:prSet presAssocID="{CFB7809A-1F45-4F94-994C-924E3F7DA121}" presName="linNode" presStyleCnt="0"/>
      <dgm:spPr/>
    </dgm:pt>
    <dgm:pt modelId="{EEF4E778-A748-4A67-AC35-F3F65FECA456}" type="pres">
      <dgm:prSet presAssocID="{CFB7809A-1F45-4F94-994C-924E3F7DA121}" presName="parentShp" presStyleLbl="node1" presStyleIdx="1" presStyleCnt="2" custScaleX="732926" custScaleY="1172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E624C4-BD2C-47F7-BBA6-4F7E988FDE7F}" type="pres">
      <dgm:prSet presAssocID="{CFB7809A-1F45-4F94-994C-924E3F7DA121}" presName="childShp" presStyleLbl="bgAccFollowNode1" presStyleIdx="1" presStyleCnt="2" custScaleY="117525">
        <dgm:presLayoutVars>
          <dgm:bulletEnabled val="1"/>
        </dgm:presLayoutVars>
      </dgm:prSet>
      <dgm:spPr/>
    </dgm:pt>
  </dgm:ptLst>
  <dgm:cxnLst>
    <dgm:cxn modelId="{411A9D33-8431-446F-921A-DB8DE3CD7A08}" srcId="{65F9957B-17A1-4CBD-915F-91CC1209C207}" destId="{CFB7809A-1F45-4F94-994C-924E3F7DA121}" srcOrd="1" destOrd="0" parTransId="{DB761DD9-E55D-4EE6-BE04-310720AAAC1C}" sibTransId="{71AC6A63-A49E-4F73-9C7A-51DF1AB0E027}"/>
    <dgm:cxn modelId="{BFD9619C-819C-41EF-9DA2-3042272A5F0F}" type="presOf" srcId="{D87C5105-6758-4F13-9385-E2C24D800D5F}" destId="{EF704C8C-7A0C-4870-A780-A44040C449A1}" srcOrd="0" destOrd="0" presId="urn:microsoft.com/office/officeart/2005/8/layout/vList6"/>
    <dgm:cxn modelId="{8B2AE086-CB0B-4E1A-B63A-0809C9423AAD}" type="presOf" srcId="{65F9957B-17A1-4CBD-915F-91CC1209C207}" destId="{969F093A-D012-4624-A935-0DD4116F9F16}" srcOrd="0" destOrd="0" presId="urn:microsoft.com/office/officeart/2005/8/layout/vList6"/>
    <dgm:cxn modelId="{06C186E3-4B41-40C4-BB9D-FA45F2047FD0}" type="presOf" srcId="{CFB7809A-1F45-4F94-994C-924E3F7DA121}" destId="{EEF4E778-A748-4A67-AC35-F3F65FECA456}" srcOrd="0" destOrd="0" presId="urn:microsoft.com/office/officeart/2005/8/layout/vList6"/>
    <dgm:cxn modelId="{560E260D-1C87-4367-A0EC-ABD87D26112F}" srcId="{65F9957B-17A1-4CBD-915F-91CC1209C207}" destId="{D87C5105-6758-4F13-9385-E2C24D800D5F}" srcOrd="0" destOrd="0" parTransId="{7CA0BCFB-DD00-41CC-9E6D-4BBE6DC03DD6}" sibTransId="{F4929DEE-AD83-499F-8E9C-5A10106D7946}"/>
    <dgm:cxn modelId="{8CFC6AF0-A2A4-4524-A5F3-CD3B54647918}" type="presParOf" srcId="{969F093A-D012-4624-A935-0DD4116F9F16}" destId="{0745F1DF-9300-4F16-9315-ECC80A718858}" srcOrd="0" destOrd="0" presId="urn:microsoft.com/office/officeart/2005/8/layout/vList6"/>
    <dgm:cxn modelId="{899C9E83-ECD3-43BA-A2C0-F29D3614C059}" type="presParOf" srcId="{0745F1DF-9300-4F16-9315-ECC80A718858}" destId="{EF704C8C-7A0C-4870-A780-A44040C449A1}" srcOrd="0" destOrd="0" presId="urn:microsoft.com/office/officeart/2005/8/layout/vList6"/>
    <dgm:cxn modelId="{93F64D3B-8FFC-4376-9006-407C0CBEA956}" type="presParOf" srcId="{0745F1DF-9300-4F16-9315-ECC80A718858}" destId="{8B05C346-9D1F-40AA-BF46-38688CD45391}" srcOrd="1" destOrd="0" presId="urn:microsoft.com/office/officeart/2005/8/layout/vList6"/>
    <dgm:cxn modelId="{EC55F6AE-3272-4B71-AB35-6A6B334F974E}" type="presParOf" srcId="{969F093A-D012-4624-A935-0DD4116F9F16}" destId="{1BD34510-E76B-49D9-82F2-371660B8AFE4}" srcOrd="1" destOrd="0" presId="urn:microsoft.com/office/officeart/2005/8/layout/vList6"/>
    <dgm:cxn modelId="{672CC840-C6CF-4AFA-B81C-72637D80702B}" type="presParOf" srcId="{969F093A-D012-4624-A935-0DD4116F9F16}" destId="{AA2FD108-934E-498F-A0D4-1B03C69FEECB}" srcOrd="2" destOrd="0" presId="urn:microsoft.com/office/officeart/2005/8/layout/vList6"/>
    <dgm:cxn modelId="{81976CD1-A63C-45BC-BC17-DD835B3F8C28}" type="presParOf" srcId="{AA2FD108-934E-498F-A0D4-1B03C69FEECB}" destId="{EEF4E778-A748-4A67-AC35-F3F65FECA456}" srcOrd="0" destOrd="0" presId="urn:microsoft.com/office/officeart/2005/8/layout/vList6"/>
    <dgm:cxn modelId="{57337792-1B57-42EF-9925-8BE019F89415}" type="presParOf" srcId="{AA2FD108-934E-498F-A0D4-1B03C69FEECB}" destId="{DEE624C4-BD2C-47F7-BBA6-4F7E988FDE7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29AF46-13DE-4A65-A5A2-5CBA32FBD438}" type="doc">
      <dgm:prSet loTypeId="urn:microsoft.com/office/officeart/2005/8/layout/hProcess9" loCatId="process" qsTypeId="urn:microsoft.com/office/officeart/2005/8/quickstyle/simple4" qsCatId="simple" csTypeId="urn:microsoft.com/office/officeart/2005/8/colors/colorful1#12" csCatId="colorful" phldr="1"/>
      <dgm:spPr/>
      <dgm:t>
        <a:bodyPr/>
        <a:lstStyle/>
        <a:p>
          <a:endParaRPr lang="it-IT"/>
        </a:p>
      </dgm:t>
    </dgm:pt>
    <dgm:pt modelId="{A444A3F2-92D9-4569-9384-5F2C1085A7F1}">
      <dgm:prSet phldrT="[Testo]" custT="1"/>
      <dgm:spPr/>
      <dgm:t>
        <a:bodyPr/>
        <a:lstStyle/>
        <a:p>
          <a:r>
            <a:rPr lang="en-GB" sz="1600" b="1" noProof="0" dirty="0">
              <a:latin typeface="Arial" panose="020B0604020202020204" pitchFamily="34" charset="0"/>
              <a:cs typeface="Arial" panose="020B0604020202020204" pitchFamily="34" charset="0"/>
            </a:rPr>
            <a:t>Planning</a:t>
          </a:r>
        </a:p>
      </dgm:t>
    </dgm:pt>
    <dgm:pt modelId="{104F5BA7-2043-4F97-8771-054944E3D381}" type="parTrans" cxnId="{4D4CEA44-6541-49FA-857C-D5AD37928877}">
      <dgm:prSet/>
      <dgm:spPr/>
      <dgm:t>
        <a:bodyPr/>
        <a:lstStyle/>
        <a:p>
          <a:endParaRPr lang="en-GB" noProof="0"/>
        </a:p>
      </dgm:t>
    </dgm:pt>
    <dgm:pt modelId="{440223DE-A77B-44C1-9758-437260EA196A}" type="sibTrans" cxnId="{4D4CEA44-6541-49FA-857C-D5AD37928877}">
      <dgm:prSet/>
      <dgm:spPr/>
      <dgm:t>
        <a:bodyPr/>
        <a:lstStyle/>
        <a:p>
          <a:endParaRPr lang="en-GB" noProof="0"/>
        </a:p>
      </dgm:t>
    </dgm:pt>
    <dgm:pt modelId="{C703AC19-FF4C-4CD8-BC39-C9FC7C57065D}">
      <dgm:prSet phldrT="[Testo]" custT="1"/>
      <dgm:spPr/>
      <dgm:t>
        <a:bodyPr/>
        <a:lstStyle/>
        <a:p>
          <a:r>
            <a:rPr lang="en-GB" sz="1400" noProof="0" dirty="0">
              <a:latin typeface="Arial" panose="020B0604020202020204" pitchFamily="34" charset="0"/>
              <a:cs typeface="Arial" panose="020B0604020202020204" pitchFamily="34" charset="0"/>
            </a:rPr>
            <a:t>Road safety impact assessment</a:t>
          </a:r>
        </a:p>
      </dgm:t>
    </dgm:pt>
    <dgm:pt modelId="{58B4C50D-4896-4DA4-8F39-00801C541DF6}" type="parTrans" cxnId="{7129823B-2AB0-41B9-A01E-1DA84C591265}">
      <dgm:prSet/>
      <dgm:spPr/>
      <dgm:t>
        <a:bodyPr/>
        <a:lstStyle/>
        <a:p>
          <a:endParaRPr lang="en-GB" noProof="0"/>
        </a:p>
      </dgm:t>
    </dgm:pt>
    <dgm:pt modelId="{F91342D1-6901-48A1-962B-252458B0735D}" type="sibTrans" cxnId="{7129823B-2AB0-41B9-A01E-1DA84C591265}">
      <dgm:prSet/>
      <dgm:spPr/>
      <dgm:t>
        <a:bodyPr/>
        <a:lstStyle/>
        <a:p>
          <a:endParaRPr lang="en-GB" noProof="0"/>
        </a:p>
      </dgm:t>
    </dgm:pt>
    <dgm:pt modelId="{2F7B0C4B-E9BF-4D3F-9E46-73D07D0137D7}">
      <dgm:prSet phldrT="[Testo]" custT="1"/>
      <dgm:spPr/>
      <dgm:t>
        <a:bodyPr/>
        <a:lstStyle/>
        <a:p>
          <a:r>
            <a:rPr lang="en-GB" sz="1600" b="1" noProof="0" dirty="0">
              <a:latin typeface="Arial" panose="020B0604020202020204" pitchFamily="34" charset="0"/>
              <a:cs typeface="Arial" panose="020B0604020202020204" pitchFamily="34" charset="0"/>
            </a:rPr>
            <a:t>Design and construction</a:t>
          </a:r>
        </a:p>
      </dgm:t>
    </dgm:pt>
    <dgm:pt modelId="{74A798BB-C012-4BDB-BFEE-BE347C4D8C07}" type="parTrans" cxnId="{610F0FF3-B249-4D08-AB17-9BD0F88F75D8}">
      <dgm:prSet/>
      <dgm:spPr/>
      <dgm:t>
        <a:bodyPr/>
        <a:lstStyle/>
        <a:p>
          <a:endParaRPr lang="en-GB" noProof="0"/>
        </a:p>
      </dgm:t>
    </dgm:pt>
    <dgm:pt modelId="{0F97DA0C-5EB1-44FA-9058-84DA9BEBF66D}" type="sibTrans" cxnId="{610F0FF3-B249-4D08-AB17-9BD0F88F75D8}">
      <dgm:prSet/>
      <dgm:spPr/>
      <dgm:t>
        <a:bodyPr/>
        <a:lstStyle/>
        <a:p>
          <a:endParaRPr lang="en-GB" noProof="0"/>
        </a:p>
      </dgm:t>
    </dgm:pt>
    <dgm:pt modelId="{172C88F6-C86D-4E2E-889B-C2077E684551}">
      <dgm:prSet phldrT="[Testo]" custT="1"/>
      <dgm:spPr/>
      <dgm:t>
        <a:bodyPr/>
        <a:lstStyle/>
        <a:p>
          <a:r>
            <a:rPr lang="en-GB" sz="1400" noProof="0" dirty="0">
              <a:latin typeface="Arial" panose="020B0604020202020204" pitchFamily="34" charset="0"/>
              <a:cs typeface="Arial" panose="020B0604020202020204" pitchFamily="34" charset="0"/>
            </a:rPr>
            <a:t>Road safety audits (RSA)</a:t>
          </a:r>
        </a:p>
      </dgm:t>
    </dgm:pt>
    <dgm:pt modelId="{F6C6739C-01F9-4576-B61D-A087097C558F}" type="parTrans" cxnId="{420D598B-B0B3-4D9B-8D94-8C9BDF71612A}">
      <dgm:prSet/>
      <dgm:spPr/>
      <dgm:t>
        <a:bodyPr/>
        <a:lstStyle/>
        <a:p>
          <a:endParaRPr lang="en-GB" noProof="0"/>
        </a:p>
      </dgm:t>
    </dgm:pt>
    <dgm:pt modelId="{6050F017-BBF8-48E7-ACB0-75887BE5F70D}" type="sibTrans" cxnId="{420D598B-B0B3-4D9B-8D94-8C9BDF71612A}">
      <dgm:prSet/>
      <dgm:spPr/>
      <dgm:t>
        <a:bodyPr/>
        <a:lstStyle/>
        <a:p>
          <a:endParaRPr lang="en-GB" noProof="0"/>
        </a:p>
      </dgm:t>
    </dgm:pt>
    <dgm:pt modelId="{0682AE10-9419-40B3-91D9-DF9F17D6A64D}">
      <dgm:prSet phldrT="[Testo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600" b="1" noProof="0" dirty="0">
              <a:latin typeface="Arial" panose="020B0604020202020204" pitchFamily="34" charset="0"/>
              <a:cs typeface="Arial" panose="020B0604020202020204" pitchFamily="34" charset="0"/>
            </a:rPr>
            <a:t>Operation</a:t>
          </a:r>
        </a:p>
      </dgm:t>
    </dgm:pt>
    <dgm:pt modelId="{050DCD02-44BC-4731-B9C5-D18161A45919}" type="parTrans" cxnId="{54981A79-0621-437D-9099-D1CCCDB769A6}">
      <dgm:prSet/>
      <dgm:spPr/>
      <dgm:t>
        <a:bodyPr/>
        <a:lstStyle/>
        <a:p>
          <a:endParaRPr lang="en-GB" noProof="0"/>
        </a:p>
      </dgm:t>
    </dgm:pt>
    <dgm:pt modelId="{1A1E64B6-F35C-4F71-8D1E-C2C521372D92}" type="sibTrans" cxnId="{54981A79-0621-437D-9099-D1CCCDB769A6}">
      <dgm:prSet/>
      <dgm:spPr/>
      <dgm:t>
        <a:bodyPr/>
        <a:lstStyle/>
        <a:p>
          <a:endParaRPr lang="en-GB" noProof="0"/>
        </a:p>
      </dgm:t>
    </dgm:pt>
    <dgm:pt modelId="{22A81931-2A89-4497-88EC-72F7AB2A83EE}">
      <dgm:prSet phldrT="[Testo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400" noProof="0" dirty="0">
              <a:latin typeface="Arial" panose="020B0604020202020204" pitchFamily="34" charset="0"/>
              <a:cs typeface="Arial" panose="020B0604020202020204" pitchFamily="34" charset="0"/>
            </a:rPr>
            <a:t>Management of road network safety - Reaction (facts)</a:t>
          </a:r>
        </a:p>
      </dgm:t>
    </dgm:pt>
    <dgm:pt modelId="{0C5DDB72-B43C-4BD5-B34A-910CD8D67EBF}" type="parTrans" cxnId="{A3CA9E78-2E03-4ECA-8B5E-54A8D69737CE}">
      <dgm:prSet/>
      <dgm:spPr/>
      <dgm:t>
        <a:bodyPr/>
        <a:lstStyle/>
        <a:p>
          <a:endParaRPr lang="en-GB" noProof="0"/>
        </a:p>
      </dgm:t>
    </dgm:pt>
    <dgm:pt modelId="{F4319473-E2C2-4C53-9051-88676B6F97CA}" type="sibTrans" cxnId="{A3CA9E78-2E03-4ECA-8B5E-54A8D69737CE}">
      <dgm:prSet/>
      <dgm:spPr/>
      <dgm:t>
        <a:bodyPr/>
        <a:lstStyle/>
        <a:p>
          <a:endParaRPr lang="en-GB" noProof="0"/>
        </a:p>
      </dgm:t>
    </dgm:pt>
    <dgm:pt modelId="{73AA4330-AF1D-4284-9545-E584C210136D}">
      <dgm:prSet phldrT="[Testo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400" noProof="0" dirty="0">
              <a:latin typeface="Arial" panose="020B0604020202020204" pitchFamily="34" charset="0"/>
              <a:cs typeface="Arial" panose="020B0604020202020204" pitchFamily="34" charset="0"/>
            </a:rPr>
            <a:t>Safety inspections - Preventative</a:t>
          </a:r>
        </a:p>
      </dgm:t>
    </dgm:pt>
    <dgm:pt modelId="{FACED80F-8FE7-42FA-9B3E-653579D79A2C}" type="parTrans" cxnId="{230C390B-3676-41D7-B06F-9915153A0B7B}">
      <dgm:prSet/>
      <dgm:spPr/>
      <dgm:t>
        <a:bodyPr/>
        <a:lstStyle/>
        <a:p>
          <a:endParaRPr lang="en-GB" noProof="0"/>
        </a:p>
      </dgm:t>
    </dgm:pt>
    <dgm:pt modelId="{2D3E7584-2154-408A-97D9-517283BAF767}" type="sibTrans" cxnId="{230C390B-3676-41D7-B06F-9915153A0B7B}">
      <dgm:prSet/>
      <dgm:spPr/>
      <dgm:t>
        <a:bodyPr/>
        <a:lstStyle/>
        <a:p>
          <a:endParaRPr lang="en-GB" noProof="0"/>
        </a:p>
      </dgm:t>
    </dgm:pt>
    <dgm:pt modelId="{BF0F3228-728D-4DC0-A150-1774AE2F05A9}" type="pres">
      <dgm:prSet presAssocID="{2029AF46-13DE-4A65-A5A2-5CBA32FBD43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8A4CACD-4E1D-4D8B-9549-E96B38E434CD}" type="pres">
      <dgm:prSet presAssocID="{2029AF46-13DE-4A65-A5A2-5CBA32FBD438}" presName="arrow" presStyleLbl="bgShp" presStyleIdx="0" presStyleCnt="1" custScaleX="117647" custLinFactNeighborX="-81" custLinFactNeighborY="532"/>
      <dgm:spPr/>
    </dgm:pt>
    <dgm:pt modelId="{973FC23E-C7A9-416E-8951-DF8C4E899EC0}" type="pres">
      <dgm:prSet presAssocID="{2029AF46-13DE-4A65-A5A2-5CBA32FBD438}" presName="linearProcess" presStyleCnt="0"/>
      <dgm:spPr/>
    </dgm:pt>
    <dgm:pt modelId="{76DD99AE-BFC7-40DE-9C95-0E8E7A1BD528}" type="pres">
      <dgm:prSet presAssocID="{A444A3F2-92D9-4569-9384-5F2C1085A7F1}" presName="textNode" presStyleLbl="node1" presStyleIdx="0" presStyleCnt="3" custScaleX="97348" custScaleY="76471" custLinFactX="-4636" custLinFactNeighborX="-100000" custLinFactNeighborY="-619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7F0005-BA5D-41A5-B444-7FC70C7FA055}" type="pres">
      <dgm:prSet presAssocID="{440223DE-A77B-44C1-9758-437260EA196A}" presName="sibTrans" presStyleCnt="0"/>
      <dgm:spPr/>
    </dgm:pt>
    <dgm:pt modelId="{63483A9E-31BC-4E99-8DD7-6AE02EC1789A}" type="pres">
      <dgm:prSet presAssocID="{2F7B0C4B-E9BF-4D3F-9E46-73D07D0137D7}" presName="textNode" presStyleLbl="node1" presStyleIdx="1" presStyleCnt="3" custScaleX="115661" custScaleY="74731" custLinFactNeighborX="-256" custLinFactNeighborY="-628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952A11-AFA3-4769-AACF-314B8B26B58D}" type="pres">
      <dgm:prSet presAssocID="{0F97DA0C-5EB1-44FA-9058-84DA9BEBF66D}" presName="sibTrans" presStyleCnt="0"/>
      <dgm:spPr/>
    </dgm:pt>
    <dgm:pt modelId="{1F8C1997-4512-4AB7-BD24-18ECA185A3C1}" type="pres">
      <dgm:prSet presAssocID="{0682AE10-9419-40B3-91D9-DF9F17D6A64D}" presName="textNode" presStyleLbl="node1" presStyleIdx="2" presStyleCnt="3" custScaleX="109404" custScaleY="75315" custLinFactNeighborX="89703" custLinFactNeighborY="-625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054E028-3A19-AE4D-B22D-ECA025F27140}" type="presOf" srcId="{22A81931-2A89-4497-88EC-72F7AB2A83EE}" destId="{1F8C1997-4512-4AB7-BD24-18ECA185A3C1}" srcOrd="0" destOrd="1" presId="urn:microsoft.com/office/officeart/2005/8/layout/hProcess9"/>
    <dgm:cxn modelId="{7129823B-2AB0-41B9-A01E-1DA84C591265}" srcId="{A444A3F2-92D9-4569-9384-5F2C1085A7F1}" destId="{C703AC19-FF4C-4CD8-BC39-C9FC7C57065D}" srcOrd="0" destOrd="0" parTransId="{58B4C50D-4896-4DA4-8F39-00801C541DF6}" sibTransId="{F91342D1-6901-48A1-962B-252458B0735D}"/>
    <dgm:cxn modelId="{420D598B-B0B3-4D9B-8D94-8C9BDF71612A}" srcId="{2F7B0C4B-E9BF-4D3F-9E46-73D07D0137D7}" destId="{172C88F6-C86D-4E2E-889B-C2077E684551}" srcOrd="0" destOrd="0" parTransId="{F6C6739C-01F9-4576-B61D-A087097C558F}" sibTransId="{6050F017-BBF8-48E7-ACB0-75887BE5F70D}"/>
    <dgm:cxn modelId="{A3CA9E78-2E03-4ECA-8B5E-54A8D69737CE}" srcId="{0682AE10-9419-40B3-91D9-DF9F17D6A64D}" destId="{22A81931-2A89-4497-88EC-72F7AB2A83EE}" srcOrd="0" destOrd="0" parTransId="{0C5DDB72-B43C-4BD5-B34A-910CD8D67EBF}" sibTransId="{F4319473-E2C2-4C53-9051-88676B6F97CA}"/>
    <dgm:cxn modelId="{610F0FF3-B249-4D08-AB17-9BD0F88F75D8}" srcId="{2029AF46-13DE-4A65-A5A2-5CBA32FBD438}" destId="{2F7B0C4B-E9BF-4D3F-9E46-73D07D0137D7}" srcOrd="1" destOrd="0" parTransId="{74A798BB-C012-4BDB-BFEE-BE347C4D8C07}" sibTransId="{0F97DA0C-5EB1-44FA-9058-84DA9BEBF66D}"/>
    <dgm:cxn modelId="{E1CE56C2-B8DA-3A40-80E3-02836475F375}" type="presOf" srcId="{0682AE10-9419-40B3-91D9-DF9F17D6A64D}" destId="{1F8C1997-4512-4AB7-BD24-18ECA185A3C1}" srcOrd="0" destOrd="0" presId="urn:microsoft.com/office/officeart/2005/8/layout/hProcess9"/>
    <dgm:cxn modelId="{2727A8F1-E568-4F4F-971C-5107A637AEF8}" type="presOf" srcId="{2F7B0C4B-E9BF-4D3F-9E46-73D07D0137D7}" destId="{63483A9E-31BC-4E99-8DD7-6AE02EC1789A}" srcOrd="0" destOrd="0" presId="urn:microsoft.com/office/officeart/2005/8/layout/hProcess9"/>
    <dgm:cxn modelId="{33A66522-F29A-8C41-9AEA-78341E35ADB4}" type="presOf" srcId="{A444A3F2-92D9-4569-9384-5F2C1085A7F1}" destId="{76DD99AE-BFC7-40DE-9C95-0E8E7A1BD528}" srcOrd="0" destOrd="0" presId="urn:microsoft.com/office/officeart/2005/8/layout/hProcess9"/>
    <dgm:cxn modelId="{0D3C8A40-8043-5040-9394-621297274898}" type="presOf" srcId="{172C88F6-C86D-4E2E-889B-C2077E684551}" destId="{63483A9E-31BC-4E99-8DD7-6AE02EC1789A}" srcOrd="0" destOrd="1" presId="urn:microsoft.com/office/officeart/2005/8/layout/hProcess9"/>
    <dgm:cxn modelId="{AEE763E5-77F4-7A49-9DAE-7FFE97D3BF85}" type="presOf" srcId="{C703AC19-FF4C-4CD8-BC39-C9FC7C57065D}" destId="{76DD99AE-BFC7-40DE-9C95-0E8E7A1BD528}" srcOrd="0" destOrd="1" presId="urn:microsoft.com/office/officeart/2005/8/layout/hProcess9"/>
    <dgm:cxn modelId="{6BEF862C-FB5A-5346-B8A1-0EF49F0041A6}" type="presOf" srcId="{73AA4330-AF1D-4284-9545-E584C210136D}" destId="{1F8C1997-4512-4AB7-BD24-18ECA185A3C1}" srcOrd="0" destOrd="2" presId="urn:microsoft.com/office/officeart/2005/8/layout/hProcess9"/>
    <dgm:cxn modelId="{4D4CEA44-6541-49FA-857C-D5AD37928877}" srcId="{2029AF46-13DE-4A65-A5A2-5CBA32FBD438}" destId="{A444A3F2-92D9-4569-9384-5F2C1085A7F1}" srcOrd="0" destOrd="0" parTransId="{104F5BA7-2043-4F97-8771-054944E3D381}" sibTransId="{440223DE-A77B-44C1-9758-437260EA196A}"/>
    <dgm:cxn modelId="{230C390B-3676-41D7-B06F-9915153A0B7B}" srcId="{0682AE10-9419-40B3-91D9-DF9F17D6A64D}" destId="{73AA4330-AF1D-4284-9545-E584C210136D}" srcOrd="1" destOrd="0" parTransId="{FACED80F-8FE7-42FA-9B3E-653579D79A2C}" sibTransId="{2D3E7584-2154-408A-97D9-517283BAF767}"/>
    <dgm:cxn modelId="{54981A79-0621-437D-9099-D1CCCDB769A6}" srcId="{2029AF46-13DE-4A65-A5A2-5CBA32FBD438}" destId="{0682AE10-9419-40B3-91D9-DF9F17D6A64D}" srcOrd="2" destOrd="0" parTransId="{050DCD02-44BC-4731-B9C5-D18161A45919}" sibTransId="{1A1E64B6-F35C-4F71-8D1E-C2C521372D92}"/>
    <dgm:cxn modelId="{B4A79F52-B217-8045-87B2-978F4AC201BF}" type="presOf" srcId="{2029AF46-13DE-4A65-A5A2-5CBA32FBD438}" destId="{BF0F3228-728D-4DC0-A150-1774AE2F05A9}" srcOrd="0" destOrd="0" presId="urn:microsoft.com/office/officeart/2005/8/layout/hProcess9"/>
    <dgm:cxn modelId="{AFCF9421-5704-FC49-A3AE-F88840EE9626}" type="presParOf" srcId="{BF0F3228-728D-4DC0-A150-1774AE2F05A9}" destId="{38A4CACD-4E1D-4D8B-9549-E96B38E434CD}" srcOrd="0" destOrd="0" presId="urn:microsoft.com/office/officeart/2005/8/layout/hProcess9"/>
    <dgm:cxn modelId="{5BDE8C39-5413-C24F-8D4A-EDD699CE9213}" type="presParOf" srcId="{BF0F3228-728D-4DC0-A150-1774AE2F05A9}" destId="{973FC23E-C7A9-416E-8951-DF8C4E899EC0}" srcOrd="1" destOrd="0" presId="urn:microsoft.com/office/officeart/2005/8/layout/hProcess9"/>
    <dgm:cxn modelId="{B02DE436-409A-C04B-8982-4A3AD321C1F7}" type="presParOf" srcId="{973FC23E-C7A9-416E-8951-DF8C4E899EC0}" destId="{76DD99AE-BFC7-40DE-9C95-0E8E7A1BD528}" srcOrd="0" destOrd="0" presId="urn:microsoft.com/office/officeart/2005/8/layout/hProcess9"/>
    <dgm:cxn modelId="{A8F75B4A-4114-D14D-B0C9-AAA22EC524F8}" type="presParOf" srcId="{973FC23E-C7A9-416E-8951-DF8C4E899EC0}" destId="{137F0005-BA5D-41A5-B444-7FC70C7FA055}" srcOrd="1" destOrd="0" presId="urn:microsoft.com/office/officeart/2005/8/layout/hProcess9"/>
    <dgm:cxn modelId="{900A1298-3302-9E4D-99B0-3AFC35D42260}" type="presParOf" srcId="{973FC23E-C7A9-416E-8951-DF8C4E899EC0}" destId="{63483A9E-31BC-4E99-8DD7-6AE02EC1789A}" srcOrd="2" destOrd="0" presId="urn:microsoft.com/office/officeart/2005/8/layout/hProcess9"/>
    <dgm:cxn modelId="{C20BE36E-73F1-C64D-B509-6D1405452E85}" type="presParOf" srcId="{973FC23E-C7A9-416E-8951-DF8C4E899EC0}" destId="{A1952A11-AFA3-4769-AACF-314B8B26B58D}" srcOrd="3" destOrd="0" presId="urn:microsoft.com/office/officeart/2005/8/layout/hProcess9"/>
    <dgm:cxn modelId="{3C542541-F266-2B40-93E1-521A2B7A6ED7}" type="presParOf" srcId="{973FC23E-C7A9-416E-8951-DF8C4E899EC0}" destId="{1F8C1997-4512-4AB7-BD24-18ECA185A3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0C3CCA-B463-4F91-B054-F56CE35479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385C1-4458-47AE-A373-A224FAE04750}">
      <dgm:prSet/>
      <dgm:spPr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</dgm:spPr>
      <dgm:t>
        <a:bodyPr/>
        <a:lstStyle/>
        <a:p>
          <a:r>
            <a:rPr lang="en-GB" dirty="0"/>
            <a:t>Auditors undergo an initial training resulting in the award of a certificate of competence, and take part in periodic further training courses. </a:t>
          </a:r>
          <a:endParaRPr lang="en-US" dirty="0"/>
        </a:p>
      </dgm:t>
    </dgm:pt>
    <dgm:pt modelId="{ED227C2C-D4A8-4561-9FB2-70C72E3F6BD8}" type="parTrans" cxnId="{8FF93C16-D7F3-4077-826B-58CE8429CBC0}">
      <dgm:prSet/>
      <dgm:spPr/>
      <dgm:t>
        <a:bodyPr/>
        <a:lstStyle/>
        <a:p>
          <a:endParaRPr lang="en-US"/>
        </a:p>
      </dgm:t>
    </dgm:pt>
    <dgm:pt modelId="{C8E3446D-ADC0-47CF-A2FD-FF05DC92E905}" type="sibTrans" cxnId="{8FF93C16-D7F3-4077-826B-58CE8429CBC0}">
      <dgm:prSet/>
      <dgm:spPr/>
      <dgm:t>
        <a:bodyPr/>
        <a:lstStyle/>
        <a:p>
          <a:endParaRPr lang="en-US"/>
        </a:p>
      </dgm:t>
    </dgm:pt>
    <dgm:pt modelId="{6B5B1CAD-3D49-48BC-A4C8-170988BA8694}">
      <dgm:prSet/>
      <dgm:spPr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</dgm:spPr>
      <dgm:t>
        <a:bodyPr/>
        <a:lstStyle/>
        <a:p>
          <a:r>
            <a:rPr lang="en-GB"/>
            <a:t>Auditors are appointed in compliance with the following requirements: </a:t>
          </a:r>
          <a:endParaRPr lang="en-US"/>
        </a:p>
      </dgm:t>
    </dgm:pt>
    <dgm:pt modelId="{62BDB886-F3EF-4DCB-9B5D-9BEEC6D3ED03}" type="parTrans" cxnId="{E8C62AE1-9F4F-4288-B496-388D2E725BD4}">
      <dgm:prSet/>
      <dgm:spPr/>
      <dgm:t>
        <a:bodyPr/>
        <a:lstStyle/>
        <a:p>
          <a:endParaRPr lang="en-US"/>
        </a:p>
      </dgm:t>
    </dgm:pt>
    <dgm:pt modelId="{B410CD77-6741-446B-BA1D-C236FCD41FEC}" type="sibTrans" cxnId="{E8C62AE1-9F4F-4288-B496-388D2E725BD4}">
      <dgm:prSet/>
      <dgm:spPr/>
      <dgm:t>
        <a:bodyPr/>
        <a:lstStyle/>
        <a:p>
          <a:endParaRPr lang="en-US"/>
        </a:p>
      </dgm:t>
    </dgm:pt>
    <dgm:pt modelId="{CDE11EB7-5FB6-4A04-A952-0B9A9D02264A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 dirty="0">
              <a:solidFill>
                <a:schemeClr val="accent6">
                  <a:lumMod val="50000"/>
                </a:schemeClr>
              </a:solidFill>
            </a:rPr>
            <a:t>they have relevant experience or training in road design, road safety engineering and accident analysis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86A15CC6-FF13-4DEA-92F8-82532B3905F2}" type="parTrans" cxnId="{6655074D-8CB7-4B9E-915A-A36DD457E641}">
      <dgm:prSet/>
      <dgm:spPr/>
      <dgm:t>
        <a:bodyPr/>
        <a:lstStyle/>
        <a:p>
          <a:endParaRPr lang="en-US"/>
        </a:p>
      </dgm:t>
    </dgm:pt>
    <dgm:pt modelId="{683FEB15-D517-42AA-BCF7-B7C5FF3E6EE1}" type="sibTrans" cxnId="{6655074D-8CB7-4B9E-915A-A36DD457E641}">
      <dgm:prSet/>
      <dgm:spPr/>
      <dgm:t>
        <a:bodyPr/>
        <a:lstStyle/>
        <a:p>
          <a:endParaRPr lang="en-US"/>
        </a:p>
      </dgm:t>
    </dgm:pt>
    <dgm:pt modelId="{4C27A2CC-025D-488D-926D-2E7A7E24113F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 dirty="0">
              <a:solidFill>
                <a:schemeClr val="accent6">
                  <a:lumMod val="50000"/>
                </a:schemeClr>
              </a:solidFill>
            </a:rPr>
            <a:t>road safety audits are only undertaken by auditors or teams to which auditors belong, holding a certificate of competence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7A6DE5BC-45AC-415E-9BC8-D1DCB59B3FF7}" type="parTrans" cxnId="{F7FAC279-C3CE-4F63-B48F-82AE6D3426E3}">
      <dgm:prSet/>
      <dgm:spPr/>
      <dgm:t>
        <a:bodyPr/>
        <a:lstStyle/>
        <a:p>
          <a:endParaRPr lang="en-US"/>
        </a:p>
      </dgm:t>
    </dgm:pt>
    <dgm:pt modelId="{6E3F3B0C-C23D-4EBB-8414-CCDF5615C123}" type="sibTrans" cxnId="{F7FAC279-C3CE-4F63-B48F-82AE6D3426E3}">
      <dgm:prSet/>
      <dgm:spPr/>
      <dgm:t>
        <a:bodyPr/>
        <a:lstStyle/>
        <a:p>
          <a:endParaRPr lang="en-US"/>
        </a:p>
      </dgm:t>
    </dgm:pt>
    <dgm:pt modelId="{1FBFB773-3D72-4454-BC2B-AF93FAE06D7A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 dirty="0">
              <a:solidFill>
                <a:schemeClr val="accent6">
                  <a:lumMod val="50000"/>
                </a:schemeClr>
              </a:solidFill>
            </a:rPr>
            <a:t>for the purpose of the infrastructure project audited, the auditor is not at the time of the audit be involved in the </a:t>
          </a:r>
          <a:br>
            <a:rPr lang="en-GB" dirty="0">
              <a:solidFill>
                <a:schemeClr val="accent6">
                  <a:lumMod val="50000"/>
                </a:schemeClr>
              </a:solidFill>
            </a:rPr>
          </a:br>
          <a:r>
            <a:rPr lang="en-GB" dirty="0">
              <a:solidFill>
                <a:schemeClr val="accent6">
                  <a:lumMod val="50000"/>
                </a:schemeClr>
              </a:solidFill>
            </a:rPr>
            <a:t>conception or operation of the relevant 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F5F54BC9-A8C3-4262-8E10-8C718978A2C0}" type="parTrans" cxnId="{79303B29-A5C4-491C-8A5B-A0466B245927}">
      <dgm:prSet/>
      <dgm:spPr/>
      <dgm:t>
        <a:bodyPr/>
        <a:lstStyle/>
        <a:p>
          <a:endParaRPr lang="en-US"/>
        </a:p>
      </dgm:t>
    </dgm:pt>
    <dgm:pt modelId="{0F0C49FF-5F14-4FD5-9B60-DD2AEF1BEE6F}" type="sibTrans" cxnId="{79303B29-A5C4-491C-8A5B-A0466B245927}">
      <dgm:prSet/>
      <dgm:spPr/>
      <dgm:t>
        <a:bodyPr/>
        <a:lstStyle/>
        <a:p>
          <a:endParaRPr lang="en-US"/>
        </a:p>
      </dgm:t>
    </dgm:pt>
    <dgm:pt modelId="{55539C0A-8D0D-4DBF-8B80-292236BF79B9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GB" dirty="0">
              <a:solidFill>
                <a:schemeClr val="accent6">
                  <a:lumMod val="50000"/>
                </a:schemeClr>
              </a:solidFill>
            </a:rPr>
            <a:t>infrastructure project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EC6D197D-7C21-4E42-BBFC-214072524DDF}" type="parTrans" cxnId="{84BA0820-5F36-45C3-947E-56B02FD3CDBB}">
      <dgm:prSet/>
      <dgm:spPr/>
      <dgm:t>
        <a:bodyPr/>
        <a:lstStyle/>
        <a:p>
          <a:endParaRPr lang="en-US"/>
        </a:p>
      </dgm:t>
    </dgm:pt>
    <dgm:pt modelId="{AF98A34A-FCA8-4EB1-B602-F9693D92A741}" type="sibTrans" cxnId="{84BA0820-5F36-45C3-947E-56B02FD3CDBB}">
      <dgm:prSet/>
      <dgm:spPr/>
      <dgm:t>
        <a:bodyPr/>
        <a:lstStyle/>
        <a:p>
          <a:endParaRPr lang="en-US"/>
        </a:p>
      </dgm:t>
    </dgm:pt>
    <dgm:pt modelId="{B207C8B0-25C4-46F3-B118-E0089C004AC8}" type="pres">
      <dgm:prSet presAssocID="{170C3CCA-B463-4F91-B054-F56CE3547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D41E022-54F7-4389-907D-0DA38D82A212}" type="pres">
      <dgm:prSet presAssocID="{785385C1-4458-47AE-A373-A224FAE047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D7664B-6E06-46ED-A76A-DCC11CA3825F}" type="pres">
      <dgm:prSet presAssocID="{C8E3446D-ADC0-47CF-A2FD-FF05DC92E905}" presName="spacer" presStyleCnt="0"/>
      <dgm:spPr/>
    </dgm:pt>
    <dgm:pt modelId="{44F78767-B13B-4110-B398-5D67C1B175A7}" type="pres">
      <dgm:prSet presAssocID="{6B5B1CAD-3D49-48BC-A4C8-170988BA86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3A6E16-5F9E-43F8-81E2-380C6C57B225}" type="pres">
      <dgm:prSet presAssocID="{6B5B1CAD-3D49-48BC-A4C8-170988BA869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E885A49-9A99-4649-AD27-7A08F4AA802C}" type="presOf" srcId="{1FBFB773-3D72-4454-BC2B-AF93FAE06D7A}" destId="{DA3A6E16-5F9E-43F8-81E2-380C6C57B225}" srcOrd="0" destOrd="2" presId="urn:microsoft.com/office/officeart/2005/8/layout/vList2"/>
    <dgm:cxn modelId="{8FF93C16-D7F3-4077-826B-58CE8429CBC0}" srcId="{170C3CCA-B463-4F91-B054-F56CE3547952}" destId="{785385C1-4458-47AE-A373-A224FAE04750}" srcOrd="0" destOrd="0" parTransId="{ED227C2C-D4A8-4561-9FB2-70C72E3F6BD8}" sibTransId="{C8E3446D-ADC0-47CF-A2FD-FF05DC92E905}"/>
    <dgm:cxn modelId="{E8C62AE1-9F4F-4288-B496-388D2E725BD4}" srcId="{170C3CCA-B463-4F91-B054-F56CE3547952}" destId="{6B5B1CAD-3D49-48BC-A4C8-170988BA8694}" srcOrd="1" destOrd="0" parTransId="{62BDB886-F3EF-4DCB-9B5D-9BEEC6D3ED03}" sibTransId="{B410CD77-6741-446B-BA1D-C236FCD41FEC}"/>
    <dgm:cxn modelId="{84BA0820-5F36-45C3-947E-56B02FD3CDBB}" srcId="{6B5B1CAD-3D49-48BC-A4C8-170988BA8694}" destId="{55539C0A-8D0D-4DBF-8B80-292236BF79B9}" srcOrd="3" destOrd="0" parTransId="{EC6D197D-7C21-4E42-BBFC-214072524DDF}" sibTransId="{AF98A34A-FCA8-4EB1-B602-F9693D92A741}"/>
    <dgm:cxn modelId="{A3684FF9-1478-408A-AFAC-99AD8AB2146D}" type="presOf" srcId="{170C3CCA-B463-4F91-B054-F56CE3547952}" destId="{B207C8B0-25C4-46F3-B118-E0089C004AC8}" srcOrd="0" destOrd="0" presId="urn:microsoft.com/office/officeart/2005/8/layout/vList2"/>
    <dgm:cxn modelId="{FC5738FE-B766-4098-B4CF-D9BFAAEBE1E1}" type="presOf" srcId="{55539C0A-8D0D-4DBF-8B80-292236BF79B9}" destId="{DA3A6E16-5F9E-43F8-81E2-380C6C57B225}" srcOrd="0" destOrd="3" presId="urn:microsoft.com/office/officeart/2005/8/layout/vList2"/>
    <dgm:cxn modelId="{6655074D-8CB7-4B9E-915A-A36DD457E641}" srcId="{6B5B1CAD-3D49-48BC-A4C8-170988BA8694}" destId="{CDE11EB7-5FB6-4A04-A952-0B9A9D02264A}" srcOrd="0" destOrd="0" parTransId="{86A15CC6-FF13-4DEA-92F8-82532B3905F2}" sibTransId="{683FEB15-D517-42AA-BCF7-B7C5FF3E6EE1}"/>
    <dgm:cxn modelId="{79303B29-A5C4-491C-8A5B-A0466B245927}" srcId="{6B5B1CAD-3D49-48BC-A4C8-170988BA8694}" destId="{1FBFB773-3D72-4454-BC2B-AF93FAE06D7A}" srcOrd="2" destOrd="0" parTransId="{F5F54BC9-A8C3-4262-8E10-8C718978A2C0}" sibTransId="{0F0C49FF-5F14-4FD5-9B60-DD2AEF1BEE6F}"/>
    <dgm:cxn modelId="{F7FAC279-C3CE-4F63-B48F-82AE6D3426E3}" srcId="{6B5B1CAD-3D49-48BC-A4C8-170988BA8694}" destId="{4C27A2CC-025D-488D-926D-2E7A7E24113F}" srcOrd="1" destOrd="0" parTransId="{7A6DE5BC-45AC-415E-9BC8-D1DCB59B3FF7}" sibTransId="{6E3F3B0C-C23D-4EBB-8414-CCDF5615C123}"/>
    <dgm:cxn modelId="{2923C80D-CC84-41E0-B009-903AA4D479D1}" type="presOf" srcId="{785385C1-4458-47AE-A373-A224FAE04750}" destId="{5D41E022-54F7-4389-907D-0DA38D82A212}" srcOrd="0" destOrd="0" presId="urn:microsoft.com/office/officeart/2005/8/layout/vList2"/>
    <dgm:cxn modelId="{4B5CB251-7A63-4607-ADE2-2D65DF82D555}" type="presOf" srcId="{4C27A2CC-025D-488D-926D-2E7A7E24113F}" destId="{DA3A6E16-5F9E-43F8-81E2-380C6C57B225}" srcOrd="0" destOrd="1" presId="urn:microsoft.com/office/officeart/2005/8/layout/vList2"/>
    <dgm:cxn modelId="{5DC4A846-D03F-4D36-8434-754DF4A13137}" type="presOf" srcId="{CDE11EB7-5FB6-4A04-A952-0B9A9D02264A}" destId="{DA3A6E16-5F9E-43F8-81E2-380C6C57B225}" srcOrd="0" destOrd="0" presId="urn:microsoft.com/office/officeart/2005/8/layout/vList2"/>
    <dgm:cxn modelId="{FE695805-DF0D-45B3-BA11-F5AC6BEB1B14}" type="presOf" srcId="{6B5B1CAD-3D49-48BC-A4C8-170988BA8694}" destId="{44F78767-B13B-4110-B398-5D67C1B175A7}" srcOrd="0" destOrd="0" presId="urn:microsoft.com/office/officeart/2005/8/layout/vList2"/>
    <dgm:cxn modelId="{04528058-C426-4BD2-9611-F1EAE61CCBC0}" type="presParOf" srcId="{B207C8B0-25C4-46F3-B118-E0089C004AC8}" destId="{5D41E022-54F7-4389-907D-0DA38D82A212}" srcOrd="0" destOrd="0" presId="urn:microsoft.com/office/officeart/2005/8/layout/vList2"/>
    <dgm:cxn modelId="{D2203CC8-5435-4911-93B3-14783E98498E}" type="presParOf" srcId="{B207C8B0-25C4-46F3-B118-E0089C004AC8}" destId="{2BD7664B-6E06-46ED-A76A-DCC11CA3825F}" srcOrd="1" destOrd="0" presId="urn:microsoft.com/office/officeart/2005/8/layout/vList2"/>
    <dgm:cxn modelId="{515AF058-1D56-4AAD-9C75-D664E162D14B}" type="presParOf" srcId="{B207C8B0-25C4-46F3-B118-E0089C004AC8}" destId="{44F78767-B13B-4110-B398-5D67C1B175A7}" srcOrd="2" destOrd="0" presId="urn:microsoft.com/office/officeart/2005/8/layout/vList2"/>
    <dgm:cxn modelId="{5C4D428E-BE15-4EC6-A0EB-FD4594E2F706}" type="presParOf" srcId="{B207C8B0-25C4-46F3-B118-E0089C004AC8}" destId="{DA3A6E16-5F9E-43F8-81E2-380C6C57B2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221304-5021-40AE-B2B7-65C95AE061C3}" type="doc">
      <dgm:prSet loTypeId="urn:microsoft.com/office/officeart/2008/layout/VerticalCircle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8B9B0-625F-46AC-A193-01E66BBF375C}">
      <dgm:prSet custT="1"/>
      <dgm:spPr>
        <a:noFill/>
      </dgm:spPr>
      <dgm:t>
        <a:bodyPr/>
        <a:lstStyle/>
        <a:p>
          <a:pPr algn="l"/>
          <a:r>
            <a:rPr lang="en-GB" sz="1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 unqualified road safety auditor could miss obvious safety concerns resulting in an unsafe road </a:t>
          </a:r>
          <a:endParaRPr lang="en-US" sz="1400" b="1" i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17C5C-D267-443A-B683-71706B2B27BF}" type="parTrans" cxnId="{6BF8C4BF-775F-4A19-8DE1-30C397157C30}">
      <dgm:prSet/>
      <dgm:spPr/>
      <dgm:t>
        <a:bodyPr/>
        <a:lstStyle/>
        <a:p>
          <a:pPr algn="l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190BCCF9-A28C-41CF-A5F2-D547C8D2F905}" type="sibTrans" cxnId="{6BF8C4BF-775F-4A19-8DE1-30C397157C30}">
      <dgm:prSet/>
      <dgm:spPr/>
      <dgm:t>
        <a:bodyPr/>
        <a:lstStyle/>
        <a:p>
          <a:pPr algn="l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66FAA8A1-0CD8-41CA-9F16-0487B33F1E9B}">
      <dgm:prSet custT="1"/>
      <dgm:spPr/>
      <dgm:t>
        <a:bodyPr/>
        <a:lstStyle/>
        <a:p>
          <a:pPr algn="l"/>
          <a:r>
            <a:rPr lang="en-GB" sz="1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Poorly performed or badly documented Road Safety Audits can have negative effects on safety </a:t>
          </a:r>
          <a:endParaRPr lang="en-US" sz="1400" b="1" i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FDD94-7545-4C41-ABDD-70BF6DBEDE31}" type="parTrans" cxnId="{2F41621B-45A5-4B19-A7D5-7A614955C2A5}">
      <dgm:prSet/>
      <dgm:spPr/>
      <dgm:t>
        <a:bodyPr/>
        <a:lstStyle/>
        <a:p>
          <a:pPr algn="l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66ADDD2B-938A-46B5-9389-5A927829E434}" type="sibTrans" cxnId="{2F41621B-45A5-4B19-A7D5-7A614955C2A5}">
      <dgm:prSet/>
      <dgm:spPr/>
      <dgm:t>
        <a:bodyPr/>
        <a:lstStyle/>
        <a:p>
          <a:pPr algn="l"/>
          <a:endParaRPr lang="en-US">
            <a:solidFill>
              <a:schemeClr val="accent6">
                <a:lumMod val="50000"/>
              </a:schemeClr>
            </a:solidFill>
          </a:endParaRPr>
        </a:p>
      </dgm:t>
    </dgm:pt>
    <dgm:pt modelId="{ECAD05C0-77D6-4A80-9B0F-470916B8E6B8}" type="pres">
      <dgm:prSet presAssocID="{CF221304-5021-40AE-B2B7-65C95AE061C3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51BD8707-CBF2-430A-AF29-1AFB75B2DCC7}" type="pres">
      <dgm:prSet presAssocID="{ABD8B9B0-625F-46AC-A193-01E66BBF375C}" presName="noChildren" presStyleCnt="0"/>
      <dgm:spPr/>
    </dgm:pt>
    <dgm:pt modelId="{4232DCB0-3027-4BB2-977B-4EC5CF6E7E86}" type="pres">
      <dgm:prSet presAssocID="{ABD8B9B0-625F-46AC-A193-01E66BBF375C}" presName="gap" presStyleCnt="0"/>
      <dgm:spPr/>
    </dgm:pt>
    <dgm:pt modelId="{E7511EAA-D6D2-4B1B-8A99-1A54F3B14239}" type="pres">
      <dgm:prSet presAssocID="{ABD8B9B0-625F-46AC-A193-01E66BBF375C}" presName="medCircle2" presStyleLbl="vennNode1" presStyleIdx="0" presStyleCnt="2" custLinFactX="-100000" custLinFactNeighborX="-177179" custLinFactNeighborY="-9045"/>
      <dgm:spPr/>
    </dgm:pt>
    <dgm:pt modelId="{51D30B99-A4BD-4C51-BD35-41498BDCEC80}" type="pres">
      <dgm:prSet presAssocID="{ABD8B9B0-625F-46AC-A193-01E66BBF375C}" presName="txLvlOnly1" presStyleLbl="revTx" presStyleIdx="0" presStyleCnt="2" custScaleX="179270" custScaleY="66472" custLinFactNeighborX="-5149" custLinFactNeighborY="99028"/>
      <dgm:spPr/>
      <dgm:t>
        <a:bodyPr/>
        <a:lstStyle/>
        <a:p>
          <a:endParaRPr lang="it-IT"/>
        </a:p>
      </dgm:t>
    </dgm:pt>
    <dgm:pt modelId="{7D366BB0-8EE0-4198-8B29-A94F69F2AE16}" type="pres">
      <dgm:prSet presAssocID="{66FAA8A1-0CD8-41CA-9F16-0487B33F1E9B}" presName="noChildren" presStyleCnt="0"/>
      <dgm:spPr/>
    </dgm:pt>
    <dgm:pt modelId="{87613E75-41F9-4989-B954-E0D4BA2FB3C4}" type="pres">
      <dgm:prSet presAssocID="{66FAA8A1-0CD8-41CA-9F16-0487B33F1E9B}" presName="gap" presStyleCnt="0"/>
      <dgm:spPr/>
    </dgm:pt>
    <dgm:pt modelId="{2F36462F-DABA-4CBE-98D9-90FB8E41B094}" type="pres">
      <dgm:prSet presAssocID="{66FAA8A1-0CD8-41CA-9F16-0487B33F1E9B}" presName="medCircle2" presStyleLbl="vennNode1" presStyleIdx="1" presStyleCnt="2" custLinFactX="-100000" custLinFactNeighborX="-177179" custLinFactNeighborY="148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98000"/>
                <a:lumMod val="110000"/>
                <a:alpha val="50000"/>
              </a:schemeClr>
            </a:gs>
            <a:gs pos="84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</dgm:pt>
    <dgm:pt modelId="{D18CF6B8-0F4C-420F-A28B-5390BE431ED3}" type="pres">
      <dgm:prSet presAssocID="{66FAA8A1-0CD8-41CA-9F16-0487B33F1E9B}" presName="txLvlOnly1" presStyleLbl="revTx" presStyleIdx="1" presStyleCnt="2" custScaleX="181726" custLinFactNeighborX="-5149" custLinFactNeighborY="-89812"/>
      <dgm:spPr/>
      <dgm:t>
        <a:bodyPr/>
        <a:lstStyle/>
        <a:p>
          <a:endParaRPr lang="it-IT"/>
        </a:p>
      </dgm:t>
    </dgm:pt>
  </dgm:ptLst>
  <dgm:cxnLst>
    <dgm:cxn modelId="{EF9ACD6A-3481-4B37-97B7-C3BE95BBCFBD}" type="presOf" srcId="{66FAA8A1-0CD8-41CA-9F16-0487B33F1E9B}" destId="{D18CF6B8-0F4C-420F-A28B-5390BE431ED3}" srcOrd="0" destOrd="0" presId="urn:microsoft.com/office/officeart/2008/layout/VerticalCircleList"/>
    <dgm:cxn modelId="{039D4BC8-512D-4A0A-8214-320E01134C55}" type="presOf" srcId="{CF221304-5021-40AE-B2B7-65C95AE061C3}" destId="{ECAD05C0-77D6-4A80-9B0F-470916B8E6B8}" srcOrd="0" destOrd="0" presId="urn:microsoft.com/office/officeart/2008/layout/VerticalCircleList"/>
    <dgm:cxn modelId="{C05CFA95-F708-4FE9-AC8A-DA18DF6FE952}" type="presOf" srcId="{ABD8B9B0-625F-46AC-A193-01E66BBF375C}" destId="{51D30B99-A4BD-4C51-BD35-41498BDCEC80}" srcOrd="0" destOrd="0" presId="urn:microsoft.com/office/officeart/2008/layout/VerticalCircleList"/>
    <dgm:cxn modelId="{6BF8C4BF-775F-4A19-8DE1-30C397157C30}" srcId="{CF221304-5021-40AE-B2B7-65C95AE061C3}" destId="{ABD8B9B0-625F-46AC-A193-01E66BBF375C}" srcOrd="0" destOrd="0" parTransId="{4C917C5C-D267-443A-B683-71706B2B27BF}" sibTransId="{190BCCF9-A28C-41CF-A5F2-D547C8D2F905}"/>
    <dgm:cxn modelId="{2F41621B-45A5-4B19-A7D5-7A614955C2A5}" srcId="{CF221304-5021-40AE-B2B7-65C95AE061C3}" destId="{66FAA8A1-0CD8-41CA-9F16-0487B33F1E9B}" srcOrd="1" destOrd="0" parTransId="{0DCFDD94-7545-4C41-ABDD-70BF6DBEDE31}" sibTransId="{66ADDD2B-938A-46B5-9389-5A927829E434}"/>
    <dgm:cxn modelId="{B0D844F4-0716-4605-83EF-79F644DB0C1B}" type="presParOf" srcId="{ECAD05C0-77D6-4A80-9B0F-470916B8E6B8}" destId="{51BD8707-CBF2-430A-AF29-1AFB75B2DCC7}" srcOrd="0" destOrd="0" presId="urn:microsoft.com/office/officeart/2008/layout/VerticalCircleList"/>
    <dgm:cxn modelId="{0AF4E011-CC31-4CAF-AB71-B7C84BCC022D}" type="presParOf" srcId="{51BD8707-CBF2-430A-AF29-1AFB75B2DCC7}" destId="{4232DCB0-3027-4BB2-977B-4EC5CF6E7E86}" srcOrd="0" destOrd="0" presId="urn:microsoft.com/office/officeart/2008/layout/VerticalCircleList"/>
    <dgm:cxn modelId="{4A4B6B00-5ECA-418A-A5FD-08C430AA6685}" type="presParOf" srcId="{51BD8707-CBF2-430A-AF29-1AFB75B2DCC7}" destId="{E7511EAA-D6D2-4B1B-8A99-1A54F3B14239}" srcOrd="1" destOrd="0" presId="urn:microsoft.com/office/officeart/2008/layout/VerticalCircleList"/>
    <dgm:cxn modelId="{236EF096-9C6E-49B6-A8F5-11630060EAC0}" type="presParOf" srcId="{51BD8707-CBF2-430A-AF29-1AFB75B2DCC7}" destId="{51D30B99-A4BD-4C51-BD35-41498BDCEC80}" srcOrd="2" destOrd="0" presId="urn:microsoft.com/office/officeart/2008/layout/VerticalCircleList"/>
    <dgm:cxn modelId="{8E2D50D6-50C5-4B3A-9FE0-0261ECDF6283}" type="presParOf" srcId="{ECAD05C0-77D6-4A80-9B0F-470916B8E6B8}" destId="{7D366BB0-8EE0-4198-8B29-A94F69F2AE16}" srcOrd="1" destOrd="0" presId="urn:microsoft.com/office/officeart/2008/layout/VerticalCircleList"/>
    <dgm:cxn modelId="{A36F22FE-BA44-4E3B-A11E-DA60B1706CE2}" type="presParOf" srcId="{7D366BB0-8EE0-4198-8B29-A94F69F2AE16}" destId="{87613E75-41F9-4989-B954-E0D4BA2FB3C4}" srcOrd="0" destOrd="0" presId="urn:microsoft.com/office/officeart/2008/layout/VerticalCircleList"/>
    <dgm:cxn modelId="{CA6E388C-EAAE-4571-BF8E-127F5FFDFD6C}" type="presParOf" srcId="{7D366BB0-8EE0-4198-8B29-A94F69F2AE16}" destId="{2F36462F-DABA-4CBE-98D9-90FB8E41B094}" srcOrd="1" destOrd="0" presId="urn:microsoft.com/office/officeart/2008/layout/VerticalCircleList"/>
    <dgm:cxn modelId="{A90EB160-5F78-4B3E-89F1-DE047ED1D661}" type="presParOf" srcId="{7D366BB0-8EE0-4198-8B29-A94F69F2AE16}" destId="{D18CF6B8-0F4C-420F-A28B-5390BE431ED3}" srcOrd="2" destOrd="0" presId="urn:microsoft.com/office/officeart/2008/layout/VerticalCircleList"/>
  </dgm:cxnLst>
  <dgm:bg/>
  <dgm:whole>
    <a:ln w="9525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BC1845-874A-4AA4-B91A-E552BCCB34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BAE00B-3491-4B84-861F-7C25C07CF6C6}">
      <dgm:prSet custT="1"/>
      <dgm:spPr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Education and experience:</a:t>
          </a:r>
        </a:p>
      </dgm:t>
    </dgm:pt>
    <dgm:pt modelId="{36C66A29-E30A-47AF-BD0F-04D960B25ADF}" type="parTrans" cxnId="{BA0778CD-F5D4-4783-AC64-0FD4702EA494}">
      <dgm:prSet/>
      <dgm:spPr/>
      <dgm:t>
        <a:bodyPr/>
        <a:lstStyle/>
        <a:p>
          <a:endParaRPr lang="en-US"/>
        </a:p>
      </dgm:t>
    </dgm:pt>
    <dgm:pt modelId="{54C4D0D2-2838-4449-87F3-69E213084B63}" type="sibTrans" cxnId="{BA0778CD-F5D4-4783-AC64-0FD4702EA494}">
      <dgm:prSet/>
      <dgm:spPr/>
      <dgm:t>
        <a:bodyPr/>
        <a:lstStyle/>
        <a:p>
          <a:endParaRPr lang="en-US"/>
        </a:p>
      </dgm:t>
    </dgm:pt>
    <dgm:pt modelId="{38DBB019-8543-48D6-B152-712CC6E514A0}">
      <dgm:prSet custT="1"/>
      <dgm:spPr/>
      <dgm:t>
        <a:bodyPr/>
        <a:lstStyle/>
        <a:p>
          <a:r>
            <a: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success of an audit depends on road safety skills, abilities and experience of the auditor</a:t>
          </a:r>
        </a:p>
      </dgm:t>
    </dgm:pt>
    <dgm:pt modelId="{D9D2B078-6038-48A9-8110-FAC841A142DC}" type="parTrans" cxnId="{247B6FF6-9BE5-4DCE-A46E-1EA193A5EDCD}">
      <dgm:prSet/>
      <dgm:spPr/>
      <dgm:t>
        <a:bodyPr/>
        <a:lstStyle/>
        <a:p>
          <a:endParaRPr lang="en-US"/>
        </a:p>
      </dgm:t>
    </dgm:pt>
    <dgm:pt modelId="{49C82313-CFAD-4EC7-B89B-C1D4E659964D}" type="sibTrans" cxnId="{247B6FF6-9BE5-4DCE-A46E-1EA193A5EDCD}">
      <dgm:prSet/>
      <dgm:spPr/>
      <dgm:t>
        <a:bodyPr/>
        <a:lstStyle/>
        <a:p>
          <a:endParaRPr lang="en-US"/>
        </a:p>
      </dgm:t>
    </dgm:pt>
    <dgm:pt modelId="{D4FBAF4F-739D-4E1D-8103-CFEC71EA1523}">
      <dgm:prSet custT="1"/>
      <dgm:spPr/>
      <dgm:t>
        <a:bodyPr/>
        <a:lstStyle/>
        <a:p>
          <a:r>
            <a: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Road safety competence in audits comes through practical experience</a:t>
          </a:r>
        </a:p>
      </dgm:t>
    </dgm:pt>
    <dgm:pt modelId="{7DF45ACB-69EB-4CC8-8276-B15371B89428}" type="parTrans" cxnId="{BE14DF2C-0551-46B7-BF06-0CD4AE70E4BC}">
      <dgm:prSet/>
      <dgm:spPr/>
      <dgm:t>
        <a:bodyPr/>
        <a:lstStyle/>
        <a:p>
          <a:endParaRPr lang="en-US"/>
        </a:p>
      </dgm:t>
    </dgm:pt>
    <dgm:pt modelId="{2E7190C6-2202-43EB-9A64-F239BDBBB0A5}" type="sibTrans" cxnId="{BE14DF2C-0551-46B7-BF06-0CD4AE70E4BC}">
      <dgm:prSet/>
      <dgm:spPr/>
      <dgm:t>
        <a:bodyPr/>
        <a:lstStyle/>
        <a:p>
          <a:endParaRPr lang="en-US"/>
        </a:p>
      </dgm:t>
    </dgm:pt>
    <dgm:pt modelId="{19A05509-6666-4CF6-AA04-6BA897ACFFF8}">
      <dgm:prSet custT="1"/>
      <dgm:spPr/>
      <dgm:t>
        <a:bodyPr/>
        <a:lstStyle/>
        <a:p>
          <a:r>
            <a: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Training is useful at first, but is only a 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basis</a:t>
          </a:r>
          <a:r>
            <a: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on which the experience must be built</a:t>
          </a:r>
        </a:p>
      </dgm:t>
    </dgm:pt>
    <dgm:pt modelId="{8A068B1F-D15A-4522-8573-DA3E42BF0BAF}" type="parTrans" cxnId="{4BDF7375-9457-496F-8DEA-3367340B1CB0}">
      <dgm:prSet/>
      <dgm:spPr/>
      <dgm:t>
        <a:bodyPr/>
        <a:lstStyle/>
        <a:p>
          <a:endParaRPr lang="en-US"/>
        </a:p>
      </dgm:t>
    </dgm:pt>
    <dgm:pt modelId="{D815B916-9351-4E9F-9CEB-4427518A0BD7}" type="sibTrans" cxnId="{4BDF7375-9457-496F-8DEA-3367340B1CB0}">
      <dgm:prSet/>
      <dgm:spPr/>
      <dgm:t>
        <a:bodyPr/>
        <a:lstStyle/>
        <a:p>
          <a:endParaRPr lang="en-US"/>
        </a:p>
      </dgm:t>
    </dgm:pt>
    <dgm:pt modelId="{6F34BF38-66EA-4FD1-886B-626E96AF66C1}" type="pres">
      <dgm:prSet presAssocID="{85BC1845-874A-4AA4-B91A-E552BCCB34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5DA6B3E-1988-458C-8F6D-4EA90E08A38B}" type="pres">
      <dgm:prSet presAssocID="{09BAE00B-3491-4B84-861F-7C25C07CF6C6}" presName="parentText" presStyleLbl="node1" presStyleIdx="0" presStyleCnt="1" custScaleY="69681" custLinFactNeighborY="-576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B6C501-7850-416A-B5A9-D3D56F1A60DB}" type="pres">
      <dgm:prSet presAssocID="{09BAE00B-3491-4B84-861F-7C25C07CF6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7D5C738-35B7-4DA6-AA56-D9DEFF790DBC}" type="presOf" srcId="{38DBB019-8543-48D6-B152-712CC6E514A0}" destId="{70B6C501-7850-416A-B5A9-D3D56F1A60DB}" srcOrd="0" destOrd="0" presId="urn:microsoft.com/office/officeart/2005/8/layout/vList2"/>
    <dgm:cxn modelId="{E131D788-6BD1-4A8C-B389-37ACBE0AC89A}" type="presOf" srcId="{09BAE00B-3491-4B84-861F-7C25C07CF6C6}" destId="{55DA6B3E-1988-458C-8F6D-4EA90E08A38B}" srcOrd="0" destOrd="0" presId="urn:microsoft.com/office/officeart/2005/8/layout/vList2"/>
    <dgm:cxn modelId="{176E9ABB-810A-405F-B195-1F1F956CB542}" type="presOf" srcId="{85BC1845-874A-4AA4-B91A-E552BCCB34C2}" destId="{6F34BF38-66EA-4FD1-886B-626E96AF66C1}" srcOrd="0" destOrd="0" presId="urn:microsoft.com/office/officeart/2005/8/layout/vList2"/>
    <dgm:cxn modelId="{4BDF7375-9457-496F-8DEA-3367340B1CB0}" srcId="{09BAE00B-3491-4B84-861F-7C25C07CF6C6}" destId="{19A05509-6666-4CF6-AA04-6BA897ACFFF8}" srcOrd="2" destOrd="0" parTransId="{8A068B1F-D15A-4522-8573-DA3E42BF0BAF}" sibTransId="{D815B916-9351-4E9F-9CEB-4427518A0BD7}"/>
    <dgm:cxn modelId="{247B6FF6-9BE5-4DCE-A46E-1EA193A5EDCD}" srcId="{09BAE00B-3491-4B84-861F-7C25C07CF6C6}" destId="{38DBB019-8543-48D6-B152-712CC6E514A0}" srcOrd="0" destOrd="0" parTransId="{D9D2B078-6038-48A9-8110-FAC841A142DC}" sibTransId="{49C82313-CFAD-4EC7-B89B-C1D4E659964D}"/>
    <dgm:cxn modelId="{6644368F-4964-4470-AF5D-BB6766E2D4E0}" type="presOf" srcId="{D4FBAF4F-739D-4E1D-8103-CFEC71EA1523}" destId="{70B6C501-7850-416A-B5A9-D3D56F1A60DB}" srcOrd="0" destOrd="1" presId="urn:microsoft.com/office/officeart/2005/8/layout/vList2"/>
    <dgm:cxn modelId="{BA0778CD-F5D4-4783-AC64-0FD4702EA494}" srcId="{85BC1845-874A-4AA4-B91A-E552BCCB34C2}" destId="{09BAE00B-3491-4B84-861F-7C25C07CF6C6}" srcOrd="0" destOrd="0" parTransId="{36C66A29-E30A-47AF-BD0F-04D960B25ADF}" sibTransId="{54C4D0D2-2838-4449-87F3-69E213084B63}"/>
    <dgm:cxn modelId="{BE14DF2C-0551-46B7-BF06-0CD4AE70E4BC}" srcId="{09BAE00B-3491-4B84-861F-7C25C07CF6C6}" destId="{D4FBAF4F-739D-4E1D-8103-CFEC71EA1523}" srcOrd="1" destOrd="0" parTransId="{7DF45ACB-69EB-4CC8-8276-B15371B89428}" sibTransId="{2E7190C6-2202-43EB-9A64-F239BDBBB0A5}"/>
    <dgm:cxn modelId="{298366EC-E504-4F6A-8733-A1094EAC7850}" type="presOf" srcId="{19A05509-6666-4CF6-AA04-6BA897ACFFF8}" destId="{70B6C501-7850-416A-B5A9-D3D56F1A60DB}" srcOrd="0" destOrd="2" presId="urn:microsoft.com/office/officeart/2005/8/layout/vList2"/>
    <dgm:cxn modelId="{0E8D8ACE-2F6B-40D5-AC9F-EEA55882A9C3}" type="presParOf" srcId="{6F34BF38-66EA-4FD1-886B-626E96AF66C1}" destId="{55DA6B3E-1988-458C-8F6D-4EA90E08A38B}" srcOrd="0" destOrd="0" presId="urn:microsoft.com/office/officeart/2005/8/layout/vList2"/>
    <dgm:cxn modelId="{84D91922-982C-4817-A5C4-83CECC6BB03A}" type="presParOf" srcId="{6F34BF38-66EA-4FD1-886B-626E96AF66C1}" destId="{70B6C501-7850-416A-B5A9-D3D56F1A60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BEB39-9119-44FD-BD1F-EF2B4E595A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AB7418-8681-4A27-A872-A1A54905E28B}">
      <dgm:prSet custT="1"/>
      <dgm:spPr>
        <a:solidFill>
          <a:schemeClr val="accent1">
            <a:hueOff val="0"/>
            <a:satOff val="0"/>
            <a:lumOff val="0"/>
            <a:alpha val="64000"/>
          </a:schemeClr>
        </a:solidFill>
        <a:ln w="3175">
          <a:noFill/>
        </a:ln>
      </dgm:spPr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Low- and middle-income countries bear a disproportionate burden of road traffic deaths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B3FCF-CE29-4A22-8A43-F86A87409428}" type="parTrans" cxnId="{AD58F316-7768-44A4-AFB3-A45C399087FB}">
      <dgm:prSet/>
      <dgm:spPr/>
      <dgm:t>
        <a:bodyPr/>
        <a:lstStyle/>
        <a:p>
          <a:endParaRPr lang="en-US"/>
        </a:p>
      </dgm:t>
    </dgm:pt>
    <dgm:pt modelId="{D9CB1534-2A8F-4364-B85B-87860B5754B5}" type="sibTrans" cxnId="{AD58F316-7768-44A4-AFB3-A45C399087FB}">
      <dgm:prSet/>
      <dgm:spPr/>
      <dgm:t>
        <a:bodyPr/>
        <a:lstStyle/>
        <a:p>
          <a:endParaRPr lang="en-US"/>
        </a:p>
      </dgm:t>
    </dgm:pt>
    <dgm:pt modelId="{ECF47E05-0429-4ED4-B6BC-5CDA4C5C93D9}">
      <dgm:prSet/>
      <dgm:spPr>
        <a:solidFill>
          <a:schemeClr val="accent1">
            <a:hueOff val="0"/>
            <a:satOff val="0"/>
            <a:lumOff val="0"/>
            <a:alpha val="74000"/>
          </a:schemeClr>
        </a:solidFill>
        <a:ln w="3175">
          <a:noFill/>
        </a:ln>
      </dgm:spPr>
      <dgm:t>
        <a:bodyPr/>
        <a:lstStyle/>
        <a:p>
          <a:r>
            <a:rPr lang="en-GB" b="1" dirty="0"/>
            <a:t>90% </a:t>
          </a:r>
          <a:r>
            <a:rPr lang="en-GB" dirty="0"/>
            <a:t>of road traffic deaths occur in low- and middle-income countries, and while these countries also account for </a:t>
          </a:r>
          <a:r>
            <a:rPr lang="en-GB" b="1" dirty="0"/>
            <a:t>82% </a:t>
          </a:r>
          <a:r>
            <a:rPr lang="en-GB" dirty="0"/>
            <a:t>of the world’s population, they nevertheless bear a disproportionate number of deaths relative to their level of motorization, as they account for only </a:t>
          </a:r>
          <a:r>
            <a:rPr lang="en-GB" b="1" dirty="0"/>
            <a:t>54% </a:t>
          </a:r>
          <a:r>
            <a:rPr lang="en-GB" dirty="0"/>
            <a:t>of the world’s registered vehicles</a:t>
          </a:r>
          <a:endParaRPr lang="en-US" dirty="0"/>
        </a:p>
      </dgm:t>
    </dgm:pt>
    <dgm:pt modelId="{9C67924E-D6E3-463B-8C40-A6902ED2D2F4}" type="parTrans" cxnId="{DD787D46-6D9D-44AF-AA55-D0DEB39E5B43}">
      <dgm:prSet/>
      <dgm:spPr/>
      <dgm:t>
        <a:bodyPr/>
        <a:lstStyle/>
        <a:p>
          <a:endParaRPr lang="en-US"/>
        </a:p>
      </dgm:t>
    </dgm:pt>
    <dgm:pt modelId="{0F6455F2-43B7-429C-9ACD-7A89D974DC8C}" type="sibTrans" cxnId="{DD787D46-6D9D-44AF-AA55-D0DEB39E5B43}">
      <dgm:prSet/>
      <dgm:spPr/>
      <dgm:t>
        <a:bodyPr/>
        <a:lstStyle/>
        <a:p>
          <a:endParaRPr lang="en-US"/>
        </a:p>
      </dgm:t>
    </dgm:pt>
    <dgm:pt modelId="{70AF071B-A736-4F0D-A5DC-12B57E7509A7}" type="pres">
      <dgm:prSet presAssocID="{E09BEB39-9119-44FD-BD1F-EF2B4E595A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366B141-3AA3-4EC5-958D-C8C622D6E4C9}" type="pres">
      <dgm:prSet presAssocID="{ABAB7418-8681-4A27-A872-A1A54905E28B}" presName="parentText" presStyleLbl="node1" presStyleIdx="0" presStyleCnt="2" custScaleY="4041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DF678E-D8E0-45A1-881B-250DD1D1AE71}" type="pres">
      <dgm:prSet presAssocID="{D9CB1534-2A8F-4364-B85B-87860B5754B5}" presName="spacer" presStyleCnt="0"/>
      <dgm:spPr/>
    </dgm:pt>
    <dgm:pt modelId="{DB5A2FE7-22C6-4CF7-92FC-7FA074CC7BEA}" type="pres">
      <dgm:prSet presAssocID="{ECF47E05-0429-4ED4-B6BC-5CDA4C5C93D9}" presName="parentText" presStyleLbl="node1" presStyleIdx="1" presStyleCnt="2" custScaleY="439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D58F316-7768-44A4-AFB3-A45C399087FB}" srcId="{E09BEB39-9119-44FD-BD1F-EF2B4E595AF9}" destId="{ABAB7418-8681-4A27-A872-A1A54905E28B}" srcOrd="0" destOrd="0" parTransId="{15CB3FCF-CE29-4A22-8A43-F86A87409428}" sibTransId="{D9CB1534-2A8F-4364-B85B-87860B5754B5}"/>
    <dgm:cxn modelId="{C630516D-79ED-4F6D-A261-5F428AB285E5}" type="presOf" srcId="{E09BEB39-9119-44FD-BD1F-EF2B4E595AF9}" destId="{70AF071B-A736-4F0D-A5DC-12B57E7509A7}" srcOrd="0" destOrd="0" presId="urn:microsoft.com/office/officeart/2005/8/layout/vList2"/>
    <dgm:cxn modelId="{8270EDBD-0C0A-46FC-901C-29993558E359}" type="presOf" srcId="{ECF47E05-0429-4ED4-B6BC-5CDA4C5C93D9}" destId="{DB5A2FE7-22C6-4CF7-92FC-7FA074CC7BEA}" srcOrd="0" destOrd="0" presId="urn:microsoft.com/office/officeart/2005/8/layout/vList2"/>
    <dgm:cxn modelId="{DD787D46-6D9D-44AF-AA55-D0DEB39E5B43}" srcId="{E09BEB39-9119-44FD-BD1F-EF2B4E595AF9}" destId="{ECF47E05-0429-4ED4-B6BC-5CDA4C5C93D9}" srcOrd="1" destOrd="0" parTransId="{9C67924E-D6E3-463B-8C40-A6902ED2D2F4}" sibTransId="{0F6455F2-43B7-429C-9ACD-7A89D974DC8C}"/>
    <dgm:cxn modelId="{2DA07AC4-D3E3-45D4-A37E-723BCDAEF53A}" type="presOf" srcId="{ABAB7418-8681-4A27-A872-A1A54905E28B}" destId="{C366B141-3AA3-4EC5-958D-C8C622D6E4C9}" srcOrd="0" destOrd="0" presId="urn:microsoft.com/office/officeart/2005/8/layout/vList2"/>
    <dgm:cxn modelId="{51D666FD-5A03-4567-9D01-12D6F354B8F0}" type="presParOf" srcId="{70AF071B-A736-4F0D-A5DC-12B57E7509A7}" destId="{C366B141-3AA3-4EC5-958D-C8C622D6E4C9}" srcOrd="0" destOrd="0" presId="urn:microsoft.com/office/officeart/2005/8/layout/vList2"/>
    <dgm:cxn modelId="{3CAEC6C9-438E-47BD-9A15-58ADDAA5576D}" type="presParOf" srcId="{70AF071B-A736-4F0D-A5DC-12B57E7509A7}" destId="{7BDF678E-D8E0-45A1-881B-250DD1D1AE71}" srcOrd="1" destOrd="0" presId="urn:microsoft.com/office/officeart/2005/8/layout/vList2"/>
    <dgm:cxn modelId="{FBE2E2CB-11F6-48B9-8BD5-AEFD8BBC44EF}" type="presParOf" srcId="{70AF071B-A736-4F0D-A5DC-12B57E7509A7}" destId="{DB5A2FE7-22C6-4CF7-92FC-7FA074CC7BE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233F0-43D7-46A6-9224-0AC9D8F27D5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9285F-4A1E-4113-9AE9-0DD13CAAEE00}">
      <dgm:prSet/>
      <dgm:spPr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</dgm:spPr>
      <dgm:t>
        <a:bodyPr/>
        <a:lstStyle/>
        <a:p>
          <a:pPr algn="l"/>
          <a:r>
            <a:rPr lang="en-GB" dirty="0"/>
            <a:t>The risk of a road traffic death is highest in the African Region</a:t>
          </a:r>
          <a:endParaRPr lang="en-US" dirty="0"/>
        </a:p>
      </dgm:t>
    </dgm:pt>
    <dgm:pt modelId="{DEBA95D4-2D25-4E1B-9197-52C59462E02A}" type="parTrans" cxnId="{D7613F7F-0DAA-467F-9317-0CE389BC8EC1}">
      <dgm:prSet/>
      <dgm:spPr/>
      <dgm:t>
        <a:bodyPr/>
        <a:lstStyle/>
        <a:p>
          <a:endParaRPr lang="en-US"/>
        </a:p>
      </dgm:t>
    </dgm:pt>
    <dgm:pt modelId="{BCC4535B-C3DB-4E94-8A46-00386F2C4E18}" type="sibTrans" cxnId="{D7613F7F-0DAA-467F-9317-0CE389BC8EC1}">
      <dgm:prSet/>
      <dgm:spPr/>
      <dgm:t>
        <a:bodyPr/>
        <a:lstStyle/>
        <a:p>
          <a:endParaRPr lang="en-US"/>
        </a:p>
      </dgm:t>
    </dgm:pt>
    <dgm:pt modelId="{49CFDFA8-E119-4A92-B325-1983EC976436}">
      <dgm:prSet/>
      <dgm:spPr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</dgm:spPr>
      <dgm:t>
        <a:bodyPr/>
        <a:lstStyle/>
        <a:p>
          <a:pPr algn="l"/>
          <a:r>
            <a:rPr lang="en-GB" dirty="0">
              <a:ln>
                <a:noFill/>
              </a:ln>
            </a:rPr>
            <a:t>The </a:t>
          </a:r>
          <a:r>
            <a:rPr lang="en-GB" b="1" dirty="0">
              <a:ln>
                <a:noFill/>
              </a:ln>
            </a:rPr>
            <a:t>Eastern Mediterranean Region </a:t>
          </a:r>
          <a:r>
            <a:rPr lang="en-GB" dirty="0">
              <a:ln>
                <a:noFill/>
              </a:ln>
            </a:rPr>
            <a:t>is the only region where high- income countries have a higher road traffic death rate than low- or middle-income countries</a:t>
          </a:r>
          <a:endParaRPr lang="en-US" dirty="0">
            <a:ln>
              <a:noFill/>
            </a:ln>
          </a:endParaRPr>
        </a:p>
      </dgm:t>
    </dgm:pt>
    <dgm:pt modelId="{D990CC7D-68C7-4A6A-8C31-84EAA82AA6FC}" type="parTrans" cxnId="{20194E46-94F7-445E-B1DC-3327BF2D8BDC}">
      <dgm:prSet/>
      <dgm:spPr/>
      <dgm:t>
        <a:bodyPr/>
        <a:lstStyle/>
        <a:p>
          <a:endParaRPr lang="en-US"/>
        </a:p>
      </dgm:t>
    </dgm:pt>
    <dgm:pt modelId="{24F544FE-BE81-408A-9C99-7F6052A5C385}" type="sibTrans" cxnId="{20194E46-94F7-445E-B1DC-3327BF2D8BDC}">
      <dgm:prSet/>
      <dgm:spPr/>
      <dgm:t>
        <a:bodyPr/>
        <a:lstStyle/>
        <a:p>
          <a:endParaRPr lang="en-US"/>
        </a:p>
      </dgm:t>
    </dgm:pt>
    <dgm:pt modelId="{8C0D7BAB-31A7-449C-84E3-1C3B0755C296}" type="pres">
      <dgm:prSet presAssocID="{691233F0-43D7-46A6-9224-0AC9D8F27D5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4A349C8-A830-4FEC-9770-F500B0D2243C}" type="pres">
      <dgm:prSet presAssocID="{F7A9285F-4A1E-4113-9AE9-0DD13CAAEE00}" presName="linNode" presStyleCnt="0"/>
      <dgm:spPr/>
    </dgm:pt>
    <dgm:pt modelId="{08462137-2A10-427F-9635-A9B52EC001C2}" type="pres">
      <dgm:prSet presAssocID="{F7A9285F-4A1E-4113-9AE9-0DD13CAAEE00}" presName="parentShp" presStyleLbl="node1" presStyleIdx="0" presStyleCnt="2" custScaleX="460766" custScaleY="79993" custLinFactNeighborX="5455" custLinFactNeighborY="38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0F47E9-02E4-4290-AAFD-ACB5A2EDBCB9}" type="pres">
      <dgm:prSet presAssocID="{F7A9285F-4A1E-4113-9AE9-0DD13CAAEE00}" presName="childShp" presStyleLbl="bgAccFollowNode1" presStyleIdx="0" presStyleCnt="2" custScaleX="91506" custScaleY="93332" custLinFactNeighborX="53" custLinFactNeighborY="3593">
        <dgm:presLayoutVars>
          <dgm:bulletEnabled val="1"/>
        </dgm:presLayoutVars>
      </dgm:prSet>
      <dgm:spPr/>
    </dgm:pt>
    <dgm:pt modelId="{9CFB5B9F-21FF-4367-BC53-7E30ACDA6822}" type="pres">
      <dgm:prSet presAssocID="{BCC4535B-C3DB-4E94-8A46-00386F2C4E18}" presName="spacing" presStyleCnt="0"/>
      <dgm:spPr/>
    </dgm:pt>
    <dgm:pt modelId="{49B6F610-6108-4CB7-B046-A4E987C78E69}" type="pres">
      <dgm:prSet presAssocID="{49CFDFA8-E119-4A92-B325-1983EC976436}" presName="linNode" presStyleCnt="0"/>
      <dgm:spPr/>
    </dgm:pt>
    <dgm:pt modelId="{8AF21F85-1288-4441-973E-7DA6E4CF3C70}" type="pres">
      <dgm:prSet presAssocID="{49CFDFA8-E119-4A92-B325-1983EC976436}" presName="parentShp" presStyleLbl="node1" presStyleIdx="1" presStyleCnt="2" custScaleX="488315" custScaleY="81980" custLinFactNeighborX="10258" custLinFactNeighborY="-10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6ADC69-8BD5-42B4-9533-64C466D1F636}" type="pres">
      <dgm:prSet presAssocID="{49CFDFA8-E119-4A92-B325-1983EC976436}" presName="childShp" presStyleLbl="bgAccFollowNode1" presStyleIdx="1" presStyleCnt="2" custScaleY="96765" custLinFactNeighborY="1692">
        <dgm:presLayoutVars>
          <dgm:bulletEnabled val="1"/>
        </dgm:presLayoutVars>
      </dgm:prSet>
      <dgm:spPr/>
    </dgm:pt>
  </dgm:ptLst>
  <dgm:cxnLst>
    <dgm:cxn modelId="{D7613F7F-0DAA-467F-9317-0CE389BC8EC1}" srcId="{691233F0-43D7-46A6-9224-0AC9D8F27D5E}" destId="{F7A9285F-4A1E-4113-9AE9-0DD13CAAEE00}" srcOrd="0" destOrd="0" parTransId="{DEBA95D4-2D25-4E1B-9197-52C59462E02A}" sibTransId="{BCC4535B-C3DB-4E94-8A46-00386F2C4E18}"/>
    <dgm:cxn modelId="{95386040-D531-4776-919D-4BEE9B0E939B}" type="presOf" srcId="{691233F0-43D7-46A6-9224-0AC9D8F27D5E}" destId="{8C0D7BAB-31A7-449C-84E3-1C3B0755C296}" srcOrd="0" destOrd="0" presId="urn:microsoft.com/office/officeart/2005/8/layout/vList6"/>
    <dgm:cxn modelId="{8D93AC18-AF8B-478C-8D0D-2A24B235ABA7}" type="presOf" srcId="{F7A9285F-4A1E-4113-9AE9-0DD13CAAEE00}" destId="{08462137-2A10-427F-9635-A9B52EC001C2}" srcOrd="0" destOrd="0" presId="urn:microsoft.com/office/officeart/2005/8/layout/vList6"/>
    <dgm:cxn modelId="{20194E46-94F7-445E-B1DC-3327BF2D8BDC}" srcId="{691233F0-43D7-46A6-9224-0AC9D8F27D5E}" destId="{49CFDFA8-E119-4A92-B325-1983EC976436}" srcOrd="1" destOrd="0" parTransId="{D990CC7D-68C7-4A6A-8C31-84EAA82AA6FC}" sibTransId="{24F544FE-BE81-408A-9C99-7F6052A5C385}"/>
    <dgm:cxn modelId="{934297AF-5588-4448-88B4-C37C546EEBE0}" type="presOf" srcId="{49CFDFA8-E119-4A92-B325-1983EC976436}" destId="{8AF21F85-1288-4441-973E-7DA6E4CF3C70}" srcOrd="0" destOrd="0" presId="urn:microsoft.com/office/officeart/2005/8/layout/vList6"/>
    <dgm:cxn modelId="{4AEF9F98-BAA3-4428-A8D3-C1B12C2320A8}" type="presParOf" srcId="{8C0D7BAB-31A7-449C-84E3-1C3B0755C296}" destId="{94A349C8-A830-4FEC-9770-F500B0D2243C}" srcOrd="0" destOrd="0" presId="urn:microsoft.com/office/officeart/2005/8/layout/vList6"/>
    <dgm:cxn modelId="{66286CF6-BE17-4F17-94FA-93B8BAF146C3}" type="presParOf" srcId="{94A349C8-A830-4FEC-9770-F500B0D2243C}" destId="{08462137-2A10-427F-9635-A9B52EC001C2}" srcOrd="0" destOrd="0" presId="urn:microsoft.com/office/officeart/2005/8/layout/vList6"/>
    <dgm:cxn modelId="{30449BE2-5CFC-4C25-ACE6-88A97D3B48AF}" type="presParOf" srcId="{94A349C8-A830-4FEC-9770-F500B0D2243C}" destId="{A70F47E9-02E4-4290-AAFD-ACB5A2EDBCB9}" srcOrd="1" destOrd="0" presId="urn:microsoft.com/office/officeart/2005/8/layout/vList6"/>
    <dgm:cxn modelId="{860E26E9-F2FB-4B3C-BA92-6EBAD55740BB}" type="presParOf" srcId="{8C0D7BAB-31A7-449C-84E3-1C3B0755C296}" destId="{9CFB5B9F-21FF-4367-BC53-7E30ACDA6822}" srcOrd="1" destOrd="0" presId="urn:microsoft.com/office/officeart/2005/8/layout/vList6"/>
    <dgm:cxn modelId="{0503C235-3A52-4968-B029-7D587D5B6FF1}" type="presParOf" srcId="{8C0D7BAB-31A7-449C-84E3-1C3B0755C296}" destId="{49B6F610-6108-4CB7-B046-A4E987C78E69}" srcOrd="2" destOrd="0" presId="urn:microsoft.com/office/officeart/2005/8/layout/vList6"/>
    <dgm:cxn modelId="{E9A7EEC4-150D-4C38-B94C-561C6DFE3B79}" type="presParOf" srcId="{49B6F610-6108-4CB7-B046-A4E987C78E69}" destId="{8AF21F85-1288-4441-973E-7DA6E4CF3C70}" srcOrd="0" destOrd="0" presId="urn:microsoft.com/office/officeart/2005/8/layout/vList6"/>
    <dgm:cxn modelId="{7982290D-86F7-4C12-A55F-85359215E398}" type="presParOf" srcId="{49B6F610-6108-4CB7-B046-A4E987C78E69}" destId="{6C6ADC69-8BD5-42B4-9533-64C466D1F6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1DF427-5989-48E2-AA17-D87D5BC801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627DF-A974-4D28-B387-C90548B3ACFB}">
      <dgm:prSet/>
      <dgm:spPr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</dgm:spPr>
      <dgm:t>
        <a:bodyPr/>
        <a:lstStyle/>
        <a:p>
          <a:r>
            <a:rPr lang="en-GB" dirty="0"/>
            <a:t>… road traffic deaths among </a:t>
          </a:r>
          <a:r>
            <a:rPr lang="en-GB" b="1" dirty="0"/>
            <a:t>pedestrians</a:t>
          </a:r>
          <a:r>
            <a:rPr lang="en-GB" dirty="0"/>
            <a:t>, </a:t>
          </a:r>
          <a:r>
            <a:rPr lang="en-GB" b="1" dirty="0"/>
            <a:t>cyclists</a:t>
          </a:r>
          <a:r>
            <a:rPr lang="en-GB" dirty="0"/>
            <a:t> and </a:t>
          </a:r>
          <a:r>
            <a:rPr lang="en-GB" b="1" dirty="0"/>
            <a:t>motorcyclists</a:t>
          </a:r>
          <a:r>
            <a:rPr lang="en-GB" dirty="0"/>
            <a:t> are intolerably high</a:t>
          </a:r>
          <a:endParaRPr lang="en-US" dirty="0"/>
        </a:p>
      </dgm:t>
    </dgm:pt>
    <dgm:pt modelId="{10AEDCCF-1E4A-437B-804E-46EE75486B75}" type="parTrans" cxnId="{C4FDD6CC-1625-4DBD-8A8E-9F2EE4E3658A}">
      <dgm:prSet/>
      <dgm:spPr/>
      <dgm:t>
        <a:bodyPr/>
        <a:lstStyle/>
        <a:p>
          <a:endParaRPr lang="en-US"/>
        </a:p>
      </dgm:t>
    </dgm:pt>
    <dgm:pt modelId="{64B470AD-BA60-46F5-81D2-9F88D8AC1AB0}" type="sibTrans" cxnId="{C4FDD6CC-1625-4DBD-8A8E-9F2EE4E3658A}">
      <dgm:prSet/>
      <dgm:spPr/>
      <dgm:t>
        <a:bodyPr/>
        <a:lstStyle/>
        <a:p>
          <a:endParaRPr lang="en-US"/>
        </a:p>
      </dgm:t>
    </dgm:pt>
    <dgm:pt modelId="{5DC531E9-B229-4BED-A9BD-110EB10A448D}" type="pres">
      <dgm:prSet presAssocID="{3C1DF427-5989-48E2-AA17-D87D5BC801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A9EE14A-8D72-412F-A77E-D5395E5707BC}" type="pres">
      <dgm:prSet presAssocID="{55B627DF-A974-4D28-B387-C90548B3ACF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E2D2A0B-A8F9-44DC-A7E0-D4E57E6C249D}" type="presOf" srcId="{3C1DF427-5989-48E2-AA17-D87D5BC80126}" destId="{5DC531E9-B229-4BED-A9BD-110EB10A448D}" srcOrd="0" destOrd="0" presId="urn:microsoft.com/office/officeart/2005/8/layout/vList2"/>
    <dgm:cxn modelId="{FFCEACB7-15C1-4F8D-9368-56E4F09352CF}" type="presOf" srcId="{55B627DF-A974-4D28-B387-C90548B3ACFB}" destId="{8A9EE14A-8D72-412F-A77E-D5395E5707BC}" srcOrd="0" destOrd="0" presId="urn:microsoft.com/office/officeart/2005/8/layout/vList2"/>
    <dgm:cxn modelId="{C4FDD6CC-1625-4DBD-8A8E-9F2EE4E3658A}" srcId="{3C1DF427-5989-48E2-AA17-D87D5BC80126}" destId="{55B627DF-A974-4D28-B387-C90548B3ACFB}" srcOrd="0" destOrd="0" parTransId="{10AEDCCF-1E4A-437B-804E-46EE75486B75}" sibTransId="{64B470AD-BA60-46F5-81D2-9F88D8AC1AB0}"/>
    <dgm:cxn modelId="{F0B2BA7C-0C78-45D9-BC62-135BB13B64D9}" type="presParOf" srcId="{5DC531E9-B229-4BED-A9BD-110EB10A448D}" destId="{8A9EE14A-8D72-412F-A77E-D5395E5707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1DF427-5989-48E2-AA17-D87D5BC801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627DF-A974-4D28-B387-C90548B3ACFB}">
      <dgm:prSet/>
      <dgm:spPr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</dgm:spPr>
      <dgm:t>
        <a:bodyPr/>
        <a:lstStyle/>
        <a:p>
          <a:pPr algn="r"/>
          <a:r>
            <a:rPr lang="en-GB" b="1" dirty="0"/>
            <a:t>Fatalities</a:t>
          </a:r>
          <a:endParaRPr lang="en-US" dirty="0"/>
        </a:p>
      </dgm:t>
    </dgm:pt>
    <dgm:pt modelId="{10AEDCCF-1E4A-437B-804E-46EE75486B75}" type="parTrans" cxnId="{C4FDD6CC-1625-4DBD-8A8E-9F2EE4E3658A}">
      <dgm:prSet/>
      <dgm:spPr/>
      <dgm:t>
        <a:bodyPr/>
        <a:lstStyle/>
        <a:p>
          <a:endParaRPr lang="en-US"/>
        </a:p>
      </dgm:t>
    </dgm:pt>
    <dgm:pt modelId="{64B470AD-BA60-46F5-81D2-9F88D8AC1AB0}" type="sibTrans" cxnId="{C4FDD6CC-1625-4DBD-8A8E-9F2EE4E3658A}">
      <dgm:prSet/>
      <dgm:spPr/>
      <dgm:t>
        <a:bodyPr/>
        <a:lstStyle/>
        <a:p>
          <a:endParaRPr lang="en-US"/>
        </a:p>
      </dgm:t>
    </dgm:pt>
    <dgm:pt modelId="{5DC531E9-B229-4BED-A9BD-110EB10A448D}" type="pres">
      <dgm:prSet presAssocID="{3C1DF427-5989-48E2-AA17-D87D5BC801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A9EE14A-8D72-412F-A77E-D5395E5707BC}" type="pres">
      <dgm:prSet presAssocID="{55B627DF-A974-4D28-B387-C90548B3ACFB}" presName="parentText" presStyleLbl="node1" presStyleIdx="0" presStyleCnt="1" custLinFactNeighborY="-205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E2D2A0B-A8F9-44DC-A7E0-D4E57E6C249D}" type="presOf" srcId="{3C1DF427-5989-48E2-AA17-D87D5BC80126}" destId="{5DC531E9-B229-4BED-A9BD-110EB10A448D}" srcOrd="0" destOrd="0" presId="urn:microsoft.com/office/officeart/2005/8/layout/vList2"/>
    <dgm:cxn modelId="{FFCEACB7-15C1-4F8D-9368-56E4F09352CF}" type="presOf" srcId="{55B627DF-A974-4D28-B387-C90548B3ACFB}" destId="{8A9EE14A-8D72-412F-A77E-D5395E5707BC}" srcOrd="0" destOrd="0" presId="urn:microsoft.com/office/officeart/2005/8/layout/vList2"/>
    <dgm:cxn modelId="{C4FDD6CC-1625-4DBD-8A8E-9F2EE4E3658A}" srcId="{3C1DF427-5989-48E2-AA17-D87D5BC80126}" destId="{55B627DF-A974-4D28-B387-C90548B3ACFB}" srcOrd="0" destOrd="0" parTransId="{10AEDCCF-1E4A-437B-804E-46EE75486B75}" sibTransId="{64B470AD-BA60-46F5-81D2-9F88D8AC1AB0}"/>
    <dgm:cxn modelId="{F0B2BA7C-0C78-45D9-BC62-135BB13B64D9}" type="presParOf" srcId="{5DC531E9-B229-4BED-A9BD-110EB10A448D}" destId="{8A9EE14A-8D72-412F-A77E-D5395E5707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683A5B-2549-4F93-8A09-3FBACA828B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A0660A-BED9-4EC7-9348-895E03D60187}">
      <dgm:prSet phldrT="[Text]" custT="1"/>
      <dgm:spPr>
        <a:solidFill>
          <a:schemeClr val="accent1">
            <a:hueOff val="0"/>
            <a:satOff val="0"/>
            <a:lumOff val="0"/>
            <a:alpha val="74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b="1" dirty="0">
              <a:solidFill>
                <a:schemeClr val="bg1"/>
              </a:solidFill>
              <a:latin typeface="Arial" charset="0"/>
              <a:cs typeface="Arial" charset="0"/>
            </a:rPr>
            <a:t>Its goal is to stabilize and reduce the forecast level of road traffic deaths around the world. </a:t>
          </a:r>
          <a:endParaRPr lang="en-US" sz="1800" dirty="0">
            <a:solidFill>
              <a:schemeClr val="bg1"/>
            </a:solidFill>
          </a:endParaRPr>
        </a:p>
      </dgm:t>
    </dgm:pt>
    <dgm:pt modelId="{22541F33-53B1-48FD-AC5D-45ACE1FE77CD}" type="parTrans" cxnId="{EC8FF6A6-D2A1-40BA-8E95-957E6207B37E}">
      <dgm:prSet/>
      <dgm:spPr/>
      <dgm:t>
        <a:bodyPr/>
        <a:lstStyle/>
        <a:p>
          <a:endParaRPr lang="en-US"/>
        </a:p>
      </dgm:t>
    </dgm:pt>
    <dgm:pt modelId="{850D97EE-E69E-4148-BF3B-280548A87489}" type="sibTrans" cxnId="{EC8FF6A6-D2A1-40BA-8E95-957E6207B37E}">
      <dgm:prSet/>
      <dgm:spPr/>
      <dgm:t>
        <a:bodyPr/>
        <a:lstStyle/>
        <a:p>
          <a:endParaRPr lang="en-US"/>
        </a:p>
      </dgm:t>
    </dgm:pt>
    <dgm:pt modelId="{A11ECD04-C90B-4DA8-9D34-A10C12B85741}" type="pres">
      <dgm:prSet presAssocID="{1E683A5B-2549-4F93-8A09-3FBACA828B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611EBC9-D72A-49CC-AE3A-E322261768CC}" type="pres">
      <dgm:prSet presAssocID="{6EA0660A-BED9-4EC7-9348-895E03D60187}" presName="parentText" presStyleLbl="node1" presStyleIdx="0" presStyleCnt="1" custScaleX="100000" custScaleY="61533" custLinFactNeighborY="1890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056020C-3148-421C-A0DF-D6A9F2334CD9}" type="presOf" srcId="{6EA0660A-BED9-4EC7-9348-895E03D60187}" destId="{C611EBC9-D72A-49CC-AE3A-E322261768CC}" srcOrd="0" destOrd="0" presId="urn:microsoft.com/office/officeart/2005/8/layout/vList2"/>
    <dgm:cxn modelId="{EC8FF6A6-D2A1-40BA-8E95-957E6207B37E}" srcId="{1E683A5B-2549-4F93-8A09-3FBACA828B1F}" destId="{6EA0660A-BED9-4EC7-9348-895E03D60187}" srcOrd="0" destOrd="0" parTransId="{22541F33-53B1-48FD-AC5D-45ACE1FE77CD}" sibTransId="{850D97EE-E69E-4148-BF3B-280548A87489}"/>
    <dgm:cxn modelId="{BFB780E8-6B5B-4BCC-B35B-F037B6AE523B}" type="presOf" srcId="{1E683A5B-2549-4F93-8A09-3FBACA828B1F}" destId="{A11ECD04-C90B-4DA8-9D34-A10C12B85741}" srcOrd="0" destOrd="0" presId="urn:microsoft.com/office/officeart/2005/8/layout/vList2"/>
    <dgm:cxn modelId="{D1F9A41D-6453-4631-944C-2D6ECA5C4562}" type="presParOf" srcId="{A11ECD04-C90B-4DA8-9D34-A10C12B85741}" destId="{C611EBC9-D72A-49CC-AE3A-E32226176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0C7122-2B61-41F1-9C45-D44179E170A7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04A9B0-EB9A-4757-B37C-6ADB6DE61EED}">
      <dgm:prSet phldrT="[Text]"/>
      <dgm:spPr/>
      <dgm:t>
        <a:bodyPr/>
        <a:lstStyle/>
        <a:p>
          <a:r>
            <a:rPr lang="en-GB" b="1" dirty="0">
              <a:latin typeface="Arial" charset="0"/>
              <a:cs typeface="Arial" charset="0"/>
            </a:rPr>
            <a:t>Decade of Action for Road Safety 2011-2020</a:t>
          </a:r>
          <a:br>
            <a:rPr lang="en-GB" b="1" dirty="0">
              <a:latin typeface="Arial" charset="0"/>
              <a:cs typeface="Arial" charset="0"/>
            </a:rPr>
          </a:br>
          <a:r>
            <a:rPr lang="en-GB" b="1" dirty="0">
              <a:latin typeface="Arial" charset="0"/>
              <a:cs typeface="Arial" charset="0"/>
            </a:rPr>
            <a:t>United Nations General Assembly (2010)</a:t>
          </a:r>
          <a:endParaRPr lang="en-US" dirty="0"/>
        </a:p>
      </dgm:t>
    </dgm:pt>
    <dgm:pt modelId="{1ADE8A2F-E7FC-49B0-8C70-63990E9A58D8}" type="parTrans" cxnId="{72E66C89-4FDA-4337-9B9B-1126FDC5B5DA}">
      <dgm:prSet/>
      <dgm:spPr/>
      <dgm:t>
        <a:bodyPr/>
        <a:lstStyle/>
        <a:p>
          <a:endParaRPr lang="en-US"/>
        </a:p>
      </dgm:t>
    </dgm:pt>
    <dgm:pt modelId="{7AB55EF3-E24D-494B-8678-FEBA7C36DA17}" type="sibTrans" cxnId="{72E66C89-4FDA-4337-9B9B-1126FDC5B5DA}">
      <dgm:prSet/>
      <dgm:spPr/>
      <dgm:t>
        <a:bodyPr/>
        <a:lstStyle/>
        <a:p>
          <a:endParaRPr lang="en-US"/>
        </a:p>
      </dgm:t>
    </dgm:pt>
    <dgm:pt modelId="{2DB648C2-6EAD-4BFB-953F-FF33052F5510}" type="pres">
      <dgm:prSet presAssocID="{130C7122-2B61-41F1-9C45-D44179E170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086932A-BF59-40EC-A429-8C661EF8F8F2}" type="pres">
      <dgm:prSet presAssocID="{3C04A9B0-EB9A-4757-B37C-6ADB6DE61EED}" presName="node" presStyleLbl="node1" presStyleIdx="0" presStyleCnt="1" custScaleX="354325" custLinFactNeighborY="50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047F487-C071-4DE8-9802-3C8E6E7ED12C}" type="presOf" srcId="{130C7122-2B61-41F1-9C45-D44179E170A7}" destId="{2DB648C2-6EAD-4BFB-953F-FF33052F5510}" srcOrd="0" destOrd="0" presId="urn:microsoft.com/office/officeart/2005/8/layout/default#1"/>
    <dgm:cxn modelId="{72E66C89-4FDA-4337-9B9B-1126FDC5B5DA}" srcId="{130C7122-2B61-41F1-9C45-D44179E170A7}" destId="{3C04A9B0-EB9A-4757-B37C-6ADB6DE61EED}" srcOrd="0" destOrd="0" parTransId="{1ADE8A2F-E7FC-49B0-8C70-63990E9A58D8}" sibTransId="{7AB55EF3-E24D-494B-8678-FEBA7C36DA17}"/>
    <dgm:cxn modelId="{DF09ECC6-E294-4F54-8A6C-657E25333FB0}" type="presOf" srcId="{3C04A9B0-EB9A-4757-B37C-6ADB6DE61EED}" destId="{0086932A-BF59-40EC-A429-8C661EF8F8F2}" srcOrd="0" destOrd="0" presId="urn:microsoft.com/office/officeart/2005/8/layout/default#1"/>
    <dgm:cxn modelId="{DA8B6C96-BAFE-4234-BB0F-BC835D117408}" type="presParOf" srcId="{2DB648C2-6EAD-4BFB-953F-FF33052F5510}" destId="{0086932A-BF59-40EC-A429-8C661EF8F8F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3D4F6D-4621-4E19-9575-2FA134DD1C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8F928-7A6F-405A-ACC5-9D6699A0E0DD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  <a:ln>
          <a:noFill/>
        </a:ln>
      </dgm:spPr>
      <dgm:t>
        <a:bodyPr/>
        <a:lstStyle/>
        <a:p>
          <a:r>
            <a:rPr lang="en-GB" sz="2000" b="0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Subject matter and scope </a:t>
          </a:r>
          <a:r>
            <a:rPr lang="en-GB" sz="2000" b="0" i="1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(Article 1)</a:t>
          </a:r>
          <a:endParaRPr lang="ru-RU" sz="2000" b="0" i="1" cap="none" spc="0" dirty="0">
            <a:ln w="0"/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Directive requires the establishment and implementation of procedures relating to:</a:t>
          </a:r>
          <a:endParaRPr lang="en-US" sz="18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446BB-D12F-4A5C-A1F6-55470F3B111E}" type="parTrans" cxnId="{0E0CFBC6-28D4-40E2-87B9-131C667192C8}">
      <dgm:prSet/>
      <dgm:spPr/>
      <dgm:t>
        <a:bodyPr/>
        <a:lstStyle/>
        <a:p>
          <a:endParaRPr lang="en-US"/>
        </a:p>
      </dgm:t>
    </dgm:pt>
    <dgm:pt modelId="{6B468A52-80CE-43D7-AB76-401BA562E3D6}" type="sibTrans" cxnId="{0E0CFBC6-28D4-40E2-87B9-131C667192C8}">
      <dgm:prSet/>
      <dgm:spPr/>
      <dgm:t>
        <a:bodyPr/>
        <a:lstStyle/>
        <a:p>
          <a:endParaRPr lang="en-US"/>
        </a:p>
      </dgm:t>
    </dgm:pt>
    <dgm:pt modelId="{30B39012-541B-43B8-9909-A69AA03648C4}">
      <dgm:prSet phldrT="[Text]" custT="1"/>
      <dgm:spPr>
        <a:solidFill>
          <a:schemeClr val="accent1">
            <a:hueOff val="0"/>
            <a:satOff val="0"/>
            <a:lumOff val="0"/>
            <a:alpha val="70000"/>
          </a:schemeClr>
        </a:solidFill>
        <a:ln>
          <a:noFill/>
        </a:ln>
      </dgm:spPr>
      <dgm:t>
        <a:bodyPr/>
        <a:lstStyle/>
        <a:p>
          <a:r>
            <a:rPr lang="en-GB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Directive shall apply to roads which are part of the trans-European road network, whether they are at the </a:t>
          </a:r>
          <a:r>
            <a:rPr lang="en-GB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r>
            <a:rPr lang="en-GB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stage, </a:t>
          </a:r>
          <a:r>
            <a:rPr lang="en-GB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under construction </a:t>
          </a:r>
          <a:r>
            <a:rPr lang="en-GB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or in </a:t>
          </a:r>
          <a:r>
            <a:rPr lang="en-GB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operation</a:t>
          </a:r>
          <a:r>
            <a:rPr lang="en-GB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0285A4-6E6C-4F71-A036-C16C8225CAE0}" type="parTrans" cxnId="{D38A12B8-358E-4D89-8096-24FA033083E6}">
      <dgm:prSet/>
      <dgm:spPr/>
      <dgm:t>
        <a:bodyPr/>
        <a:lstStyle/>
        <a:p>
          <a:endParaRPr lang="en-US"/>
        </a:p>
      </dgm:t>
    </dgm:pt>
    <dgm:pt modelId="{DDC7223B-8116-47B2-879F-0B3B5D885D8F}" type="sibTrans" cxnId="{D38A12B8-358E-4D89-8096-24FA033083E6}">
      <dgm:prSet/>
      <dgm:spPr/>
      <dgm:t>
        <a:bodyPr/>
        <a:lstStyle/>
        <a:p>
          <a:endParaRPr lang="en-US"/>
        </a:p>
      </dgm:t>
    </dgm:pt>
    <dgm:pt modelId="{ADD070E5-9BD6-4F7D-BE83-E17BC286615C}" type="pres">
      <dgm:prSet presAssocID="{933D4F6D-4621-4E19-9575-2FA134DD1C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708E01-8BA9-4BC0-A83D-30B91393F3B8}" type="pres">
      <dgm:prSet presAssocID="{E1B8F928-7A6F-405A-ACC5-9D6699A0E0DD}" presName="parentText" presStyleLbl="node1" presStyleIdx="0" presStyleCnt="2" custScaleX="100000" custScaleY="82594" custLinFactY="-57497" custLinFactNeighborX="1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A370A6-7CFA-4A44-8B8B-D96D1C6B8013}" type="pres">
      <dgm:prSet presAssocID="{6B468A52-80CE-43D7-AB76-401BA562E3D6}" presName="spacer" presStyleCnt="0"/>
      <dgm:spPr/>
    </dgm:pt>
    <dgm:pt modelId="{D7767700-A6C0-404F-8D20-01B27CE6F110}" type="pres">
      <dgm:prSet presAssocID="{30B39012-541B-43B8-9909-A69AA03648C4}" presName="parentText" presStyleLbl="node1" presStyleIdx="1" presStyleCnt="2" custScaleX="99436" custScaleY="95365" custLinFactY="62670" custLinFactNeighborX="2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38A12B8-358E-4D89-8096-24FA033083E6}" srcId="{933D4F6D-4621-4E19-9575-2FA134DD1C98}" destId="{30B39012-541B-43B8-9909-A69AA03648C4}" srcOrd="1" destOrd="0" parTransId="{9E0285A4-6E6C-4F71-A036-C16C8225CAE0}" sibTransId="{DDC7223B-8116-47B2-879F-0B3B5D885D8F}"/>
    <dgm:cxn modelId="{E5D5AF05-B426-4D1C-9A41-C0002D21D5DD}" type="presOf" srcId="{933D4F6D-4621-4E19-9575-2FA134DD1C98}" destId="{ADD070E5-9BD6-4F7D-BE83-E17BC286615C}" srcOrd="0" destOrd="0" presId="urn:microsoft.com/office/officeart/2005/8/layout/vList2"/>
    <dgm:cxn modelId="{0E0CFBC6-28D4-40E2-87B9-131C667192C8}" srcId="{933D4F6D-4621-4E19-9575-2FA134DD1C98}" destId="{E1B8F928-7A6F-405A-ACC5-9D6699A0E0DD}" srcOrd="0" destOrd="0" parTransId="{46C446BB-D12F-4A5C-A1F6-55470F3B111E}" sibTransId="{6B468A52-80CE-43D7-AB76-401BA562E3D6}"/>
    <dgm:cxn modelId="{435674E8-D2E0-49F6-9160-B47B29726345}" type="presOf" srcId="{E1B8F928-7A6F-405A-ACC5-9D6699A0E0DD}" destId="{E3708E01-8BA9-4BC0-A83D-30B91393F3B8}" srcOrd="0" destOrd="0" presId="urn:microsoft.com/office/officeart/2005/8/layout/vList2"/>
    <dgm:cxn modelId="{2FBF047C-08D2-4B2E-A60B-2B4FAC3D7CDF}" type="presOf" srcId="{30B39012-541B-43B8-9909-A69AA03648C4}" destId="{D7767700-A6C0-404F-8D20-01B27CE6F110}" srcOrd="0" destOrd="0" presId="urn:microsoft.com/office/officeart/2005/8/layout/vList2"/>
    <dgm:cxn modelId="{CD3E1B4B-9159-48C0-9CA8-2E9B7211E187}" type="presParOf" srcId="{ADD070E5-9BD6-4F7D-BE83-E17BC286615C}" destId="{E3708E01-8BA9-4BC0-A83D-30B91393F3B8}" srcOrd="0" destOrd="0" presId="urn:microsoft.com/office/officeart/2005/8/layout/vList2"/>
    <dgm:cxn modelId="{AFE7F448-516E-42D3-A1D2-1AD07DC6B872}" type="presParOf" srcId="{ADD070E5-9BD6-4F7D-BE83-E17BC286615C}" destId="{39A370A6-7CFA-4A44-8B8B-D96D1C6B8013}" srcOrd="1" destOrd="0" presId="urn:microsoft.com/office/officeart/2005/8/layout/vList2"/>
    <dgm:cxn modelId="{3098222C-001A-4425-AB74-3B2DBF4A9BCD}" type="presParOf" srcId="{ADD070E5-9BD6-4F7D-BE83-E17BC286615C}" destId="{D7767700-A6C0-404F-8D20-01B27CE6F110}" srcOrd="2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0E709A-47BF-4C4E-A386-ED0E2DBEB0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7F5B4-F7A0-4354-95E0-FE4DB132A069}">
      <dgm:prSet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Road safety impact assessments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40405-6330-4CEF-BC07-4D5984868332}" type="parTrans" cxnId="{1BD1C14F-9F07-4EC8-8163-D463C51E6B0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122D4-41B3-4B02-A573-C3808D13CE19}" type="sibTrans" cxnId="{1BD1C14F-9F07-4EC8-8163-D463C51E6B0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6144E8-CEE5-40B5-AE15-49A3330B0973}">
      <dgm:prSet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Road safety audits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6CEA1-59B3-4E1F-8584-E6C1B3BDD5BB}" type="parTrans" cxnId="{F4691B8F-7601-4130-B02A-D32604F4FF71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A081D8-A4FB-4627-BED6-75EEA8CE2DF6}" type="sibTrans" cxnId="{F4691B8F-7601-4130-B02A-D32604F4FF71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3BC22-047E-4375-9D61-CB54AFEC262B}">
      <dgm:prSet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Management of road network safety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C280D-F8C8-4331-913E-CA74A33E56B8}" type="parTrans" cxnId="{775C2374-988A-419F-BA4D-45E39987490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E760E-A037-49D7-B61B-4B6452143E4E}" type="sibTrans" cxnId="{775C2374-988A-419F-BA4D-45E39987490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98C6D-4836-4CC9-83D9-653639C48094}">
      <dgm:prSet custT="1"/>
      <dgm:spPr/>
      <dgm:t>
        <a:bodyPr/>
        <a:lstStyle/>
        <a:p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Safety inspections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9B36B-8ACD-4194-B589-B32DD8CCFC2B}" type="parTrans" cxnId="{E1031B9F-4F95-4CAA-B305-C252BF3E900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D66F80-A40B-4425-850F-226A071A50D9}" type="sibTrans" cxnId="{E1031B9F-4F95-4CAA-B305-C252BF3E900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13284-EC29-4534-8A01-086FAC20B50B}" type="pres">
      <dgm:prSet presAssocID="{740E709A-47BF-4C4E-A386-ED0E2DBEB0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FEF6B42-E5D8-4B00-A868-954A456434B3}" type="pres">
      <dgm:prSet presAssocID="{740E709A-47BF-4C4E-A386-ED0E2DBEB055}" presName="Name1" presStyleCnt="0"/>
      <dgm:spPr/>
    </dgm:pt>
    <dgm:pt modelId="{1029FE4F-197C-443B-A9C8-4EED902A8330}" type="pres">
      <dgm:prSet presAssocID="{740E709A-47BF-4C4E-A386-ED0E2DBEB055}" presName="cycle" presStyleCnt="0"/>
      <dgm:spPr/>
    </dgm:pt>
    <dgm:pt modelId="{73DF9C36-2DB7-442F-9092-4D58D27FCA89}" type="pres">
      <dgm:prSet presAssocID="{740E709A-47BF-4C4E-A386-ED0E2DBEB055}" presName="srcNode" presStyleLbl="node1" presStyleIdx="0" presStyleCnt="4"/>
      <dgm:spPr/>
    </dgm:pt>
    <dgm:pt modelId="{E440E1C5-DD0C-4CE0-B280-F42934F74346}" type="pres">
      <dgm:prSet presAssocID="{740E709A-47BF-4C4E-A386-ED0E2DBEB055}" presName="conn" presStyleLbl="parChTrans1D2" presStyleIdx="0" presStyleCnt="1"/>
      <dgm:spPr/>
      <dgm:t>
        <a:bodyPr/>
        <a:lstStyle/>
        <a:p>
          <a:endParaRPr lang="it-IT"/>
        </a:p>
      </dgm:t>
    </dgm:pt>
    <dgm:pt modelId="{3CEC288F-1F1F-4451-8507-46FBB4B053C3}" type="pres">
      <dgm:prSet presAssocID="{740E709A-47BF-4C4E-A386-ED0E2DBEB055}" presName="extraNode" presStyleLbl="node1" presStyleIdx="0" presStyleCnt="4"/>
      <dgm:spPr/>
    </dgm:pt>
    <dgm:pt modelId="{C73C5DD6-6907-476A-9322-DA2016FC2A87}" type="pres">
      <dgm:prSet presAssocID="{740E709A-47BF-4C4E-A386-ED0E2DBEB055}" presName="dstNode" presStyleLbl="node1" presStyleIdx="0" presStyleCnt="4"/>
      <dgm:spPr/>
    </dgm:pt>
    <dgm:pt modelId="{CA6A7F06-A17B-4FB4-B433-F77AAA5B4EB3}" type="pres">
      <dgm:prSet presAssocID="{8FD7F5B4-F7A0-4354-95E0-FE4DB132A06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E19A70-9876-484D-8C23-89342770FCEC}" type="pres">
      <dgm:prSet presAssocID="{8FD7F5B4-F7A0-4354-95E0-FE4DB132A069}" presName="accent_1" presStyleCnt="0"/>
      <dgm:spPr/>
    </dgm:pt>
    <dgm:pt modelId="{D34D7C5E-D98A-4E80-ABB6-CEC1B8CAB2A0}" type="pres">
      <dgm:prSet presAssocID="{8FD7F5B4-F7A0-4354-95E0-FE4DB132A069}" presName="accentRepeatNode" presStyleLbl="solidFgAcc1" presStyleIdx="0" presStyleCnt="4"/>
      <dgm:spPr/>
    </dgm:pt>
    <dgm:pt modelId="{33C48E25-D55C-4F54-8D65-254CE458FA8B}" type="pres">
      <dgm:prSet presAssocID="{316144E8-CEE5-40B5-AE15-49A3330B097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1D177F-EDC0-47A0-B322-701E09DBFAAA}" type="pres">
      <dgm:prSet presAssocID="{316144E8-CEE5-40B5-AE15-49A3330B0973}" presName="accent_2" presStyleCnt="0"/>
      <dgm:spPr/>
    </dgm:pt>
    <dgm:pt modelId="{8D22F3B3-79FF-498F-9973-C47AB038FB43}" type="pres">
      <dgm:prSet presAssocID="{316144E8-CEE5-40B5-AE15-49A3330B0973}" presName="accentRepeatNode" presStyleLbl="solidFgAcc1" presStyleIdx="1" presStyleCnt="4"/>
      <dgm:spPr/>
    </dgm:pt>
    <dgm:pt modelId="{E29E786D-FDCA-45DC-B8AD-D7D83F434AB1}" type="pres">
      <dgm:prSet presAssocID="{38D3BC22-047E-4375-9D61-CB54AFEC262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700E14-07D7-43AF-984D-7C72DEA3E729}" type="pres">
      <dgm:prSet presAssocID="{38D3BC22-047E-4375-9D61-CB54AFEC262B}" presName="accent_3" presStyleCnt="0"/>
      <dgm:spPr/>
    </dgm:pt>
    <dgm:pt modelId="{61C95846-FA06-4E79-A190-47201DD2E685}" type="pres">
      <dgm:prSet presAssocID="{38D3BC22-047E-4375-9D61-CB54AFEC262B}" presName="accentRepeatNode" presStyleLbl="solidFgAcc1" presStyleIdx="2" presStyleCnt="4"/>
      <dgm:spPr/>
    </dgm:pt>
    <dgm:pt modelId="{590E99BE-0F0D-432D-950F-4F32DB72C75A}" type="pres">
      <dgm:prSet presAssocID="{DCB98C6D-4836-4CC9-83D9-653639C48094}" presName="text_4" presStyleLbl="node1" presStyleIdx="3" presStyleCnt="4" custLinFactNeighborY="18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965E41-01FB-4722-A4BD-C3AA222F7050}" type="pres">
      <dgm:prSet presAssocID="{DCB98C6D-4836-4CC9-83D9-653639C48094}" presName="accent_4" presStyleCnt="0"/>
      <dgm:spPr/>
    </dgm:pt>
    <dgm:pt modelId="{56D10500-0081-4E67-B7A9-E26D5CCF0913}" type="pres">
      <dgm:prSet presAssocID="{DCB98C6D-4836-4CC9-83D9-653639C48094}" presName="accentRepeatNode" presStyleLbl="solidFgAcc1" presStyleIdx="3" presStyleCnt="4"/>
      <dgm:spPr/>
    </dgm:pt>
  </dgm:ptLst>
  <dgm:cxnLst>
    <dgm:cxn modelId="{775C2374-988A-419F-BA4D-45E399874909}" srcId="{740E709A-47BF-4C4E-A386-ED0E2DBEB055}" destId="{38D3BC22-047E-4375-9D61-CB54AFEC262B}" srcOrd="2" destOrd="0" parTransId="{3EBC280D-F8C8-4331-913E-CA74A33E56B8}" sibTransId="{346E760E-A037-49D7-B61B-4B6452143E4E}"/>
    <dgm:cxn modelId="{8EF7F09C-BFF6-4C49-AF98-4F88B0E008EF}" type="presOf" srcId="{8FD7F5B4-F7A0-4354-95E0-FE4DB132A069}" destId="{CA6A7F06-A17B-4FB4-B433-F77AAA5B4EB3}" srcOrd="0" destOrd="0" presId="urn:microsoft.com/office/officeart/2008/layout/VerticalCurvedList"/>
    <dgm:cxn modelId="{1BD1C14F-9F07-4EC8-8163-D463C51E6B0D}" srcId="{740E709A-47BF-4C4E-A386-ED0E2DBEB055}" destId="{8FD7F5B4-F7A0-4354-95E0-FE4DB132A069}" srcOrd="0" destOrd="0" parTransId="{4D640405-6330-4CEF-BC07-4D5984868332}" sibTransId="{CF7122D4-41B3-4B02-A573-C3808D13CE19}"/>
    <dgm:cxn modelId="{F4691B8F-7601-4130-B02A-D32604F4FF71}" srcId="{740E709A-47BF-4C4E-A386-ED0E2DBEB055}" destId="{316144E8-CEE5-40B5-AE15-49A3330B0973}" srcOrd="1" destOrd="0" parTransId="{3616CEA1-59B3-4E1F-8584-E6C1B3BDD5BB}" sibTransId="{1CA081D8-A4FB-4627-BED6-75EEA8CE2DF6}"/>
    <dgm:cxn modelId="{182AA910-8ABE-4D53-BF3A-9BFB3D60D0B0}" type="presOf" srcId="{740E709A-47BF-4C4E-A386-ED0E2DBEB055}" destId="{A9713284-EC29-4534-8A01-086FAC20B50B}" srcOrd="0" destOrd="0" presId="urn:microsoft.com/office/officeart/2008/layout/VerticalCurvedList"/>
    <dgm:cxn modelId="{9E9C5540-6A6C-4B40-9328-9745E6EB7DB2}" type="presOf" srcId="{316144E8-CEE5-40B5-AE15-49A3330B0973}" destId="{33C48E25-D55C-4F54-8D65-254CE458FA8B}" srcOrd="0" destOrd="0" presId="urn:microsoft.com/office/officeart/2008/layout/VerticalCurvedList"/>
    <dgm:cxn modelId="{F8E5D320-46D7-4E28-856B-9838DB3F9BDD}" type="presOf" srcId="{DCB98C6D-4836-4CC9-83D9-653639C48094}" destId="{590E99BE-0F0D-432D-950F-4F32DB72C75A}" srcOrd="0" destOrd="0" presId="urn:microsoft.com/office/officeart/2008/layout/VerticalCurvedList"/>
    <dgm:cxn modelId="{FA317AEB-4CB5-4A2B-AEEA-3B8AC4ABE0FD}" type="presOf" srcId="{CF7122D4-41B3-4B02-A573-C3808D13CE19}" destId="{E440E1C5-DD0C-4CE0-B280-F42934F74346}" srcOrd="0" destOrd="0" presId="urn:microsoft.com/office/officeart/2008/layout/VerticalCurvedList"/>
    <dgm:cxn modelId="{E1031B9F-4F95-4CAA-B305-C252BF3E9006}" srcId="{740E709A-47BF-4C4E-A386-ED0E2DBEB055}" destId="{DCB98C6D-4836-4CC9-83D9-653639C48094}" srcOrd="3" destOrd="0" parTransId="{3DD9B36B-8ACD-4194-B589-B32DD8CCFC2B}" sibTransId="{E2D66F80-A40B-4425-850F-226A071A50D9}"/>
    <dgm:cxn modelId="{F31E8ED3-3EDE-4942-BB00-C0C96EDD38C1}" type="presOf" srcId="{38D3BC22-047E-4375-9D61-CB54AFEC262B}" destId="{E29E786D-FDCA-45DC-B8AD-D7D83F434AB1}" srcOrd="0" destOrd="0" presId="urn:microsoft.com/office/officeart/2008/layout/VerticalCurvedList"/>
    <dgm:cxn modelId="{8AD0B723-165D-402D-97C5-8E151A1A9EEF}" type="presParOf" srcId="{A9713284-EC29-4534-8A01-086FAC20B50B}" destId="{AFEF6B42-E5D8-4B00-A868-954A456434B3}" srcOrd="0" destOrd="0" presId="urn:microsoft.com/office/officeart/2008/layout/VerticalCurvedList"/>
    <dgm:cxn modelId="{E61584B8-1FB5-45E3-8DD8-443C443861A8}" type="presParOf" srcId="{AFEF6B42-E5D8-4B00-A868-954A456434B3}" destId="{1029FE4F-197C-443B-A9C8-4EED902A8330}" srcOrd="0" destOrd="0" presId="urn:microsoft.com/office/officeart/2008/layout/VerticalCurvedList"/>
    <dgm:cxn modelId="{BF18E797-722D-422E-B9A6-BF766DE5A426}" type="presParOf" srcId="{1029FE4F-197C-443B-A9C8-4EED902A8330}" destId="{73DF9C36-2DB7-442F-9092-4D58D27FCA89}" srcOrd="0" destOrd="0" presId="urn:microsoft.com/office/officeart/2008/layout/VerticalCurvedList"/>
    <dgm:cxn modelId="{7F154DCC-82CD-4F0D-861A-A9ED93C497E1}" type="presParOf" srcId="{1029FE4F-197C-443B-A9C8-4EED902A8330}" destId="{E440E1C5-DD0C-4CE0-B280-F42934F74346}" srcOrd="1" destOrd="0" presId="urn:microsoft.com/office/officeart/2008/layout/VerticalCurvedList"/>
    <dgm:cxn modelId="{CBF0DFDA-2689-40DF-A1B3-68B7E2D3952F}" type="presParOf" srcId="{1029FE4F-197C-443B-A9C8-4EED902A8330}" destId="{3CEC288F-1F1F-4451-8507-46FBB4B053C3}" srcOrd="2" destOrd="0" presId="urn:microsoft.com/office/officeart/2008/layout/VerticalCurvedList"/>
    <dgm:cxn modelId="{1CCC5459-6FA5-416D-9AE2-69DAAA0BC53C}" type="presParOf" srcId="{1029FE4F-197C-443B-A9C8-4EED902A8330}" destId="{C73C5DD6-6907-476A-9322-DA2016FC2A87}" srcOrd="3" destOrd="0" presId="urn:microsoft.com/office/officeart/2008/layout/VerticalCurvedList"/>
    <dgm:cxn modelId="{D411E14D-903D-406B-9524-AFAC746BB69E}" type="presParOf" srcId="{AFEF6B42-E5D8-4B00-A868-954A456434B3}" destId="{CA6A7F06-A17B-4FB4-B433-F77AAA5B4EB3}" srcOrd="1" destOrd="0" presId="urn:microsoft.com/office/officeart/2008/layout/VerticalCurvedList"/>
    <dgm:cxn modelId="{AA4944F2-948B-4441-B171-D495E0E4687E}" type="presParOf" srcId="{AFEF6B42-E5D8-4B00-A868-954A456434B3}" destId="{3CE19A70-9876-484D-8C23-89342770FCEC}" srcOrd="2" destOrd="0" presId="urn:microsoft.com/office/officeart/2008/layout/VerticalCurvedList"/>
    <dgm:cxn modelId="{B68F187C-BD1C-4CB7-B23A-76C6859A495E}" type="presParOf" srcId="{3CE19A70-9876-484D-8C23-89342770FCEC}" destId="{D34D7C5E-D98A-4E80-ABB6-CEC1B8CAB2A0}" srcOrd="0" destOrd="0" presId="urn:microsoft.com/office/officeart/2008/layout/VerticalCurvedList"/>
    <dgm:cxn modelId="{DB9CEF94-9CA6-4C1B-8218-0B01DD31A978}" type="presParOf" srcId="{AFEF6B42-E5D8-4B00-A868-954A456434B3}" destId="{33C48E25-D55C-4F54-8D65-254CE458FA8B}" srcOrd="3" destOrd="0" presId="urn:microsoft.com/office/officeart/2008/layout/VerticalCurvedList"/>
    <dgm:cxn modelId="{9D8D75C5-4AD5-4084-B118-A1F9B344A4FC}" type="presParOf" srcId="{AFEF6B42-E5D8-4B00-A868-954A456434B3}" destId="{F61D177F-EDC0-47A0-B322-701E09DBFAAA}" srcOrd="4" destOrd="0" presId="urn:microsoft.com/office/officeart/2008/layout/VerticalCurvedList"/>
    <dgm:cxn modelId="{40ECCBA3-4CC7-49D8-A55E-2431BE1955D4}" type="presParOf" srcId="{F61D177F-EDC0-47A0-B322-701E09DBFAAA}" destId="{8D22F3B3-79FF-498F-9973-C47AB038FB43}" srcOrd="0" destOrd="0" presId="urn:microsoft.com/office/officeart/2008/layout/VerticalCurvedList"/>
    <dgm:cxn modelId="{5A19E56C-A2F9-4ADE-964A-18C7B9C73C0A}" type="presParOf" srcId="{AFEF6B42-E5D8-4B00-A868-954A456434B3}" destId="{E29E786D-FDCA-45DC-B8AD-D7D83F434AB1}" srcOrd="5" destOrd="0" presId="urn:microsoft.com/office/officeart/2008/layout/VerticalCurvedList"/>
    <dgm:cxn modelId="{F978D24C-A0A4-4653-A12F-F33EA7EE8EF6}" type="presParOf" srcId="{AFEF6B42-E5D8-4B00-A868-954A456434B3}" destId="{E2700E14-07D7-43AF-984D-7C72DEA3E729}" srcOrd="6" destOrd="0" presId="urn:microsoft.com/office/officeart/2008/layout/VerticalCurvedList"/>
    <dgm:cxn modelId="{84BB59C4-ED70-4D07-A286-3C602186F281}" type="presParOf" srcId="{E2700E14-07D7-43AF-984D-7C72DEA3E729}" destId="{61C95846-FA06-4E79-A190-47201DD2E685}" srcOrd="0" destOrd="0" presId="urn:microsoft.com/office/officeart/2008/layout/VerticalCurvedList"/>
    <dgm:cxn modelId="{B47BE3F3-DE99-4144-9D17-71C7BE01F630}" type="presParOf" srcId="{AFEF6B42-E5D8-4B00-A868-954A456434B3}" destId="{590E99BE-0F0D-432D-950F-4F32DB72C75A}" srcOrd="7" destOrd="0" presId="urn:microsoft.com/office/officeart/2008/layout/VerticalCurvedList"/>
    <dgm:cxn modelId="{3903A627-85DD-4582-B366-211033B93DEE}" type="presParOf" srcId="{AFEF6B42-E5D8-4B00-A868-954A456434B3}" destId="{57965E41-01FB-4722-A4BD-C3AA222F7050}" srcOrd="8" destOrd="0" presId="urn:microsoft.com/office/officeart/2008/layout/VerticalCurvedList"/>
    <dgm:cxn modelId="{04A98173-3858-49E3-9055-D3A9F50A9AA4}" type="presParOf" srcId="{57965E41-01FB-4722-A4BD-C3AA222F7050}" destId="{56D10500-0081-4E67-B7A9-E26D5CCF09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05C346-9D1F-40AA-BF46-38688CD45391}">
      <dsp:nvSpPr>
        <dsp:cNvPr id="0" name=""/>
        <dsp:cNvSpPr/>
      </dsp:nvSpPr>
      <dsp:spPr>
        <a:xfrm>
          <a:off x="4014847" y="119089"/>
          <a:ext cx="858843" cy="17041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04C8C-7A0C-4870-A780-A44040C449A1}">
      <dsp:nvSpPr>
        <dsp:cNvPr id="0" name=""/>
        <dsp:cNvSpPr/>
      </dsp:nvSpPr>
      <dsp:spPr>
        <a:xfrm>
          <a:off x="4043" y="185656"/>
          <a:ext cx="4010804" cy="1570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6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1.25 million 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road traffic deaths globally in 2013 – a figure that has increased since 2007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3" y="185656"/>
        <a:ext cx="4010804" cy="1570967"/>
      </dsp:txXfrm>
    </dsp:sp>
    <dsp:sp modelId="{DEE624C4-BD2C-47F7-BBA6-4F7E988FDE7F}">
      <dsp:nvSpPr>
        <dsp:cNvPr id="0" name=""/>
        <dsp:cNvSpPr/>
      </dsp:nvSpPr>
      <dsp:spPr>
        <a:xfrm>
          <a:off x="4046586" y="1905972"/>
          <a:ext cx="827404" cy="23511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4E778-A748-4A67-AC35-F3F65FECA456}">
      <dsp:nvSpPr>
        <dsp:cNvPr id="0" name=""/>
        <dsp:cNvSpPr/>
      </dsp:nvSpPr>
      <dsp:spPr>
        <a:xfrm>
          <a:off x="3743" y="1908393"/>
          <a:ext cx="4042843" cy="2346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6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This increase must be seen against the backdrop of global population growth and motorization. The population increase of 4% between 2010 and 2013 and an increase of </a:t>
          </a: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16% 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in registered vehicles over the same period suggests that efforts to slow the increase in road traffic deaths may have prevented deaths that would otherwise have occurred.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3" y="1908393"/>
        <a:ext cx="4042843" cy="234626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A4CACD-4E1D-4D8B-9549-E96B38E434CD}">
      <dsp:nvSpPr>
        <dsp:cNvPr id="0" name=""/>
        <dsp:cNvSpPr/>
      </dsp:nvSpPr>
      <dsp:spPr>
        <a:xfrm>
          <a:off x="0" y="0"/>
          <a:ext cx="8191168" cy="460851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DD99AE-BFC7-40DE-9C95-0E8E7A1BD528}">
      <dsp:nvSpPr>
        <dsp:cNvPr id="0" name=""/>
        <dsp:cNvSpPr/>
      </dsp:nvSpPr>
      <dsp:spPr>
        <a:xfrm>
          <a:off x="0" y="456565"/>
          <a:ext cx="2240335" cy="1409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Planning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Road safety impact assessment</a:t>
          </a:r>
        </a:p>
      </dsp:txBody>
      <dsp:txXfrm>
        <a:off x="0" y="456565"/>
        <a:ext cx="2240335" cy="1409670"/>
      </dsp:txXfrm>
    </dsp:sp>
    <dsp:sp modelId="{63483A9E-31BC-4E99-8DD7-6AE02EC1789A}">
      <dsp:nvSpPr>
        <dsp:cNvPr id="0" name=""/>
        <dsp:cNvSpPr/>
      </dsp:nvSpPr>
      <dsp:spPr>
        <a:xfrm>
          <a:off x="2624985" y="456565"/>
          <a:ext cx="2661784" cy="13775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Design and construction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Road safety audits (RSA)</a:t>
          </a:r>
        </a:p>
      </dsp:txBody>
      <dsp:txXfrm>
        <a:off x="2624985" y="456565"/>
        <a:ext cx="2661784" cy="1377594"/>
      </dsp:txXfrm>
    </dsp:sp>
    <dsp:sp modelId="{1F8C1997-4512-4AB7-BD24-18ECA185A3C1}">
      <dsp:nvSpPr>
        <dsp:cNvPr id="0" name=""/>
        <dsp:cNvSpPr/>
      </dsp:nvSpPr>
      <dsp:spPr>
        <a:xfrm>
          <a:off x="5673384" y="456565"/>
          <a:ext cx="2517788" cy="1388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Operation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Management of road network safety - Reaction (facts)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>
              <a:latin typeface="Arial" panose="020B0604020202020204" pitchFamily="34" charset="0"/>
              <a:cs typeface="Arial" panose="020B0604020202020204" pitchFamily="34" charset="0"/>
            </a:rPr>
            <a:t>Safety inspections - Preventative</a:t>
          </a:r>
        </a:p>
      </dsp:txBody>
      <dsp:txXfrm>
        <a:off x="5673384" y="456565"/>
        <a:ext cx="2517788" cy="13883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41E022-54F7-4389-907D-0DA38D82A212}">
      <dsp:nvSpPr>
        <dsp:cNvPr id="0" name=""/>
        <dsp:cNvSpPr/>
      </dsp:nvSpPr>
      <dsp:spPr>
        <a:xfrm>
          <a:off x="0" y="148554"/>
          <a:ext cx="8249692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Auditors undergo an initial training resulting in the award of a certificate of competence, and take part in periodic further training courses. </a:t>
          </a:r>
          <a:endParaRPr lang="en-US" sz="2100" kern="1200" dirty="0"/>
        </a:p>
      </dsp:txBody>
      <dsp:txXfrm>
        <a:off x="0" y="148554"/>
        <a:ext cx="8249692" cy="810809"/>
      </dsp:txXfrm>
    </dsp:sp>
    <dsp:sp modelId="{44F78767-B13B-4110-B398-5D67C1B175A7}">
      <dsp:nvSpPr>
        <dsp:cNvPr id="0" name=""/>
        <dsp:cNvSpPr/>
      </dsp:nvSpPr>
      <dsp:spPr>
        <a:xfrm>
          <a:off x="0" y="1019844"/>
          <a:ext cx="8249692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Auditors are appointed in compliance with the following requirements: </a:t>
          </a:r>
          <a:endParaRPr lang="en-US" sz="2100" kern="1200"/>
        </a:p>
      </dsp:txBody>
      <dsp:txXfrm>
        <a:off x="0" y="1019844"/>
        <a:ext cx="8249692" cy="810809"/>
      </dsp:txXfrm>
    </dsp:sp>
    <dsp:sp modelId="{DA3A6E16-5F9E-43F8-81E2-380C6C57B225}">
      <dsp:nvSpPr>
        <dsp:cNvPr id="0" name=""/>
        <dsp:cNvSpPr/>
      </dsp:nvSpPr>
      <dsp:spPr>
        <a:xfrm>
          <a:off x="0" y="1830654"/>
          <a:ext cx="8249692" cy="191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28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en-GB" sz="1600" kern="1200" dirty="0">
              <a:solidFill>
                <a:schemeClr val="accent6">
                  <a:lumMod val="50000"/>
                </a:schemeClr>
              </a:solidFill>
            </a:rPr>
            <a:t>they have relevant experience or training in road design, road safety engineering and accident analysis</a:t>
          </a:r>
          <a:endParaRPr lang="en-US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en-GB" sz="1600" kern="1200" dirty="0">
              <a:solidFill>
                <a:schemeClr val="accent6">
                  <a:lumMod val="50000"/>
                </a:schemeClr>
              </a:solidFill>
            </a:rPr>
            <a:t>road safety audits are only undertaken by auditors or teams to which auditors belong, holding a certificate of competence</a:t>
          </a:r>
          <a:endParaRPr lang="en-US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en-GB" sz="1600" kern="1200" dirty="0">
              <a:solidFill>
                <a:schemeClr val="accent6">
                  <a:lumMod val="50000"/>
                </a:schemeClr>
              </a:solidFill>
            </a:rPr>
            <a:t>for the purpose of the infrastructure project audited, the auditor is not at the time of the audit be involved in the </a:t>
          </a:r>
          <a:br>
            <a:rPr lang="en-GB" sz="1600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n-GB" sz="1600" kern="1200" dirty="0">
              <a:solidFill>
                <a:schemeClr val="accent6">
                  <a:lumMod val="50000"/>
                </a:schemeClr>
              </a:solidFill>
            </a:rPr>
            <a:t>conception or operation of the relevant </a:t>
          </a:r>
          <a:endParaRPr lang="en-US" sz="16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en-GB" sz="1600" kern="1200" dirty="0">
              <a:solidFill>
                <a:schemeClr val="accent6">
                  <a:lumMod val="50000"/>
                </a:schemeClr>
              </a:solidFill>
            </a:rPr>
            <a:t>infrastructure project</a:t>
          </a:r>
          <a:endParaRPr lang="en-US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830654"/>
        <a:ext cx="8249692" cy="19126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511EAA-D6D2-4B1B-8A99-1A54F3B14239}">
      <dsp:nvSpPr>
        <dsp:cNvPr id="0" name=""/>
        <dsp:cNvSpPr/>
      </dsp:nvSpPr>
      <dsp:spPr>
        <a:xfrm>
          <a:off x="43944" y="0"/>
          <a:ext cx="683648" cy="6836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D30B99-A4BD-4C51-BD35-41498BDCEC80}">
      <dsp:nvSpPr>
        <dsp:cNvPr id="0" name=""/>
        <dsp:cNvSpPr/>
      </dsp:nvSpPr>
      <dsp:spPr>
        <a:xfrm>
          <a:off x="647195" y="792619"/>
          <a:ext cx="6538899" cy="45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 unqualified road safety auditor could miss obvious safety concerns resulting in an unsafe road </a:t>
          </a:r>
          <a:endParaRPr lang="en-US" sz="1400" b="1" i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195" y="792619"/>
        <a:ext cx="6538899" cy="454434"/>
      </dsp:txXfrm>
    </dsp:sp>
    <dsp:sp modelId="{2F36462F-DABA-4CBE-98D9-90FB8E41B094}">
      <dsp:nvSpPr>
        <dsp:cNvPr id="0" name=""/>
        <dsp:cNvSpPr/>
      </dsp:nvSpPr>
      <dsp:spPr>
        <a:xfrm>
          <a:off x="43944" y="685667"/>
          <a:ext cx="683648" cy="6836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98000"/>
                <a:lumMod val="110000"/>
                <a:alpha val="50000"/>
              </a:schemeClr>
            </a:gs>
            <a:gs pos="84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8CF6B8-0F4C-420F-A28B-5390BE431ED3}">
      <dsp:nvSpPr>
        <dsp:cNvPr id="0" name=""/>
        <dsp:cNvSpPr/>
      </dsp:nvSpPr>
      <dsp:spPr>
        <a:xfrm>
          <a:off x="602404" y="70659"/>
          <a:ext cx="6628482" cy="68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Poorly performed or badly documented Road Safety Audits can have negative effects on safety </a:t>
          </a:r>
          <a:endParaRPr lang="en-US" sz="1400" b="1" i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404" y="70659"/>
        <a:ext cx="6628482" cy="6836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DA6B3E-1988-458C-8F6D-4EA90E08A38B}">
      <dsp:nvSpPr>
        <dsp:cNvPr id="0" name=""/>
        <dsp:cNvSpPr/>
      </dsp:nvSpPr>
      <dsp:spPr>
        <a:xfrm>
          <a:off x="0" y="209792"/>
          <a:ext cx="8256032" cy="847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Education and experience:</a:t>
          </a:r>
        </a:p>
      </dsp:txBody>
      <dsp:txXfrm>
        <a:off x="0" y="209792"/>
        <a:ext cx="8256032" cy="847878"/>
      </dsp:txXfrm>
    </dsp:sp>
    <dsp:sp modelId="{70B6C501-7850-416A-B5A9-D3D56F1A60DB}">
      <dsp:nvSpPr>
        <dsp:cNvPr id="0" name=""/>
        <dsp:cNvSpPr/>
      </dsp:nvSpPr>
      <dsp:spPr>
        <a:xfrm>
          <a:off x="0" y="1179755"/>
          <a:ext cx="8256032" cy="21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12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success of an audit depends on road safety skills, abilities and experience of the auditor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Road safety competence in audits comes through practical experience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Training is useful at first, but is only a </a:t>
          </a:r>
          <a:r>
            <a:rPr lang="en-US" sz="24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basis</a:t>
          </a:r>
          <a:r>
            <a:rPr lang="en-US" sz="24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on which the experience must be built</a:t>
          </a:r>
        </a:p>
      </dsp:txBody>
      <dsp:txXfrm>
        <a:off x="0" y="1179755"/>
        <a:ext cx="8256032" cy="21191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66B141-3AA3-4EC5-958D-C8C622D6E4C9}">
      <dsp:nvSpPr>
        <dsp:cNvPr id="0" name=""/>
        <dsp:cNvSpPr/>
      </dsp:nvSpPr>
      <dsp:spPr>
        <a:xfrm>
          <a:off x="0" y="486"/>
          <a:ext cx="8229600" cy="661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64000"/>
          </a:schemeClr>
        </a:solidFill>
        <a:ln w="31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Low- and middle-income countries bear a disproportionate burden of road traffic deaths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86"/>
        <a:ext cx="8229600" cy="661997"/>
      </dsp:txXfrm>
    </dsp:sp>
    <dsp:sp modelId="{DB5A2FE7-22C6-4CF7-92FC-7FA074CC7BEA}">
      <dsp:nvSpPr>
        <dsp:cNvPr id="0" name=""/>
        <dsp:cNvSpPr/>
      </dsp:nvSpPr>
      <dsp:spPr>
        <a:xfrm>
          <a:off x="0" y="720083"/>
          <a:ext cx="8229600" cy="719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31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/>
            <a:t>90% </a:t>
          </a:r>
          <a:r>
            <a:rPr lang="en-GB" sz="1300" kern="1200" dirty="0"/>
            <a:t>of road traffic deaths occur in low- and middle-income countries, and while these countries also account for </a:t>
          </a:r>
          <a:r>
            <a:rPr lang="en-GB" sz="1300" b="1" kern="1200" dirty="0"/>
            <a:t>82% </a:t>
          </a:r>
          <a:r>
            <a:rPr lang="en-GB" sz="1300" kern="1200" dirty="0"/>
            <a:t>of the world’s population, they nevertheless bear a disproportionate number of deaths relative to their level of motorization, as they account for only </a:t>
          </a:r>
          <a:r>
            <a:rPr lang="en-GB" sz="1300" b="1" kern="1200" dirty="0"/>
            <a:t>54% </a:t>
          </a:r>
          <a:r>
            <a:rPr lang="en-GB" sz="1300" kern="1200" dirty="0"/>
            <a:t>of the world’s registered vehicles</a:t>
          </a:r>
          <a:endParaRPr lang="en-US" sz="1300" kern="1200" dirty="0"/>
        </a:p>
      </dsp:txBody>
      <dsp:txXfrm>
        <a:off x="0" y="720083"/>
        <a:ext cx="8229600" cy="7195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0F47E9-02E4-4290-AAFD-ACB5A2EDBCB9}">
      <dsp:nvSpPr>
        <dsp:cNvPr id="0" name=""/>
        <dsp:cNvSpPr/>
      </dsp:nvSpPr>
      <dsp:spPr>
        <a:xfrm>
          <a:off x="2504732" y="82534"/>
          <a:ext cx="745971" cy="21149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62137-2A10-427F-9635-A9B52EC001C2}">
      <dsp:nvSpPr>
        <dsp:cNvPr id="0" name=""/>
        <dsp:cNvSpPr/>
      </dsp:nvSpPr>
      <dsp:spPr>
        <a:xfrm>
          <a:off x="44757" y="238472"/>
          <a:ext cx="2504157" cy="1812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The risk of a road traffic death is highest in the African Region</a:t>
          </a:r>
          <a:endParaRPr lang="en-US" sz="1600" kern="1200" dirty="0"/>
        </a:p>
      </dsp:txBody>
      <dsp:txXfrm>
        <a:off x="44757" y="238472"/>
        <a:ext cx="2504157" cy="1812670"/>
      </dsp:txXfrm>
    </dsp:sp>
    <dsp:sp modelId="{6C6ADC69-8BD5-42B4-9533-64C466D1F636}">
      <dsp:nvSpPr>
        <dsp:cNvPr id="0" name=""/>
        <dsp:cNvSpPr/>
      </dsp:nvSpPr>
      <dsp:spPr>
        <a:xfrm>
          <a:off x="2486688" y="2343773"/>
          <a:ext cx="763788" cy="21927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21F85-1288-4441-973E-7DA6E4CF3C70}">
      <dsp:nvSpPr>
        <dsp:cNvPr id="0" name=""/>
        <dsp:cNvSpPr/>
      </dsp:nvSpPr>
      <dsp:spPr>
        <a:xfrm>
          <a:off x="78575" y="2485496"/>
          <a:ext cx="2486462" cy="1857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n>
                <a:noFill/>
              </a:ln>
            </a:rPr>
            <a:t>The </a:t>
          </a:r>
          <a:r>
            <a:rPr lang="en-GB" sz="1600" b="1" kern="1200" dirty="0">
              <a:ln>
                <a:noFill/>
              </a:ln>
            </a:rPr>
            <a:t>Eastern Mediterranean Region </a:t>
          </a:r>
          <a:r>
            <a:rPr lang="en-GB" sz="1600" kern="1200" dirty="0">
              <a:ln>
                <a:noFill/>
              </a:ln>
            </a:rPr>
            <a:t>is the only region where high- income countries have a higher road traffic death rate than low- or middle-income countries</a:t>
          </a:r>
          <a:endParaRPr lang="en-US" sz="1600" kern="1200" dirty="0">
            <a:ln>
              <a:noFill/>
            </a:ln>
          </a:endParaRPr>
        </a:p>
      </dsp:txBody>
      <dsp:txXfrm>
        <a:off x="78575" y="2485496"/>
        <a:ext cx="2486462" cy="18576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EE14A-8D72-412F-A77E-D5395E5707BC}">
      <dsp:nvSpPr>
        <dsp:cNvPr id="0" name=""/>
        <dsp:cNvSpPr/>
      </dsp:nvSpPr>
      <dsp:spPr>
        <a:xfrm>
          <a:off x="0" y="1629"/>
          <a:ext cx="81943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… road traffic deaths among </a:t>
          </a:r>
          <a:r>
            <a:rPr lang="en-GB" sz="1400" b="1" kern="1200" dirty="0"/>
            <a:t>pedestrians</a:t>
          </a:r>
          <a:r>
            <a:rPr lang="en-GB" sz="1400" kern="1200" dirty="0"/>
            <a:t>, </a:t>
          </a:r>
          <a:r>
            <a:rPr lang="en-GB" sz="1400" b="1" kern="1200" dirty="0"/>
            <a:t>cyclists</a:t>
          </a:r>
          <a:r>
            <a:rPr lang="en-GB" sz="1400" kern="1200" dirty="0"/>
            <a:t> and </a:t>
          </a:r>
          <a:r>
            <a:rPr lang="en-GB" sz="1400" b="1" kern="1200" dirty="0"/>
            <a:t>motorcyclists</a:t>
          </a:r>
          <a:r>
            <a:rPr lang="en-GB" sz="1400" kern="1200" dirty="0"/>
            <a:t> are intolerably high</a:t>
          </a:r>
          <a:endParaRPr lang="en-US" sz="1400" kern="1200" dirty="0"/>
        </a:p>
      </dsp:txBody>
      <dsp:txXfrm>
        <a:off x="0" y="1629"/>
        <a:ext cx="8194338" cy="327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EE14A-8D72-412F-A77E-D5395E5707BC}">
      <dsp:nvSpPr>
        <dsp:cNvPr id="0" name=""/>
        <dsp:cNvSpPr/>
      </dsp:nvSpPr>
      <dsp:spPr>
        <a:xfrm>
          <a:off x="0" y="0"/>
          <a:ext cx="8194338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Fatalities</a:t>
          </a:r>
          <a:endParaRPr lang="en-US" sz="1400" kern="1200" dirty="0"/>
        </a:p>
      </dsp:txBody>
      <dsp:txXfrm>
        <a:off x="0" y="0"/>
        <a:ext cx="8194338" cy="327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1EBC9-D72A-49CC-AE3A-E322261768CC}">
      <dsp:nvSpPr>
        <dsp:cNvPr id="0" name=""/>
        <dsp:cNvSpPr/>
      </dsp:nvSpPr>
      <dsp:spPr>
        <a:xfrm>
          <a:off x="0" y="620588"/>
          <a:ext cx="8245090" cy="748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4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Arial" charset="0"/>
              <a:cs typeface="Arial" charset="0"/>
            </a:rPr>
            <a:t>Its goal is to stabilize and reduce the forecast level of road traffic deaths around the world. 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0" y="620588"/>
        <a:ext cx="8245090" cy="74873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6932A-BF59-40EC-A429-8C661EF8F8F2}">
      <dsp:nvSpPr>
        <dsp:cNvPr id="0" name=""/>
        <dsp:cNvSpPr/>
      </dsp:nvSpPr>
      <dsp:spPr>
        <a:xfrm>
          <a:off x="3" y="185"/>
          <a:ext cx="8496637" cy="14387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b="1" kern="1200" dirty="0">
              <a:latin typeface="Arial" charset="0"/>
              <a:cs typeface="Arial" charset="0"/>
            </a:rPr>
            <a:t>Decade of Action for Road Safety 2011-2020</a:t>
          </a:r>
          <a:br>
            <a:rPr lang="en-GB" sz="3100" b="1" kern="1200" dirty="0">
              <a:latin typeface="Arial" charset="0"/>
              <a:cs typeface="Arial" charset="0"/>
            </a:rPr>
          </a:br>
          <a:r>
            <a:rPr lang="en-GB" sz="3100" b="1" kern="1200" dirty="0">
              <a:latin typeface="Arial" charset="0"/>
              <a:cs typeface="Arial" charset="0"/>
            </a:rPr>
            <a:t>United Nations General Assembly (2010)</a:t>
          </a:r>
          <a:endParaRPr lang="en-US" sz="3100" kern="1200" dirty="0"/>
        </a:p>
      </dsp:txBody>
      <dsp:txXfrm>
        <a:off x="3" y="185"/>
        <a:ext cx="8496637" cy="143878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708E01-8BA9-4BC0-A83D-30B91393F3B8}">
      <dsp:nvSpPr>
        <dsp:cNvPr id="0" name=""/>
        <dsp:cNvSpPr/>
      </dsp:nvSpPr>
      <dsp:spPr>
        <a:xfrm>
          <a:off x="0" y="0"/>
          <a:ext cx="8208912" cy="989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Subject matter and scope </a:t>
          </a:r>
          <a:r>
            <a:rPr lang="en-GB" sz="2000" b="0" i="1" kern="1200" cap="none" spc="0" dirty="0">
              <a:ln w="0"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(Article 1)</a:t>
          </a:r>
          <a:endParaRPr lang="ru-RU" sz="2000" b="0" i="1" kern="1200" cap="none" spc="0" dirty="0">
            <a:ln w="0"/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Directive requires the establishment and implementation of procedures relating to: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8208912" cy="989542"/>
      </dsp:txXfrm>
    </dsp:sp>
    <dsp:sp modelId="{D7767700-A6C0-404F-8D20-01B27CE6F110}">
      <dsp:nvSpPr>
        <dsp:cNvPr id="0" name=""/>
        <dsp:cNvSpPr/>
      </dsp:nvSpPr>
      <dsp:spPr>
        <a:xfrm>
          <a:off x="46298" y="2704879"/>
          <a:ext cx="8162613" cy="1142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Directive shall apply to roads which are part of the trans-European road network, whether they are at the </a:t>
          </a:r>
          <a:r>
            <a:rPr lang="en-GB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  <a:r>
            <a:rPr lang="en-GB" sz="18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stage, </a:t>
          </a:r>
          <a:r>
            <a:rPr lang="en-GB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under construction </a:t>
          </a:r>
          <a:r>
            <a:rPr lang="en-GB" sz="18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or in </a:t>
          </a:r>
          <a:r>
            <a:rPr lang="en-GB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operation</a:t>
          </a:r>
          <a:r>
            <a:rPr lang="en-GB" sz="1800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800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98" y="2704879"/>
        <a:ext cx="8162613" cy="11425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40E1C5-DD0C-4CE0-B280-F42934F74346}">
      <dsp:nvSpPr>
        <dsp:cNvPr id="0" name=""/>
        <dsp:cNvSpPr/>
      </dsp:nvSpPr>
      <dsp:spPr>
        <a:xfrm>
          <a:off x="-2033113" y="-315034"/>
          <a:ext cx="2430268" cy="2430268"/>
        </a:xfrm>
        <a:prstGeom prst="blockArc">
          <a:avLst>
            <a:gd name="adj1" fmla="val 18900000"/>
            <a:gd name="adj2" fmla="val 2700000"/>
            <a:gd name="adj3" fmla="val 889"/>
          </a:avLst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A7F06-A17B-4FB4-B433-F77AAA5B4EB3}">
      <dsp:nvSpPr>
        <dsp:cNvPr id="0" name=""/>
        <dsp:cNvSpPr/>
      </dsp:nvSpPr>
      <dsp:spPr>
        <a:xfrm>
          <a:off x="208833" y="138399"/>
          <a:ext cx="4596270" cy="27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2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Road safety impact assessments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833" y="138399"/>
        <a:ext cx="4596270" cy="276942"/>
      </dsp:txXfrm>
    </dsp:sp>
    <dsp:sp modelId="{D34D7C5E-D98A-4E80-ABB6-CEC1B8CAB2A0}">
      <dsp:nvSpPr>
        <dsp:cNvPr id="0" name=""/>
        <dsp:cNvSpPr/>
      </dsp:nvSpPr>
      <dsp:spPr>
        <a:xfrm>
          <a:off x="35743" y="103781"/>
          <a:ext cx="346178" cy="346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48E25-D55C-4F54-8D65-254CE458FA8B}">
      <dsp:nvSpPr>
        <dsp:cNvPr id="0" name=""/>
        <dsp:cNvSpPr/>
      </dsp:nvSpPr>
      <dsp:spPr>
        <a:xfrm>
          <a:off x="367610" y="553885"/>
          <a:ext cx="4437493" cy="27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2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Road safety audits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610" y="553885"/>
        <a:ext cx="4437493" cy="276942"/>
      </dsp:txXfrm>
    </dsp:sp>
    <dsp:sp modelId="{8D22F3B3-79FF-498F-9973-C47AB038FB43}">
      <dsp:nvSpPr>
        <dsp:cNvPr id="0" name=""/>
        <dsp:cNvSpPr/>
      </dsp:nvSpPr>
      <dsp:spPr>
        <a:xfrm>
          <a:off x="194521" y="519267"/>
          <a:ext cx="346178" cy="346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E786D-FDCA-45DC-B8AD-D7D83F434AB1}">
      <dsp:nvSpPr>
        <dsp:cNvPr id="0" name=""/>
        <dsp:cNvSpPr/>
      </dsp:nvSpPr>
      <dsp:spPr>
        <a:xfrm>
          <a:off x="367610" y="969371"/>
          <a:ext cx="4437493" cy="27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2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Management of road network safety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610" y="969371"/>
        <a:ext cx="4437493" cy="276942"/>
      </dsp:txXfrm>
    </dsp:sp>
    <dsp:sp modelId="{61C95846-FA06-4E79-A190-47201DD2E685}">
      <dsp:nvSpPr>
        <dsp:cNvPr id="0" name=""/>
        <dsp:cNvSpPr/>
      </dsp:nvSpPr>
      <dsp:spPr>
        <a:xfrm>
          <a:off x="194521" y="934753"/>
          <a:ext cx="346178" cy="346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E99BE-0F0D-432D-950F-4F32DB72C75A}">
      <dsp:nvSpPr>
        <dsp:cNvPr id="0" name=""/>
        <dsp:cNvSpPr/>
      </dsp:nvSpPr>
      <dsp:spPr>
        <a:xfrm>
          <a:off x="208833" y="1389909"/>
          <a:ext cx="4596270" cy="276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2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latin typeface="Arial" panose="020B0604020202020204" pitchFamily="34" charset="0"/>
              <a:cs typeface="Arial" panose="020B0604020202020204" pitchFamily="34" charset="0"/>
            </a:rPr>
            <a:t>Safety inspections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833" y="1389909"/>
        <a:ext cx="4596270" cy="276942"/>
      </dsp:txXfrm>
    </dsp:sp>
    <dsp:sp modelId="{56D10500-0081-4E67-B7A9-E26D5CCF0913}">
      <dsp:nvSpPr>
        <dsp:cNvPr id="0" name=""/>
        <dsp:cNvSpPr/>
      </dsp:nvSpPr>
      <dsp:spPr>
        <a:xfrm>
          <a:off x="35743" y="1350240"/>
          <a:ext cx="346178" cy="346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5285" y="9430306"/>
            <a:ext cx="3521723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1100" b="1" dirty="0">
                <a:latin typeface="Arial"/>
                <a:cs typeface="Arial"/>
              </a:rPr>
              <a:t>MENA region: Road Safety Action Programme</a:t>
            </a:r>
            <a:br>
              <a:rPr lang="en-GB" sz="1100" b="1" dirty="0">
                <a:latin typeface="Arial"/>
                <a:cs typeface="Arial"/>
              </a:rPr>
            </a:br>
            <a:r>
              <a:rPr lang="en-GB" sz="800" b="1" dirty="0">
                <a:latin typeface="Arial"/>
                <a:cs typeface="Arial"/>
              </a:rPr>
              <a:t>TA2014022 R0 DTF</a:t>
            </a:r>
            <a:endParaRPr lang="en-US" sz="800" b="1" dirty="0">
              <a:latin typeface="Arial"/>
              <a:cs typeface="Arial"/>
            </a:endParaRPr>
          </a:p>
        </p:txBody>
      </p:sp>
      <p:pic>
        <p:nvPicPr>
          <p:cNvPr id="8" name="Picture 2" descr="Y:\NTU Logo\Updated version May 2011\NTU simple LOGO\NTU new LOGO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2218" y="-28057"/>
            <a:ext cx="511485" cy="5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55021" y="9474861"/>
            <a:ext cx="576064" cy="385002"/>
          </a:xfrm>
          <a:prstGeom prst="rect">
            <a:avLst/>
          </a:prstGeom>
        </p:spPr>
      </p:pic>
      <p:sp>
        <p:nvSpPr>
          <p:cNvPr id="11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2189163" y="17390"/>
            <a:ext cx="4608512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Training Course </a:t>
            </a:r>
            <a:r>
              <a:rPr lang="en-GB" sz="105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“Road Safety Auditors and Inspectors”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7100" y="9499823"/>
            <a:ext cx="820089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3772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14/8/2014</a:t>
            </a:r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DEEF-CFF1-4CEA-9C7E-D2963862413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18849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DEEF-CFF1-4CEA-9C7E-D2963862413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14/8/2014</a:t>
            </a:r>
          </a:p>
        </p:txBody>
      </p:sp>
    </p:spTree>
    <p:extLst>
      <p:ext uri="{BB962C8B-B14F-4D97-AF65-F5344CB8AC3E}">
        <p14:creationId xmlns:p14="http://schemas.microsoft.com/office/powerpoint/2010/main" xmlns="" val="24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1984" indent="-285379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1514" indent="-22830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98120" indent="-22830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4725" indent="-22830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1331" indent="-22830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67937" indent="-22830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4542" indent="-22830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1148" indent="-22830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1636A4-48D5-754D-A84D-1E6193C511FD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14/8/2014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ADEEF-CFF1-4CEA-9C7E-D296386241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5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061466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84193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195249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937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4040188" cy="4536504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Rectángulo 1"/>
          <p:cNvSpPr/>
          <p:nvPr userDrawn="1"/>
        </p:nvSpPr>
        <p:spPr>
          <a:xfrm>
            <a:off x="22757" y="6550223"/>
            <a:ext cx="2461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MENA region: Road Safety Action Programme</a:t>
            </a:r>
            <a:b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TA2014022 R0 DTF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59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465789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752443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0848320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897374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94432738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317067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5404208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421815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bg2">
                <a:lumMod val="75000"/>
              </a:schemeClr>
            </a:gs>
            <a:gs pos="59000">
              <a:schemeClr val="accent2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6E9DBEE-9204-0146-9E40-E594BE4622AE}" type="datetimeFigureOut">
              <a:rPr lang="it-IT" smtClean="0"/>
              <a:pPr/>
              <a:t>15/06/2017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EE1A6E8-DF64-B149-8B95-59F7D99E7EA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ángulo 1"/>
          <p:cNvSpPr/>
          <p:nvPr userDrawn="1"/>
        </p:nvSpPr>
        <p:spPr>
          <a:xfrm>
            <a:off x="22757" y="6550223"/>
            <a:ext cx="24610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MENA region: Road Safety Action Programme</a:t>
            </a:r>
            <a:b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TA2014022 R0 DTF</a:t>
            </a: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0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2.wmf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3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7" t="8451" r="386" b="42335"/>
          <a:stretch/>
        </p:blipFill>
        <p:spPr>
          <a:xfrm>
            <a:off x="395536" y="3068960"/>
            <a:ext cx="8352928" cy="3384376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95536" y="1194204"/>
            <a:ext cx="8175408" cy="794636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SAFETY AUDIT (rsa)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719" y="1772816"/>
            <a:ext cx="1063744" cy="1275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772816"/>
            <a:ext cx="1073543" cy="12667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BAT_2400_zaglushka_facebook_out_opt_1.jpg"/>
          <p:cNvPicPr>
            <a:picLocks noChangeAspect="1"/>
          </p:cNvPicPr>
          <p:nvPr/>
        </p:nvPicPr>
        <p:blipFill rotWithShape="1">
          <a:blip r:embed="rId2" cstate="print"/>
          <a:srcRect r="3709" b="24168"/>
          <a:stretch/>
        </p:blipFill>
        <p:spPr>
          <a:xfrm>
            <a:off x="337128" y="188640"/>
            <a:ext cx="8496644" cy="5122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712354993"/>
              </p:ext>
            </p:extLst>
          </p:nvPr>
        </p:nvGraphicFramePr>
        <p:xfrm>
          <a:off x="337128" y="4854488"/>
          <a:ext cx="8496644" cy="143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2F196188-3308-1A4C-BE2B-7AC33B2848E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7" r="9366"/>
          <a:stretch>
            <a:fillRect/>
          </a:stretch>
        </p:blipFill>
        <p:spPr>
          <a:xfrm>
            <a:off x="5940152" y="404664"/>
            <a:ext cx="2736304" cy="2070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 descr="Vladimir_Putin_9_April_2008-1.jpg"/>
          <p:cNvPicPr>
            <a:picLocks noChangeAspect="1"/>
          </p:cNvPicPr>
          <p:nvPr/>
        </p:nvPicPr>
        <p:blipFill rotWithShape="1">
          <a:blip r:embed="rId9" cstate="print"/>
          <a:srcRect l="2023" r="8143"/>
          <a:stretch/>
        </p:blipFill>
        <p:spPr>
          <a:xfrm>
            <a:off x="467544" y="404664"/>
            <a:ext cx="2736304" cy="2070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7" descr="DoA tag on chai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91662"/>
            <a:ext cx="1535932" cy="110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837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30113" y="681618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charset="0"/>
                <a:cs typeface="Arial" charset="0"/>
              </a:rPr>
              <a:t>Decade of Action for Road Safety 2011-2020</a:t>
            </a:r>
            <a:br>
              <a:rPr lang="en-GB" sz="2400" b="1" dirty="0">
                <a:latin typeface="Arial" charset="0"/>
                <a:cs typeface="Arial" charset="0"/>
              </a:rPr>
            </a:br>
            <a:r>
              <a:rPr lang="en-GB" sz="2000" b="1" dirty="0">
                <a:latin typeface="Arial" charset="0"/>
                <a:cs typeface="Arial" charset="0"/>
              </a:rPr>
              <a:t>United Nations General Assembly (2010)</a:t>
            </a:r>
            <a:br>
              <a:rPr lang="en-GB" sz="2000" b="1" dirty="0">
                <a:latin typeface="Arial" charset="0"/>
                <a:cs typeface="Arial" charset="0"/>
              </a:rPr>
            </a:br>
            <a:r>
              <a:rPr lang="en-GB" sz="2000" b="1" dirty="0">
                <a:latin typeface="Arial" charset="0"/>
                <a:cs typeface="Arial" charset="0"/>
              </a:rPr>
              <a:t>Russian Federation</a:t>
            </a: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785792" y="6376243"/>
            <a:ext cx="2746648" cy="365125"/>
          </a:xfrm>
        </p:spPr>
        <p:txBody>
          <a:bodyPr/>
          <a:lstStyle/>
          <a:p>
            <a:r>
              <a:rPr lang="it-IT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Ministry of Internal Affairs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0" name="Picture 27" descr="DoA tag on ch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154" y="5561983"/>
            <a:ext cx="1571846" cy="11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17672" y="1924119"/>
            <a:ext cx="6054482" cy="4032017"/>
            <a:chOff x="1265925" y="1844824"/>
            <a:chExt cx="5987320" cy="41113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5925" y="1844824"/>
              <a:ext cx="5987320" cy="411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56176" y="1849083"/>
              <a:ext cx="1097069" cy="7061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24375073"/>
              </p:ext>
            </p:extLst>
          </p:nvPr>
        </p:nvGraphicFramePr>
        <p:xfrm>
          <a:off x="467544" y="2636912"/>
          <a:ext cx="8208912" cy="384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87475"/>
            <a:ext cx="8208912" cy="79731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European Directive 2008/96/EC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1884224"/>
              </p:ext>
            </p:extLst>
          </p:nvPr>
        </p:nvGraphicFramePr>
        <p:xfrm>
          <a:off x="755576" y="3573016"/>
          <a:ext cx="482453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206" y="1990581"/>
            <a:ext cx="824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Directive 2008/96/EC provides the basic rules on </a:t>
            </a:r>
            <a:endParaRPr lang="ru-RU" sz="1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road infrastructure safety management</a:t>
            </a:r>
            <a:endParaRPr lang="en-US" sz="1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41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8773" y="312980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tools of the European Directive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6757027"/>
              </p:ext>
            </p:extLst>
          </p:nvPr>
        </p:nvGraphicFramePr>
        <p:xfrm>
          <a:off x="457200" y="1964322"/>
          <a:ext cx="8191173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po 3"/>
          <p:cNvGrpSpPr/>
          <p:nvPr/>
        </p:nvGrpSpPr>
        <p:grpSpPr>
          <a:xfrm>
            <a:off x="457199" y="3933056"/>
            <a:ext cx="2314601" cy="2527163"/>
            <a:chOff x="323207" y="1298851"/>
            <a:chExt cx="2414225" cy="1958617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Rettangolo arrotondato 5"/>
            <p:cNvSpPr/>
            <p:nvPr/>
          </p:nvSpPr>
          <p:spPr>
            <a:xfrm>
              <a:off x="323207" y="1298851"/>
              <a:ext cx="2414225" cy="1958617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454970" y="1468964"/>
              <a:ext cx="2150698" cy="16129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342900" lvl="1" indent="-3429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en-GB" sz="1600" kern="1200" noProof="0" dirty="0"/>
                <a:t>Initial planning stage;</a:t>
              </a:r>
            </a:p>
            <a:p>
              <a:pPr marL="342900" lvl="1" indent="-3429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en-GB" sz="1600" kern="1200" noProof="0" dirty="0"/>
                <a:t>Choices of proposed solutions;</a:t>
              </a:r>
            </a:p>
            <a:p>
              <a:pPr marL="342900" lvl="1" indent="-34290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en-GB" sz="1600" kern="1200" noProof="0" dirty="0"/>
                <a:t>Cost-benefits analysis. 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3075200" y="3933056"/>
            <a:ext cx="2720936" cy="2531417"/>
            <a:chOff x="2903575" y="1390569"/>
            <a:chExt cx="2398826" cy="1958617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61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sp>
          <p:nvSpPr>
            <p:cNvPr id="9" name="Rettangolo arrotondato 8"/>
            <p:cNvSpPr/>
            <p:nvPr/>
          </p:nvSpPr>
          <p:spPr>
            <a:xfrm>
              <a:off x="2903575" y="1390569"/>
              <a:ext cx="2398826" cy="1958617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endParaRPr lang="en-GB" dirty="0"/>
            </a:p>
            <a:p>
              <a:endParaRPr lang="it-IT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3030778" y="1476981"/>
              <a:ext cx="2134548" cy="1560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342900" lvl="0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n-GB" sz="1600" dirty="0"/>
                <a:t>Design Characteristics;</a:t>
              </a:r>
            </a:p>
            <a:p>
              <a:pPr marL="342900" lvl="0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n-GB" sz="1600" dirty="0"/>
                <a:t>Integral part of the design process;</a:t>
              </a:r>
            </a:p>
            <a:p>
              <a:pPr marL="342900" lvl="0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n-GB" sz="1600" dirty="0"/>
                <a:t>Audit report;</a:t>
              </a:r>
            </a:p>
            <a:p>
              <a:pPr marL="342900" lvl="0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eriod"/>
              </a:pPr>
              <a:r>
                <a:rPr lang="en-GB" sz="1600" dirty="0"/>
                <a:t>Recommendations.   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099536" y="3933056"/>
            <a:ext cx="2548838" cy="2527162"/>
            <a:chOff x="5631729" y="1842850"/>
            <a:chExt cx="2484336" cy="2018168"/>
          </a:xfrm>
          <a:gradFill flip="none" rotWithShape="1">
            <a:gsLst>
              <a:gs pos="0">
                <a:schemeClr val="accent4"/>
              </a:gs>
              <a:gs pos="7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8900000" scaled="1"/>
            <a:tileRect/>
          </a:gradFill>
        </p:grpSpPr>
        <p:sp>
          <p:nvSpPr>
            <p:cNvPr id="13" name="Rettangolo arrotondato 12"/>
            <p:cNvSpPr/>
            <p:nvPr/>
          </p:nvSpPr>
          <p:spPr>
            <a:xfrm>
              <a:off x="5631729" y="1842850"/>
              <a:ext cx="2484336" cy="2018168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5840348" y="1906236"/>
              <a:ext cx="2067098" cy="184609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marL="342900" lvl="1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Identification of road sections with a high accident concentration;</a:t>
              </a:r>
            </a:p>
            <a:p>
              <a:pPr marL="342900" lvl="1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Identification of sections for analysis in network safety ranking (potential savings);</a:t>
              </a:r>
            </a:p>
            <a:p>
              <a:pPr marL="342900" lvl="1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Site visit (Appropriate measures).</a:t>
              </a:r>
            </a:p>
            <a:p>
              <a:pPr marL="342900" lvl="1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AutoNum type="arabicPeriod"/>
              </a:pPr>
              <a:endParaRPr lang="en-GB" sz="160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081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DD99AE-BFC7-40DE-9C95-0E8E7A1BD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6DD99AE-BFC7-40DE-9C95-0E8E7A1BD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483A9E-31BC-4E99-8DD7-6AE02EC17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3483A9E-31BC-4E99-8DD7-6AE02EC17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8C1997-4512-4AB7-BD24-18ECA185A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1F8C1997-4512-4AB7-BD24-18ECA185A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687475"/>
            <a:ext cx="8103400" cy="1013334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The role of the Auditor according to Dir. 2008/96/EC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647463"/>
              </p:ext>
            </p:extLst>
          </p:nvPr>
        </p:nvGraphicFramePr>
        <p:xfrm>
          <a:off x="426764" y="2082737"/>
          <a:ext cx="8249692" cy="389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2240" y="5166699"/>
            <a:ext cx="2376264" cy="16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83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7545" y="2743850"/>
            <a:ext cx="8157591" cy="1477238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337220"/>
            <a:ext cx="8229600" cy="1143000"/>
          </a:xfrm>
        </p:spPr>
        <p:txBody>
          <a:bodyPr>
            <a:norm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Training of auditors (1/2)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9995"/>
            <a:ext cx="2232248" cy="940733"/>
          </a:xfrm>
          <a:prstGeom prst="rect">
            <a:avLst/>
          </a:prstGeom>
        </p:spPr>
      </p:pic>
      <p:sp>
        <p:nvSpPr>
          <p:cNvPr id="5" name="Flecha a la derecha con muesca 2"/>
          <p:cNvSpPr/>
          <p:nvPr/>
        </p:nvSpPr>
        <p:spPr>
          <a:xfrm rot="5400000">
            <a:off x="4078672" y="3511736"/>
            <a:ext cx="648072" cy="20667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696075" y="908720"/>
            <a:ext cx="2447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/>
              <a:t>International Road Federation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977999639"/>
              </p:ext>
            </p:extLst>
          </p:nvPr>
        </p:nvGraphicFramePr>
        <p:xfrm>
          <a:off x="467545" y="2851772"/>
          <a:ext cx="8208912" cy="136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: Rounded Corners 4"/>
          <p:cNvSpPr txBox="1"/>
          <p:nvPr/>
        </p:nvSpPr>
        <p:spPr>
          <a:xfrm>
            <a:off x="467545" y="1985569"/>
            <a:ext cx="8208912" cy="658014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marL="0" lvl="0" indent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b="1" kern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Statement: Requirements for RSA Team Leaders</a:t>
            </a:r>
            <a:endParaRPr lang="en-US" sz="20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7545" y="4892967"/>
            <a:ext cx="8157591" cy="1200329"/>
            <a:chOff x="467545" y="5085184"/>
            <a:chExt cx="8157591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467545" y="5085184"/>
              <a:ext cx="8157591" cy="1200329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 val="22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39552" y="5251191"/>
              <a:ext cx="683648" cy="6836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1043608" y="5172908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i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order to ensure minimum qualification criteria are met, each country needs to establish a national certifying body or set accreditation standards for independent third party bodies, whether national or international, to train and certify road safety auditors</a:t>
              </a:r>
              <a:endParaRPr lang="en-US" sz="1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98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9578" y="687475"/>
            <a:ext cx="8101366" cy="725302"/>
          </a:xfrm>
        </p:spPr>
        <p:txBody>
          <a:bodyPr/>
          <a:lstStyle/>
          <a:p>
            <a:r>
              <a:rPr lang="en-GB" dirty="0"/>
              <a:t>Benchmarking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3962399"/>
              </p:ext>
            </p:extLst>
          </p:nvPr>
        </p:nvGraphicFramePr>
        <p:xfrm>
          <a:off x="469578" y="1916832"/>
          <a:ext cx="8212979" cy="4568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96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5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57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5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1901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requirements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requirements</a:t>
                      </a:r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the training course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152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years as road safety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engineer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Successfully pass a test in road safety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knowledge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days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3397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Kingdom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years 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 working in collision investigation or road safety engineering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RSA during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previous 12 months</a:t>
                      </a:r>
                    </a:p>
                    <a:p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10-day formal training in collision investigation and road safety engineering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days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6152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years experience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civil engineering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 training course for road safety auditors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days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4846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Chartered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engineer or equivalent with at least </a:t>
                      </a:r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 experience of collision investigation and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remedial measures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RSA during previous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days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152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at least 5 years experience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hours</a:t>
                      </a:r>
                    </a:p>
                    <a:p>
                      <a:r>
                        <a:rPr lang="en-GB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</a:t>
                      </a:r>
                      <a:r>
                        <a:rPr lang="en-GB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weeks)</a:t>
                      </a:r>
                      <a:endParaRPr lang="en-GB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970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89752" cy="797310"/>
          </a:xfrm>
        </p:spPr>
        <p:txBody>
          <a:bodyPr>
            <a:normAutofit/>
          </a:bodyPr>
          <a:lstStyle/>
          <a:p>
            <a:r>
              <a:rPr lang="nl-NL" sz="2600" b="1" dirty="0">
                <a:latin typeface="Arial" panose="020B0604020202020204" pitchFamily="34" charset="0"/>
                <a:cs typeface="Arial" panose="020B0604020202020204" pitchFamily="34" charset="0"/>
              </a:rPr>
              <a:t>The auditors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021149"/>
              </p:ext>
            </p:extLst>
          </p:nvPr>
        </p:nvGraphicFramePr>
        <p:xfrm>
          <a:off x="467544" y="1916832"/>
          <a:ext cx="8256032" cy="363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7290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989752" cy="869318"/>
          </a:xfrm>
        </p:spPr>
        <p:txBody>
          <a:bodyPr/>
          <a:lstStyle/>
          <a:p>
            <a:r>
              <a:rPr lang="en-GB" dirty="0"/>
              <a:t>Road Safety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060849"/>
            <a:ext cx="8173987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“Independent detailed systematic and technical safety check relating to the design characteristics of a road infrastructure project and covering all stages from planning to early operation”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2, Dir. 2008/96/EC)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F82A-5D2C-4FC5-83D7-ECFCD6537C3A}" type="datetime1">
              <a:rPr lang="it-IT" smtClean="0"/>
              <a:pPr/>
              <a:t>15/06/2017</a:t>
            </a:fld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65267" y="4314767"/>
            <a:ext cx="2376264" cy="16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74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56" y="688191"/>
            <a:ext cx="7989752" cy="1219729"/>
          </a:xfrm>
        </p:spPr>
        <p:txBody>
          <a:bodyPr/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Which projects need to be audited?</a:t>
            </a:r>
            <a:r>
              <a:rPr lang="fr-FR" dirty="0"/>
              <a:t/>
            </a:r>
            <a:br>
              <a:rPr lang="fr-FR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34F-CD20-47FA-AAF2-9C1658BCE79B}" type="datetime1">
              <a:rPr lang="it-IT" smtClean="0"/>
              <a:pPr/>
              <a:t>15/06/2017</a:t>
            </a:fld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7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056" y="2505089"/>
            <a:ext cx="2403093" cy="1800000"/>
          </a:xfrm>
          <a:prstGeom prst="rect">
            <a:avLst/>
          </a:prstGeom>
        </p:spPr>
      </p:pic>
      <p:pic>
        <p:nvPicPr>
          <p:cNvPr id="8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3865" y="2505089"/>
            <a:ext cx="2392554" cy="1800000"/>
          </a:xfrm>
          <a:prstGeom prst="rect">
            <a:avLst/>
          </a:prstGeom>
        </p:spPr>
      </p:pic>
      <p:pic>
        <p:nvPicPr>
          <p:cNvPr id="9" name="Imagen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225" y="4622371"/>
            <a:ext cx="2403093" cy="1800000"/>
          </a:xfrm>
          <a:prstGeom prst="rect">
            <a:avLst/>
          </a:prstGeom>
        </p:spPr>
      </p:pic>
      <p:sp>
        <p:nvSpPr>
          <p:cNvPr id="10" name="Rectángulo 13"/>
          <p:cNvSpPr/>
          <p:nvPr/>
        </p:nvSpPr>
        <p:spPr>
          <a:xfrm>
            <a:off x="477071" y="5567542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2"/>
                </a:solidFill>
              </a:rPr>
              <a:t>Reconstruction of interchanges and junctions</a:t>
            </a:r>
            <a:endParaRPr lang="es-ES" sz="1600" b="1" dirty="0">
              <a:solidFill>
                <a:schemeClr val="bg2"/>
              </a:solidFill>
            </a:endParaRPr>
          </a:p>
        </p:txBody>
      </p:sp>
      <p:sp>
        <p:nvSpPr>
          <p:cNvPr id="11" name="Rectángulo 8"/>
          <p:cNvSpPr/>
          <p:nvPr/>
        </p:nvSpPr>
        <p:spPr>
          <a:xfrm>
            <a:off x="479054" y="3717032"/>
            <a:ext cx="23762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2"/>
                </a:solidFill>
              </a:rPr>
              <a:t>Construction of </a:t>
            </a:r>
            <a:br>
              <a:rPr lang="en-GB" sz="1600" b="1" dirty="0">
                <a:solidFill>
                  <a:schemeClr val="bg2"/>
                </a:solidFill>
              </a:rPr>
            </a:br>
            <a:r>
              <a:rPr lang="en-GB" sz="1600" b="1" dirty="0">
                <a:solidFill>
                  <a:schemeClr val="bg2"/>
                </a:solidFill>
              </a:rPr>
              <a:t>new roads</a:t>
            </a:r>
            <a:endParaRPr lang="es-ES" sz="1600" b="1" dirty="0">
              <a:solidFill>
                <a:schemeClr val="bg2"/>
              </a:solidFill>
            </a:endParaRPr>
          </a:p>
        </p:txBody>
      </p:sp>
      <p:sp>
        <p:nvSpPr>
          <p:cNvPr id="12" name="Rectángulo 6"/>
          <p:cNvSpPr/>
          <p:nvPr/>
        </p:nvSpPr>
        <p:spPr>
          <a:xfrm>
            <a:off x="3423803" y="3484645"/>
            <a:ext cx="2327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2"/>
                </a:solidFill>
              </a:rPr>
              <a:t>Improvements and major maintenance of existing roads</a:t>
            </a:r>
            <a:endParaRPr lang="es-ES" sz="1600" b="1" dirty="0">
              <a:solidFill>
                <a:schemeClr val="bg2"/>
              </a:solidFill>
            </a:endParaRPr>
          </a:p>
        </p:txBody>
      </p:sp>
      <p:pic>
        <p:nvPicPr>
          <p:cNvPr id="13" name="Imagen 1" descr="image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95576" y="2505089"/>
            <a:ext cx="2400000" cy="1800000"/>
          </a:xfrm>
          <a:prstGeom prst="rect">
            <a:avLst/>
          </a:prstGeom>
        </p:spPr>
      </p:pic>
      <p:sp>
        <p:nvSpPr>
          <p:cNvPr id="14" name="Rectángulo 15"/>
          <p:cNvSpPr/>
          <p:nvPr/>
        </p:nvSpPr>
        <p:spPr>
          <a:xfrm>
            <a:off x="6301949" y="2492896"/>
            <a:ext cx="2399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2"/>
                </a:solidFill>
              </a:rPr>
              <a:t>significant temporary traffic management arrangements </a:t>
            </a:r>
            <a:endParaRPr lang="es-ES" sz="1600" b="1" dirty="0">
              <a:solidFill>
                <a:schemeClr val="bg2"/>
              </a:solidFill>
            </a:endParaRPr>
          </a:p>
        </p:txBody>
      </p:sp>
      <p:pic>
        <p:nvPicPr>
          <p:cNvPr id="15" name="Imagen 4" descr="Traffic management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81347" y="4626969"/>
            <a:ext cx="2405072" cy="1800000"/>
          </a:xfrm>
          <a:prstGeom prst="rect">
            <a:avLst/>
          </a:prstGeom>
        </p:spPr>
      </p:pic>
      <p:sp>
        <p:nvSpPr>
          <p:cNvPr id="16" name="Rectángulo 16"/>
          <p:cNvSpPr/>
          <p:nvPr/>
        </p:nvSpPr>
        <p:spPr>
          <a:xfrm>
            <a:off x="3351795" y="5813763"/>
            <a:ext cx="23995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2"/>
                </a:solidFill>
              </a:rPr>
              <a:t>Major traffic management schemes</a:t>
            </a:r>
          </a:p>
        </p:txBody>
      </p:sp>
      <p:pic>
        <p:nvPicPr>
          <p:cNvPr id="17" name="Imagen 17" descr="images-3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4807" y="4622371"/>
            <a:ext cx="2390769" cy="1800000"/>
          </a:xfrm>
          <a:prstGeom prst="rect">
            <a:avLst/>
          </a:prstGeom>
        </p:spPr>
      </p:pic>
      <p:sp>
        <p:nvSpPr>
          <p:cNvPr id="18" name="Rectángulo 18"/>
          <p:cNvSpPr/>
          <p:nvPr/>
        </p:nvSpPr>
        <p:spPr>
          <a:xfrm>
            <a:off x="6295576" y="5813763"/>
            <a:ext cx="23995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dirty="0">
                <a:solidFill>
                  <a:schemeClr val="bg2"/>
                </a:solidFill>
              </a:rPr>
              <a:t>Development</a:t>
            </a:r>
            <a:br>
              <a:rPr lang="en-GB" sz="1600" b="1" dirty="0">
                <a:solidFill>
                  <a:schemeClr val="bg2"/>
                </a:solidFill>
              </a:rPr>
            </a:br>
            <a:r>
              <a:rPr lang="en-GB" sz="1600" b="1" dirty="0">
                <a:solidFill>
                  <a:schemeClr val="bg2"/>
                </a:solidFill>
              </a:rPr>
              <a:t> schemes</a:t>
            </a:r>
          </a:p>
        </p:txBody>
      </p:sp>
      <p:sp>
        <p:nvSpPr>
          <p:cNvPr id="19" name="Rectángulo 5"/>
          <p:cNvSpPr/>
          <p:nvPr/>
        </p:nvSpPr>
        <p:spPr>
          <a:xfrm>
            <a:off x="452225" y="1953678"/>
            <a:ext cx="8242907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TYPES OF ROAD PROJECTS</a:t>
            </a:r>
            <a:endParaRPr lang="es-ES_tradnl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53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Rectangle 116"/>
          <p:cNvSpPr>
            <a:spLocks noChangeArrowheads="1"/>
          </p:cNvSpPr>
          <p:nvPr/>
        </p:nvSpPr>
        <p:spPr bwMode="auto">
          <a:xfrm>
            <a:off x="1621234" y="2238315"/>
            <a:ext cx="2302818" cy="370870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sz="23500" dirty="0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  <a:sym typeface="Webdings" charset="0"/>
              </a:rPr>
              <a:t></a:t>
            </a:r>
            <a:endParaRPr lang="en-US" sz="23500" dirty="0">
              <a:solidFill>
                <a:srgbClr val="FF0000"/>
              </a:solidFill>
              <a:latin typeface="Times New Roman" charset="0"/>
              <a:ea typeface="MS PGothic" charset="0"/>
              <a:cs typeface="MS PGothic" charset="0"/>
              <a:sym typeface="Webdings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3435" y="581193"/>
            <a:ext cx="8229600" cy="838028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charset="0"/>
                <a:cs typeface="Arial" charset="0"/>
              </a:rPr>
              <a:t>Road traffic deaths: the facts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3075" name="Rectangle 83"/>
          <p:cNvSpPr>
            <a:spLocks noChangeArrowheads="1"/>
          </p:cNvSpPr>
          <p:nvPr/>
        </p:nvSpPr>
        <p:spPr bwMode="auto">
          <a:xfrm>
            <a:off x="3171106" y="3052763"/>
            <a:ext cx="1582737" cy="2759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7500" dirty="0">
                <a:solidFill>
                  <a:schemeClr val="hlink"/>
                </a:solidFill>
                <a:latin typeface="Times New Roman" charset="0"/>
                <a:ea typeface="MS PGothic" charset="0"/>
                <a:cs typeface="MS PGothic" charset="0"/>
                <a:sym typeface="Webdings" charset="0"/>
              </a:rPr>
              <a:t></a:t>
            </a:r>
            <a:endParaRPr lang="en-US" sz="17500" dirty="0">
              <a:solidFill>
                <a:schemeClr val="hlink"/>
              </a:solidFill>
              <a:latin typeface="Times New Roman" charset="0"/>
              <a:ea typeface="MS PGothic" charset="0"/>
              <a:cs typeface="MS PGothic" charset="0"/>
              <a:sym typeface="Webdings" charset="0"/>
            </a:endParaRPr>
          </a:p>
        </p:txBody>
      </p:sp>
      <p:sp>
        <p:nvSpPr>
          <p:cNvPr id="3092" name="Rectangle 102"/>
          <p:cNvSpPr>
            <a:spLocks noChangeArrowheads="1"/>
          </p:cNvSpPr>
          <p:nvPr/>
        </p:nvSpPr>
        <p:spPr bwMode="auto">
          <a:xfrm>
            <a:off x="4320456" y="3052763"/>
            <a:ext cx="1584325" cy="27590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7500" dirty="0">
                <a:solidFill>
                  <a:srgbClr val="FF9900"/>
                </a:solidFill>
                <a:latin typeface="Times New Roman" charset="0"/>
                <a:ea typeface="MS PGothic" charset="0"/>
                <a:cs typeface="MS PGothic" charset="0"/>
                <a:sym typeface="Webdings" charset="0"/>
              </a:rPr>
              <a:t></a:t>
            </a:r>
            <a:endParaRPr lang="en-US" sz="17500" dirty="0">
              <a:solidFill>
                <a:srgbClr val="FF9900"/>
              </a:solidFill>
              <a:latin typeface="Times New Roman" charset="0"/>
              <a:ea typeface="MS PGothic" charset="0"/>
              <a:cs typeface="MS PGothic" charset="0"/>
              <a:sym typeface="Webdings" charset="0"/>
            </a:endParaRPr>
          </a:p>
        </p:txBody>
      </p:sp>
      <p:sp>
        <p:nvSpPr>
          <p:cNvPr id="3094" name="Rectangle 104"/>
          <p:cNvSpPr>
            <a:spLocks noChangeArrowheads="1"/>
          </p:cNvSpPr>
          <p:nvPr/>
        </p:nvSpPr>
        <p:spPr bwMode="auto">
          <a:xfrm>
            <a:off x="4127870" y="3341688"/>
            <a:ext cx="360365" cy="2159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kx="-3284103" algn="b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 dirty="0">
                <a:latin typeface="Calibri" charset="0"/>
                <a:ea typeface="MS PGothic" charset="0"/>
                <a:cs typeface="MS PGothic" charset="0"/>
              </a:rPr>
              <a:t>1.3</a:t>
            </a:r>
            <a:endParaRPr lang="en-US" sz="20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096" name="Rectangle 106"/>
          <p:cNvSpPr>
            <a:spLocks noChangeArrowheads="1"/>
          </p:cNvSpPr>
          <p:nvPr/>
        </p:nvSpPr>
        <p:spPr bwMode="auto">
          <a:xfrm>
            <a:off x="5761906" y="3821113"/>
            <a:ext cx="1150937" cy="1920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GB" sz="12000" dirty="0">
                <a:solidFill>
                  <a:srgbClr val="663300"/>
                </a:solidFill>
                <a:latin typeface="Times New Roman" charset="0"/>
                <a:ea typeface="MS PGothic" charset="0"/>
                <a:cs typeface="MS PGothic" charset="0"/>
                <a:sym typeface="Webdings" charset="0"/>
              </a:rPr>
              <a:t></a:t>
            </a:r>
            <a:endParaRPr lang="en-US" sz="12000" dirty="0">
              <a:solidFill>
                <a:srgbClr val="663300"/>
              </a:solidFill>
              <a:latin typeface="Times New Roman" charset="0"/>
              <a:ea typeface="MS PGothic" charset="0"/>
              <a:cs typeface="MS PGothic" charset="0"/>
              <a:sym typeface="Webdings" charset="0"/>
            </a:endParaRPr>
          </a:p>
        </p:txBody>
      </p:sp>
      <p:sp>
        <p:nvSpPr>
          <p:cNvPr id="3097" name="Rectangle 107"/>
          <p:cNvSpPr>
            <a:spLocks noChangeArrowheads="1"/>
          </p:cNvSpPr>
          <p:nvPr/>
        </p:nvSpPr>
        <p:spPr bwMode="auto">
          <a:xfrm>
            <a:off x="6372200" y="3933180"/>
            <a:ext cx="360362" cy="2159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kx="-3284103" algn="b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 dirty="0">
                <a:latin typeface="Calibri" charset="0"/>
                <a:ea typeface="MS PGothic" charset="0"/>
                <a:cs typeface="MS PGothic" charset="0"/>
              </a:rPr>
              <a:t>&lt;1</a:t>
            </a:r>
            <a:endParaRPr lang="en-US" sz="20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099" name="Rectangle 109"/>
          <p:cNvSpPr>
            <a:spLocks noChangeArrowheads="1"/>
          </p:cNvSpPr>
          <p:nvPr/>
        </p:nvSpPr>
        <p:spPr bwMode="auto">
          <a:xfrm>
            <a:off x="2903736" y="2709044"/>
            <a:ext cx="360363" cy="2159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kx="-3284103" algn="b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 dirty="0">
                <a:latin typeface="Calibri" charset="0"/>
                <a:ea typeface="MS PGothic" charset="0"/>
                <a:cs typeface="MS PGothic" charset="0"/>
              </a:rPr>
              <a:t>1.8</a:t>
            </a:r>
            <a:endParaRPr lang="en-US" sz="2000" dirty="0"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71638" y="5633617"/>
            <a:ext cx="4752527" cy="425473"/>
            <a:chOff x="2145754" y="5540375"/>
            <a:chExt cx="4658493" cy="425473"/>
          </a:xfrm>
          <a:gradFill>
            <a:gsLst>
              <a:gs pos="28000">
                <a:schemeClr val="bg2">
                  <a:alpha val="54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93" name="Rectangle 103"/>
            <p:cNvSpPr>
              <a:spLocks noChangeArrowheads="1"/>
            </p:cNvSpPr>
            <p:nvPr/>
          </p:nvSpPr>
          <p:spPr bwMode="auto">
            <a:xfrm>
              <a:off x="4643810" y="5540375"/>
              <a:ext cx="1055884" cy="42547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kx="-3284103" algn="b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dirty="0">
                  <a:latin typeface="Calibri" charset="0"/>
                  <a:ea typeface="MS PGothic" charset="0"/>
                  <a:cs typeface="MS PGothic" charset="0"/>
                </a:rPr>
                <a:t>Road traffic </a:t>
              </a:r>
            </a:p>
            <a:p>
              <a:pPr algn="ctr"/>
              <a:r>
                <a:rPr lang="en-GB" sz="1200" dirty="0">
                  <a:latin typeface="Calibri" charset="0"/>
                  <a:ea typeface="MS PGothic" charset="0"/>
                  <a:cs typeface="MS PGothic" charset="0"/>
                </a:rPr>
                <a:t>WHO 2004</a:t>
              </a:r>
              <a:endParaRPr lang="en-US" sz="1200" dirty="0"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5" name="Rectangle 105"/>
            <p:cNvSpPr>
              <a:spLocks noChangeArrowheads="1"/>
            </p:cNvSpPr>
            <p:nvPr/>
          </p:nvSpPr>
          <p:spPr bwMode="auto">
            <a:xfrm>
              <a:off x="5699692" y="5540375"/>
              <a:ext cx="1104555" cy="42547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kx="-3284103" algn="b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dirty="0">
                  <a:latin typeface="Calibri" charset="0"/>
                  <a:ea typeface="MS PGothic" charset="0"/>
                  <a:cs typeface="MS PGothic" charset="0"/>
                </a:rPr>
                <a:t>Malaria</a:t>
              </a:r>
            </a:p>
            <a:p>
              <a:pPr algn="ctr"/>
              <a:r>
                <a:rPr lang="en-GB" sz="1200" dirty="0">
                  <a:latin typeface="Calibri" charset="0"/>
                  <a:ea typeface="MS PGothic" charset="0"/>
                  <a:cs typeface="MS PGothic" charset="0"/>
                </a:rPr>
                <a:t>WHO 2008</a:t>
              </a:r>
              <a:endParaRPr lang="en-US" sz="1200" dirty="0"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098" name="Rectangle 108"/>
            <p:cNvSpPr>
              <a:spLocks noChangeArrowheads="1"/>
            </p:cNvSpPr>
            <p:nvPr/>
          </p:nvSpPr>
          <p:spPr bwMode="auto">
            <a:xfrm>
              <a:off x="3439370" y="5540375"/>
              <a:ext cx="1204440" cy="42547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kx="-3284103" algn="b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dirty="0">
                  <a:latin typeface="Calibri" charset="0"/>
                  <a:ea typeface="MS PGothic" charset="0"/>
                  <a:cs typeface="MS PGothic" charset="0"/>
                </a:rPr>
                <a:t>Tuberculosis</a:t>
              </a:r>
            </a:p>
            <a:p>
              <a:pPr algn="ctr"/>
              <a:r>
                <a:rPr lang="en-GB" sz="1200" dirty="0">
                  <a:latin typeface="Calibri" charset="0"/>
                  <a:ea typeface="MS PGothic" charset="0"/>
                  <a:cs typeface="MS PGothic" charset="0"/>
                </a:rPr>
                <a:t>WHO 2007</a:t>
              </a:r>
              <a:endParaRPr lang="en-US" sz="1200" dirty="0"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100" name="Rectangle 110"/>
            <p:cNvSpPr>
              <a:spLocks noChangeArrowheads="1"/>
            </p:cNvSpPr>
            <p:nvPr/>
          </p:nvSpPr>
          <p:spPr bwMode="auto">
            <a:xfrm>
              <a:off x="2145754" y="5540375"/>
              <a:ext cx="1293616" cy="42547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kx="-3284103" algn="b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1200" dirty="0">
                  <a:latin typeface="Calibri" charset="0"/>
                  <a:ea typeface="MS PGothic" charset="0"/>
                  <a:cs typeface="MS PGothic" charset="0"/>
                </a:rPr>
                <a:t>AIDS-related deaths</a:t>
              </a:r>
            </a:p>
            <a:p>
              <a:pPr algn="ctr"/>
              <a:r>
                <a:rPr lang="en-GB" sz="1200" dirty="0">
                  <a:latin typeface="Calibri" charset="0"/>
                  <a:ea typeface="MS PGothic" charset="0"/>
                  <a:cs typeface="MS PGothic" charset="0"/>
                </a:rPr>
                <a:t>UNAIDS 2008</a:t>
              </a:r>
              <a:endParaRPr lang="en-US" sz="1200" dirty="0">
                <a:latin typeface="Calibri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3101" name="Rectangle 111"/>
          <p:cNvSpPr>
            <a:spLocks noChangeArrowheads="1"/>
          </p:cNvSpPr>
          <p:nvPr/>
        </p:nvSpPr>
        <p:spPr bwMode="auto">
          <a:xfrm rot="-5400000">
            <a:off x="211957" y="3857054"/>
            <a:ext cx="3271837" cy="3365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alibri" charset="0"/>
                <a:ea typeface="MS PGothic" charset="0"/>
                <a:cs typeface="MS PGothic" charset="0"/>
              </a:rPr>
              <a:t>M</a:t>
            </a:r>
            <a:r>
              <a:rPr lang="en-GB" sz="1600" dirty="0" err="1">
                <a:latin typeface="Calibri" charset="0"/>
                <a:ea typeface="MS PGothic" charset="0"/>
                <a:cs typeface="MS PGothic" charset="0"/>
              </a:rPr>
              <a:t>illion</a:t>
            </a:r>
            <a:r>
              <a:rPr lang="en-GB" sz="1600" dirty="0">
                <a:latin typeface="Calibri" charset="0"/>
                <a:ea typeface="MS PGothic" charset="0"/>
                <a:cs typeface="MS PGothic" charset="0"/>
              </a:rPr>
              <a:t> people</a:t>
            </a:r>
            <a:endParaRPr lang="en-US" sz="16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102" name="Rectangle 112"/>
          <p:cNvSpPr>
            <a:spLocks noChangeArrowheads="1"/>
          </p:cNvSpPr>
          <p:nvPr/>
        </p:nvSpPr>
        <p:spPr bwMode="auto">
          <a:xfrm>
            <a:off x="5279678" y="3341688"/>
            <a:ext cx="360362" cy="2159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kx="-3284103" algn="b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sz="2000" dirty="0">
                <a:latin typeface="Calibri" charset="0"/>
                <a:ea typeface="MS PGothic" charset="0"/>
                <a:cs typeface="MS PGothic" charset="0"/>
              </a:rPr>
              <a:t>1.3</a:t>
            </a:r>
            <a:endParaRPr lang="en-US" sz="20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2337" name="AutoShape 113"/>
          <p:cNvSpPr>
            <a:spLocks noChangeArrowheads="1"/>
          </p:cNvSpPr>
          <p:nvPr/>
        </p:nvSpPr>
        <p:spPr bwMode="auto">
          <a:xfrm rot="5400000">
            <a:off x="4991174" y="1662907"/>
            <a:ext cx="1036637" cy="2089150"/>
          </a:xfrm>
          <a:prstGeom prst="homePlate">
            <a:avLst>
              <a:gd name="adj" fmla="val 37981"/>
            </a:avLst>
          </a:prstGeom>
          <a:ln w="38100">
            <a:solidFill>
              <a:srgbClr val="FFC000"/>
            </a:solidFill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kx="-3284103" algn="b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/>
            <a:r>
              <a:rPr lang="en-GB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MS PGothic" charset="0"/>
                <a:cs typeface="MS PGothic" charset="0"/>
              </a:rPr>
              <a:t>1.3 million deaths </a:t>
            </a:r>
          </a:p>
          <a:p>
            <a:pPr algn="ctr"/>
            <a:r>
              <a:rPr lang="en-GB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MS PGothic" charset="0"/>
                <a:cs typeface="MS PGothic" charset="0"/>
              </a:rPr>
              <a:t>20-50 million injured</a:t>
            </a: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104" name="Rectangle 114"/>
          <p:cNvSpPr>
            <a:spLocks noChangeArrowheads="1"/>
          </p:cNvSpPr>
          <p:nvPr/>
        </p:nvSpPr>
        <p:spPr bwMode="auto">
          <a:xfrm>
            <a:off x="1475656" y="2238315"/>
            <a:ext cx="1511300" cy="36734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it-IT" sz="23500">
              <a:solidFill>
                <a:srgbClr val="FF0000"/>
              </a:solidFill>
              <a:latin typeface="Times New Roman" charset="0"/>
              <a:ea typeface="MS PGothic" charset="0"/>
              <a:cs typeface="MS PGothic" charset="0"/>
              <a:sym typeface="Webdings" charset="0"/>
            </a:endParaRPr>
          </a:p>
        </p:txBody>
      </p:sp>
      <p:sp>
        <p:nvSpPr>
          <p:cNvPr id="3106" name="Line 117"/>
          <p:cNvSpPr>
            <a:spLocks noChangeShapeType="1"/>
          </p:cNvSpPr>
          <p:nvPr/>
        </p:nvSpPr>
        <p:spPr bwMode="auto">
          <a:xfrm>
            <a:off x="2399581" y="5532437"/>
            <a:ext cx="4896643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07" name="Line 118"/>
          <p:cNvSpPr>
            <a:spLocks noChangeShapeType="1"/>
          </p:cNvSpPr>
          <p:nvPr/>
        </p:nvSpPr>
        <p:spPr bwMode="auto">
          <a:xfrm flipV="1">
            <a:off x="2399581" y="2213163"/>
            <a:ext cx="0" cy="33192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Segnaposto contenuto 1"/>
          <p:cNvSpPr txBox="1">
            <a:spLocks/>
          </p:cNvSpPr>
          <p:nvPr/>
        </p:nvSpPr>
        <p:spPr>
          <a:xfrm>
            <a:off x="4210547" y="6289650"/>
            <a:ext cx="4392488" cy="28803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Font typeface="Wingdings 3"/>
              <a:buNone/>
            </a:pPr>
            <a:r>
              <a:rPr lang="en-GB" sz="1000" b="1" i="1" dirty="0"/>
              <a:t>Source: WHO (World Health Organization)</a:t>
            </a:r>
          </a:p>
          <a:p>
            <a:pPr algn="r"/>
            <a:endParaRPr lang="en-GB" sz="12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8079858"/>
              </p:ext>
            </p:extLst>
          </p:nvPr>
        </p:nvGraphicFramePr>
        <p:xfrm>
          <a:off x="2066991" y="1855907"/>
          <a:ext cx="208280" cy="3676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99745126"/>
                    </a:ext>
                  </a:extLst>
                </a:gridCol>
              </a:tblGrid>
              <a:tr h="3676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29580354"/>
                  </a:ext>
                </a:extLst>
              </a:tr>
              <a:tr h="36765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1332497"/>
                  </a:ext>
                </a:extLst>
              </a:tr>
              <a:tr h="367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53068781"/>
                  </a:ext>
                </a:extLst>
              </a:tr>
              <a:tr h="367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12266893"/>
                  </a:ext>
                </a:extLst>
              </a:tr>
              <a:tr h="367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26503265"/>
                  </a:ext>
                </a:extLst>
              </a:tr>
              <a:tr h="36765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92634782"/>
                  </a:ext>
                </a:extLst>
              </a:tr>
              <a:tr h="367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68215665"/>
                  </a:ext>
                </a:extLst>
              </a:tr>
              <a:tr h="367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81108478"/>
                  </a:ext>
                </a:extLst>
              </a:tr>
              <a:tr h="367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81138019"/>
                  </a:ext>
                </a:extLst>
              </a:tr>
              <a:tr h="36765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65142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189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7475"/>
            <a:ext cx="8208912" cy="797310"/>
          </a:xfrm>
        </p:spPr>
        <p:txBody>
          <a:bodyPr/>
          <a:lstStyle/>
          <a:p>
            <a:pPr algn="ctr"/>
            <a:r>
              <a:rPr lang="fr-FR" dirty="0"/>
              <a:t>Stages of Audit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04A-7DD9-403C-92E0-5CBC63F9A3A6}" type="datetime1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15/06/2017</a:t>
            </a:fld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A6E8-DF64-B149-8B95-59F7D99E7EAD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5"/>
          <p:cNvSpPr txBox="1"/>
          <p:nvPr/>
        </p:nvSpPr>
        <p:spPr>
          <a:xfrm>
            <a:off x="683568" y="559533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RSAs can, and ideally should, be conducted at every stage in the life-cycle of a road project</a:t>
            </a:r>
          </a:p>
        </p:txBody>
      </p:sp>
      <p:sp>
        <p:nvSpPr>
          <p:cNvPr id="19" name="Rectángulo 1"/>
          <p:cNvSpPr/>
          <p:nvPr/>
        </p:nvSpPr>
        <p:spPr>
          <a:xfrm>
            <a:off x="1547664" y="2718812"/>
            <a:ext cx="2952328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 Construction</a:t>
            </a:r>
          </a:p>
        </p:txBody>
      </p:sp>
      <p:sp>
        <p:nvSpPr>
          <p:cNvPr id="20" name="Rectángulo 7"/>
          <p:cNvSpPr/>
          <p:nvPr/>
        </p:nvSpPr>
        <p:spPr>
          <a:xfrm>
            <a:off x="4644008" y="2708920"/>
            <a:ext cx="2952328" cy="57606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 – Preliminary Design</a:t>
            </a:r>
          </a:p>
        </p:txBody>
      </p:sp>
      <p:sp>
        <p:nvSpPr>
          <p:cNvPr id="21" name="Rectángulo 8"/>
          <p:cNvSpPr/>
          <p:nvPr/>
        </p:nvSpPr>
        <p:spPr>
          <a:xfrm>
            <a:off x="4644008" y="3356992"/>
            <a:ext cx="2952328" cy="4320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– Detailed Design</a:t>
            </a:r>
          </a:p>
        </p:txBody>
      </p:sp>
      <p:sp>
        <p:nvSpPr>
          <p:cNvPr id="22" name="Rectángulo 9"/>
          <p:cNvSpPr/>
          <p:nvPr/>
        </p:nvSpPr>
        <p:spPr>
          <a:xfrm>
            <a:off x="4644008" y="4005064"/>
            <a:ext cx="2952328" cy="57606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3 – Pre-Opening</a:t>
            </a:r>
          </a:p>
        </p:txBody>
      </p:sp>
      <p:sp>
        <p:nvSpPr>
          <p:cNvPr id="23" name="Rectángulo 10"/>
          <p:cNvSpPr/>
          <p:nvPr/>
        </p:nvSpPr>
        <p:spPr>
          <a:xfrm>
            <a:off x="4644008" y="4797152"/>
            <a:ext cx="2952328" cy="58595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4 – Post-Opening</a:t>
            </a:r>
          </a:p>
        </p:txBody>
      </p:sp>
      <p:sp>
        <p:nvSpPr>
          <p:cNvPr id="24" name="Rectángulo 11"/>
          <p:cNvSpPr/>
          <p:nvPr/>
        </p:nvSpPr>
        <p:spPr>
          <a:xfrm>
            <a:off x="1547664" y="4014956"/>
            <a:ext cx="2952328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25" name="Rectángulo 12"/>
          <p:cNvSpPr/>
          <p:nvPr/>
        </p:nvSpPr>
        <p:spPr>
          <a:xfrm>
            <a:off x="1547664" y="4807044"/>
            <a:ext cx="2952328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Post Construction</a:t>
            </a:r>
          </a:p>
        </p:txBody>
      </p:sp>
      <p:sp>
        <p:nvSpPr>
          <p:cNvPr id="26" name="Rectángulo 13"/>
          <p:cNvSpPr/>
          <p:nvPr/>
        </p:nvSpPr>
        <p:spPr>
          <a:xfrm>
            <a:off x="4644008" y="1988840"/>
            <a:ext cx="2952328" cy="4651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RSA STAGES</a:t>
            </a:r>
          </a:p>
        </p:txBody>
      </p:sp>
      <p:sp>
        <p:nvSpPr>
          <p:cNvPr id="27" name="Rectángulo 14"/>
          <p:cNvSpPr/>
          <p:nvPr/>
        </p:nvSpPr>
        <p:spPr>
          <a:xfrm>
            <a:off x="1547664" y="1998732"/>
            <a:ext cx="2952328" cy="4651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ffectLst>
            <a:outerShdw blurRad="38100" dist="25400" dir="5400000" rotWithShape="0">
              <a:srgbClr val="000000">
                <a:alpha val="5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ROAD DEVELOPMENT PHASES</a:t>
            </a:r>
          </a:p>
        </p:txBody>
      </p:sp>
      <p:sp>
        <p:nvSpPr>
          <p:cNvPr id="28" name="Flecha abajo 15"/>
          <p:cNvSpPr/>
          <p:nvPr/>
        </p:nvSpPr>
        <p:spPr>
          <a:xfrm>
            <a:off x="7740351" y="1995697"/>
            <a:ext cx="1008112" cy="3456384"/>
          </a:xfrm>
          <a:prstGeom prst="downArrow">
            <a:avLst/>
          </a:prstGeom>
          <a:noFill/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opportunities for changes</a:t>
            </a:r>
          </a:p>
        </p:txBody>
      </p:sp>
      <p:sp>
        <p:nvSpPr>
          <p:cNvPr id="29" name="Flecha abajo 17"/>
          <p:cNvSpPr/>
          <p:nvPr/>
        </p:nvSpPr>
        <p:spPr>
          <a:xfrm rot="10800000">
            <a:off x="395536" y="1988840"/>
            <a:ext cx="1008112" cy="3456384"/>
          </a:xfrm>
          <a:prstGeom prst="downArrow">
            <a:avLst/>
          </a:prstGeom>
          <a:noFill/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attention to major issues</a:t>
            </a:r>
          </a:p>
        </p:txBody>
      </p:sp>
    </p:spTree>
    <p:extLst>
      <p:ext uri="{BB962C8B-B14F-4D97-AF65-F5344CB8AC3E}">
        <p14:creationId xmlns:p14="http://schemas.microsoft.com/office/powerpoint/2010/main" xmlns="" val="18095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42"/>
          <p:cNvSpPr/>
          <p:nvPr/>
        </p:nvSpPr>
        <p:spPr>
          <a:xfrm>
            <a:off x="624424" y="3031445"/>
            <a:ext cx="1864572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the Audit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89752" cy="79731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Road Safety Audit process</a:t>
            </a:r>
            <a:b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who does what?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2448" y="5918051"/>
            <a:ext cx="2055401" cy="365125"/>
          </a:xfrm>
        </p:spPr>
        <p:txBody>
          <a:bodyPr/>
          <a:lstStyle/>
          <a:p>
            <a:fld id="{6BB57F16-7B04-4D4E-BBF1-9B40BE0BFB5C}" type="datetime1">
              <a:rPr lang="it-IT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15/06/2017</a:t>
            </a:fld>
            <a:endParaRPr lang="it-IT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3637" y="5918051"/>
            <a:ext cx="742229" cy="365125"/>
          </a:xfrm>
        </p:spPr>
        <p:txBody>
          <a:bodyPr/>
          <a:lstStyle/>
          <a:p>
            <a:fld id="{3EE1A6E8-DF64-B149-8B95-59F7D99E7EAD}" type="slidenum">
              <a:rPr lang="it-IT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it-IT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41"/>
          <p:cNvSpPr/>
          <p:nvPr/>
        </p:nvSpPr>
        <p:spPr>
          <a:xfrm>
            <a:off x="624424" y="2383373"/>
            <a:ext cx="1864572" cy="500112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and Issue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Audit Brief</a:t>
            </a:r>
          </a:p>
        </p:txBody>
      </p:sp>
      <p:sp>
        <p:nvSpPr>
          <p:cNvPr id="8" name="Rectángulo redondeado 43"/>
          <p:cNvSpPr/>
          <p:nvPr/>
        </p:nvSpPr>
        <p:spPr>
          <a:xfrm>
            <a:off x="624424" y="3679517"/>
            <a:ext cx="1864572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 information</a:t>
            </a:r>
          </a:p>
        </p:txBody>
      </p:sp>
      <p:sp>
        <p:nvSpPr>
          <p:cNvPr id="9" name="Rectángulo redondeado 44"/>
          <p:cNvSpPr/>
          <p:nvPr/>
        </p:nvSpPr>
        <p:spPr>
          <a:xfrm>
            <a:off x="624424" y="4327589"/>
            <a:ext cx="1864572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Commencement Meeting</a:t>
            </a:r>
          </a:p>
        </p:txBody>
      </p:sp>
      <p:sp>
        <p:nvSpPr>
          <p:cNvPr id="10" name="Rectángulo redondeado 45"/>
          <p:cNvSpPr/>
          <p:nvPr/>
        </p:nvSpPr>
        <p:spPr>
          <a:xfrm>
            <a:off x="624424" y="4975661"/>
            <a:ext cx="1864572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review</a:t>
            </a:r>
          </a:p>
        </p:txBody>
      </p:sp>
      <p:sp>
        <p:nvSpPr>
          <p:cNvPr id="11" name="Rectángulo redondeado 46"/>
          <p:cNvSpPr/>
          <p:nvPr/>
        </p:nvSpPr>
        <p:spPr>
          <a:xfrm>
            <a:off x="624424" y="5623733"/>
            <a:ext cx="1864572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Inspection</a:t>
            </a:r>
          </a:p>
        </p:txBody>
      </p:sp>
      <p:sp>
        <p:nvSpPr>
          <p:cNvPr id="12" name="Rectángulo redondeado 47"/>
          <p:cNvSpPr/>
          <p:nvPr/>
        </p:nvSpPr>
        <p:spPr>
          <a:xfrm>
            <a:off x="4835494" y="2382803"/>
            <a:ext cx="1906827" cy="500112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Undertaking the RSA</a:t>
            </a:r>
          </a:p>
        </p:txBody>
      </p:sp>
      <p:sp>
        <p:nvSpPr>
          <p:cNvPr id="13" name="Rectángulo redondeado 48"/>
          <p:cNvSpPr/>
          <p:nvPr/>
        </p:nvSpPr>
        <p:spPr>
          <a:xfrm>
            <a:off x="4835494" y="3030875"/>
            <a:ext cx="1906827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of the RSA report</a:t>
            </a:r>
          </a:p>
        </p:txBody>
      </p:sp>
      <p:sp>
        <p:nvSpPr>
          <p:cNvPr id="14" name="Rectángulo redondeado 49"/>
          <p:cNvSpPr/>
          <p:nvPr/>
        </p:nvSpPr>
        <p:spPr>
          <a:xfrm>
            <a:off x="4835494" y="3678947"/>
            <a:ext cx="1906827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Meeting</a:t>
            </a:r>
          </a:p>
        </p:txBody>
      </p:sp>
      <p:sp>
        <p:nvSpPr>
          <p:cNvPr id="15" name="Rectángulo redondeado 50"/>
          <p:cNvSpPr/>
          <p:nvPr/>
        </p:nvSpPr>
        <p:spPr>
          <a:xfrm>
            <a:off x="4835494" y="4327019"/>
            <a:ext cx="1906827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the RSA report</a:t>
            </a:r>
          </a:p>
        </p:txBody>
      </p:sp>
      <p:sp>
        <p:nvSpPr>
          <p:cNvPr id="16" name="Rectángulo redondeado 51"/>
          <p:cNvSpPr/>
          <p:nvPr/>
        </p:nvSpPr>
        <p:spPr>
          <a:xfrm>
            <a:off x="4835494" y="4975091"/>
            <a:ext cx="1906827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Arrangements</a:t>
            </a:r>
          </a:p>
        </p:txBody>
      </p:sp>
      <p:sp>
        <p:nvSpPr>
          <p:cNvPr id="17" name="Rectángulo redondeado 53"/>
          <p:cNvSpPr/>
          <p:nvPr/>
        </p:nvSpPr>
        <p:spPr>
          <a:xfrm>
            <a:off x="4835494" y="5623163"/>
            <a:ext cx="1906827" cy="504056"/>
          </a:xfrm>
          <a:prstGeom prst="roundRect">
            <a:avLst/>
          </a:prstGeom>
          <a:solidFill>
            <a:srgbClr val="98480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Filling and Archiving</a:t>
            </a:r>
          </a:p>
        </p:txBody>
      </p:sp>
      <p:sp>
        <p:nvSpPr>
          <p:cNvPr id="18" name="Flecha abajo 78"/>
          <p:cNvSpPr/>
          <p:nvPr/>
        </p:nvSpPr>
        <p:spPr>
          <a:xfrm>
            <a:off x="1410868" y="2882915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redondeado 88"/>
          <p:cNvSpPr/>
          <p:nvPr/>
        </p:nvSpPr>
        <p:spPr>
          <a:xfrm>
            <a:off x="2620558" y="2371454"/>
            <a:ext cx="1669412" cy="500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Team</a:t>
            </a:r>
          </a:p>
        </p:txBody>
      </p:sp>
      <p:sp>
        <p:nvSpPr>
          <p:cNvPr id="29" name="Rectángulo redondeado 89"/>
          <p:cNvSpPr/>
          <p:nvPr/>
        </p:nvSpPr>
        <p:spPr>
          <a:xfrm>
            <a:off x="2620558" y="3019526"/>
            <a:ext cx="1669412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30" name="Rectángulo redondeado 90"/>
          <p:cNvSpPr/>
          <p:nvPr/>
        </p:nvSpPr>
        <p:spPr>
          <a:xfrm>
            <a:off x="2620558" y="3667598"/>
            <a:ext cx="1669412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Team Client</a:t>
            </a:r>
          </a:p>
        </p:txBody>
      </p:sp>
      <p:sp>
        <p:nvSpPr>
          <p:cNvPr id="31" name="Rectángulo redondeado 91"/>
          <p:cNvSpPr/>
          <p:nvPr/>
        </p:nvSpPr>
        <p:spPr>
          <a:xfrm>
            <a:off x="2620558" y="4315670"/>
            <a:ext cx="1669412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Client, Design Team, RSA Team</a:t>
            </a:r>
          </a:p>
        </p:txBody>
      </p:sp>
      <p:sp>
        <p:nvSpPr>
          <p:cNvPr id="32" name="Rectángulo redondeado 92"/>
          <p:cNvSpPr/>
          <p:nvPr/>
        </p:nvSpPr>
        <p:spPr>
          <a:xfrm>
            <a:off x="2620558" y="4963742"/>
            <a:ext cx="1669412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 Team</a:t>
            </a:r>
          </a:p>
        </p:txBody>
      </p:sp>
      <p:sp>
        <p:nvSpPr>
          <p:cNvPr id="33" name="Rectángulo redondeado 93"/>
          <p:cNvSpPr/>
          <p:nvPr/>
        </p:nvSpPr>
        <p:spPr>
          <a:xfrm>
            <a:off x="2620558" y="5611814"/>
            <a:ext cx="1669412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 Team</a:t>
            </a:r>
          </a:p>
        </p:txBody>
      </p:sp>
      <p:sp>
        <p:nvSpPr>
          <p:cNvPr id="34" name="Rectángulo redondeado 94"/>
          <p:cNvSpPr/>
          <p:nvPr/>
        </p:nvSpPr>
        <p:spPr>
          <a:xfrm>
            <a:off x="6899442" y="2382803"/>
            <a:ext cx="1751938" cy="500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 Team</a:t>
            </a:r>
          </a:p>
        </p:txBody>
      </p:sp>
      <p:sp>
        <p:nvSpPr>
          <p:cNvPr id="35" name="Rectángulo redondeado 95"/>
          <p:cNvSpPr/>
          <p:nvPr/>
        </p:nvSpPr>
        <p:spPr>
          <a:xfrm>
            <a:off x="6899442" y="3030875"/>
            <a:ext cx="175193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RSA Team </a:t>
            </a:r>
          </a:p>
        </p:txBody>
      </p:sp>
      <p:sp>
        <p:nvSpPr>
          <p:cNvPr id="36" name="Rectángulo redondeado 96"/>
          <p:cNvSpPr/>
          <p:nvPr/>
        </p:nvSpPr>
        <p:spPr>
          <a:xfrm>
            <a:off x="6899442" y="3678947"/>
            <a:ext cx="175193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Client, Design Team, RSA Team</a:t>
            </a:r>
          </a:p>
        </p:txBody>
      </p:sp>
      <p:sp>
        <p:nvSpPr>
          <p:cNvPr id="37" name="Rectángulo redondeado 97"/>
          <p:cNvSpPr/>
          <p:nvPr/>
        </p:nvSpPr>
        <p:spPr>
          <a:xfrm>
            <a:off x="6899442" y="4327019"/>
            <a:ext cx="175193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Client, </a:t>
            </a:r>
          </a:p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Team</a:t>
            </a:r>
          </a:p>
        </p:txBody>
      </p:sp>
      <p:sp>
        <p:nvSpPr>
          <p:cNvPr id="38" name="Rectángulo redondeado 98"/>
          <p:cNvSpPr/>
          <p:nvPr/>
        </p:nvSpPr>
        <p:spPr>
          <a:xfrm>
            <a:off x="6899442" y="4975091"/>
            <a:ext cx="175193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Client, </a:t>
            </a:r>
          </a:p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Team</a:t>
            </a:r>
          </a:p>
        </p:txBody>
      </p:sp>
      <p:sp>
        <p:nvSpPr>
          <p:cNvPr id="39" name="Rectángulo redondeado 99"/>
          <p:cNvSpPr/>
          <p:nvPr/>
        </p:nvSpPr>
        <p:spPr>
          <a:xfrm>
            <a:off x="6899442" y="5623163"/>
            <a:ext cx="175193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40" name="Rectángulo 100"/>
          <p:cNvSpPr/>
          <p:nvPr/>
        </p:nvSpPr>
        <p:spPr>
          <a:xfrm>
            <a:off x="454328" y="2322566"/>
            <a:ext cx="246885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ectángulo 101"/>
          <p:cNvSpPr/>
          <p:nvPr/>
        </p:nvSpPr>
        <p:spPr>
          <a:xfrm>
            <a:off x="454328" y="2970638"/>
            <a:ext cx="246885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ángulo 102"/>
          <p:cNvSpPr/>
          <p:nvPr/>
        </p:nvSpPr>
        <p:spPr>
          <a:xfrm>
            <a:off x="454328" y="3618710"/>
            <a:ext cx="246885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ectángulo 103"/>
          <p:cNvSpPr/>
          <p:nvPr/>
        </p:nvSpPr>
        <p:spPr>
          <a:xfrm>
            <a:off x="454328" y="4266782"/>
            <a:ext cx="246885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Rectángulo 104"/>
          <p:cNvSpPr/>
          <p:nvPr/>
        </p:nvSpPr>
        <p:spPr>
          <a:xfrm>
            <a:off x="454328" y="4914854"/>
            <a:ext cx="246885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ctángulo 105"/>
          <p:cNvSpPr/>
          <p:nvPr/>
        </p:nvSpPr>
        <p:spPr>
          <a:xfrm>
            <a:off x="454328" y="5562926"/>
            <a:ext cx="246885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ángulo 106"/>
          <p:cNvSpPr/>
          <p:nvPr/>
        </p:nvSpPr>
        <p:spPr>
          <a:xfrm>
            <a:off x="4616129" y="2353655"/>
            <a:ext cx="286864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Rectángulo 107"/>
          <p:cNvSpPr/>
          <p:nvPr/>
        </p:nvSpPr>
        <p:spPr>
          <a:xfrm>
            <a:off x="4616129" y="3001727"/>
            <a:ext cx="286864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Rectángulo 108"/>
          <p:cNvSpPr/>
          <p:nvPr/>
        </p:nvSpPr>
        <p:spPr>
          <a:xfrm>
            <a:off x="4616129" y="3649799"/>
            <a:ext cx="286864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CuadroTexto 112"/>
          <p:cNvSpPr txBox="1"/>
          <p:nvPr/>
        </p:nvSpPr>
        <p:spPr>
          <a:xfrm>
            <a:off x="553485" y="1968374"/>
            <a:ext cx="192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50" name="CuadroTexto 113"/>
          <p:cNvSpPr txBox="1"/>
          <p:nvPr/>
        </p:nvSpPr>
        <p:spPr>
          <a:xfrm>
            <a:off x="2563542" y="1950597"/>
            <a:ext cx="173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</p:txBody>
      </p:sp>
      <p:sp>
        <p:nvSpPr>
          <p:cNvPr id="51" name="CuadroTexto 114"/>
          <p:cNvSpPr txBox="1"/>
          <p:nvPr/>
        </p:nvSpPr>
        <p:spPr>
          <a:xfrm>
            <a:off x="4788025" y="1969908"/>
            <a:ext cx="1979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52" name="CuadroTexto 115"/>
          <p:cNvSpPr txBox="1"/>
          <p:nvPr/>
        </p:nvSpPr>
        <p:spPr>
          <a:xfrm>
            <a:off x="6857865" y="1950598"/>
            <a:ext cx="181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</p:txBody>
      </p:sp>
      <p:sp>
        <p:nvSpPr>
          <p:cNvPr id="53" name="Rectángulo 55"/>
          <p:cNvSpPr/>
          <p:nvPr/>
        </p:nvSpPr>
        <p:spPr>
          <a:xfrm>
            <a:off x="4635301" y="4297871"/>
            <a:ext cx="430295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4" name="Rectángulo 56"/>
          <p:cNvSpPr/>
          <p:nvPr/>
        </p:nvSpPr>
        <p:spPr>
          <a:xfrm>
            <a:off x="4635301" y="4945943"/>
            <a:ext cx="430295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5" name="Rectángulo 57"/>
          <p:cNvSpPr/>
          <p:nvPr/>
        </p:nvSpPr>
        <p:spPr>
          <a:xfrm>
            <a:off x="4635301" y="5594015"/>
            <a:ext cx="430295" cy="2614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6" name="Flecha abajo 78"/>
          <p:cNvSpPr/>
          <p:nvPr/>
        </p:nvSpPr>
        <p:spPr>
          <a:xfrm>
            <a:off x="1424398" y="5477628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lecha abajo 78"/>
          <p:cNvSpPr/>
          <p:nvPr/>
        </p:nvSpPr>
        <p:spPr>
          <a:xfrm>
            <a:off x="1419166" y="4833734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lecha abajo 78"/>
          <p:cNvSpPr/>
          <p:nvPr/>
        </p:nvSpPr>
        <p:spPr>
          <a:xfrm>
            <a:off x="1396641" y="4182433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lecha abajo 78"/>
          <p:cNvSpPr/>
          <p:nvPr/>
        </p:nvSpPr>
        <p:spPr>
          <a:xfrm>
            <a:off x="1403773" y="3536764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lecha abajo 78"/>
          <p:cNvSpPr/>
          <p:nvPr/>
        </p:nvSpPr>
        <p:spPr>
          <a:xfrm>
            <a:off x="5641995" y="2886859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lecha abajo 78"/>
          <p:cNvSpPr/>
          <p:nvPr/>
        </p:nvSpPr>
        <p:spPr>
          <a:xfrm>
            <a:off x="5631569" y="3534931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lecha abajo 78"/>
          <p:cNvSpPr/>
          <p:nvPr/>
        </p:nvSpPr>
        <p:spPr>
          <a:xfrm>
            <a:off x="5625600" y="4183003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lecha abajo 78"/>
          <p:cNvSpPr/>
          <p:nvPr/>
        </p:nvSpPr>
        <p:spPr>
          <a:xfrm>
            <a:off x="5625600" y="4831075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lecha abajo 78"/>
          <p:cNvSpPr/>
          <p:nvPr/>
        </p:nvSpPr>
        <p:spPr>
          <a:xfrm>
            <a:off x="5625600" y="5479147"/>
            <a:ext cx="242290" cy="144016"/>
          </a:xfrm>
          <a:prstGeom prst="down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49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7989752" cy="64605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Road safety in the world (1/3)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7347254"/>
              </p:ext>
            </p:extLst>
          </p:nvPr>
        </p:nvGraphicFramePr>
        <p:xfrm>
          <a:off x="630369" y="2018123"/>
          <a:ext cx="4877735" cy="425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 descr="Schermata 2016-07-05 alle 10.30.4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8104" y="1925248"/>
            <a:ext cx="3154280" cy="4312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Segnaposto contenuto 1"/>
          <p:cNvSpPr txBox="1">
            <a:spLocks/>
          </p:cNvSpPr>
          <p:nvPr/>
        </p:nvSpPr>
        <p:spPr>
          <a:xfrm>
            <a:off x="4269896" y="6306523"/>
            <a:ext cx="4392488" cy="28803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Font typeface="Wingdings 3"/>
              <a:buNone/>
            </a:pPr>
            <a:r>
              <a:rPr lang="en-GB" sz="1200" i="1" dirty="0"/>
              <a:t>Source: WHO (World Health Organization)</a:t>
            </a:r>
          </a:p>
          <a:p>
            <a:pPr algn="r"/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xmlns="" val="186936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982741"/>
            <a:ext cx="7989752" cy="574051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Road safety in the world (2/3)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5266501"/>
              </p:ext>
            </p:extLst>
          </p:nvPr>
        </p:nvGraphicFramePr>
        <p:xfrm>
          <a:off x="457200" y="4797152"/>
          <a:ext cx="82296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 descr="Schermata 2016-07-05 alle 10.32.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1916832"/>
            <a:ext cx="6048672" cy="27996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egnaposto contenuto 1"/>
          <p:cNvSpPr txBox="1">
            <a:spLocks/>
          </p:cNvSpPr>
          <p:nvPr/>
        </p:nvSpPr>
        <p:spPr>
          <a:xfrm>
            <a:off x="4294312" y="6290159"/>
            <a:ext cx="4392488" cy="28803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Font typeface="Wingdings 3"/>
              <a:buNone/>
            </a:pPr>
            <a:r>
              <a:rPr lang="en-GB" sz="1000" b="1" i="1" dirty="0"/>
              <a:t>Source: WHO (World Health Organization)</a:t>
            </a:r>
          </a:p>
          <a:p>
            <a:pPr algn="r"/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xmlns="" val="193694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6657" y="598240"/>
            <a:ext cx="8229601" cy="1281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6657" y="836712"/>
            <a:ext cx="8208487" cy="939378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Road safety in the world (3/3)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081206432"/>
              </p:ext>
            </p:extLst>
          </p:nvPr>
        </p:nvGraphicFramePr>
        <p:xfrm>
          <a:off x="395536" y="1879600"/>
          <a:ext cx="325070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contenuto 1"/>
          <p:cNvSpPr txBox="1">
            <a:spLocks/>
          </p:cNvSpPr>
          <p:nvPr/>
        </p:nvSpPr>
        <p:spPr>
          <a:xfrm>
            <a:off x="4283770" y="6337503"/>
            <a:ext cx="4392488" cy="28803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Font typeface="Wingdings 3"/>
              <a:buNone/>
            </a:pP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Source: WHO (World Health Organization)</a:t>
            </a:r>
          </a:p>
          <a:p>
            <a:pPr algn="r"/>
            <a:endParaRPr lang="en-GB" sz="12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780493" y="1967973"/>
            <a:ext cx="4874651" cy="4180966"/>
            <a:chOff x="3814597" y="1412776"/>
            <a:chExt cx="5069363" cy="4608512"/>
          </a:xfrm>
        </p:grpSpPr>
        <p:pic>
          <p:nvPicPr>
            <p:cNvPr id="5" name="Immagine 4" descr="Schermata 2016-07-05 alle 10.38.1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14597" y="1412776"/>
              <a:ext cx="5069363" cy="46085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7" name="Rettangolo 6"/>
            <p:cNvSpPr/>
            <p:nvPr/>
          </p:nvSpPr>
          <p:spPr>
            <a:xfrm>
              <a:off x="5580112" y="2636912"/>
              <a:ext cx="216024" cy="1476164"/>
            </a:xfrm>
            <a:prstGeom prst="rect">
              <a:avLst/>
            </a:prstGeom>
            <a:solidFill>
              <a:srgbClr val="E1561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Segnaposto contenuto 1"/>
            <p:cNvSpPr txBox="1">
              <a:spLocks/>
            </p:cNvSpPr>
            <p:nvPr/>
          </p:nvSpPr>
          <p:spPr>
            <a:xfrm>
              <a:off x="5508104" y="4149080"/>
              <a:ext cx="288032" cy="1656184"/>
            </a:xfrm>
            <a:prstGeom prst="rect">
              <a:avLst/>
            </a:prstGeom>
            <a:noFill/>
          </p:spPr>
          <p:txBody>
            <a:bodyPr vert="vert270" anchor="t">
              <a:noAutofit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728" indent="0" algn="r">
                <a:buFont typeface="Wingdings 3"/>
                <a:buNone/>
              </a:pPr>
              <a:r>
                <a:rPr lang="en-GB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Russian Federation</a:t>
              </a:r>
            </a:p>
            <a:p>
              <a:pPr algn="r"/>
              <a:endParaRPr lang="en-GB" sz="1200" i="1" dirty="0"/>
            </a:p>
          </p:txBody>
        </p:sp>
        <p:sp>
          <p:nvSpPr>
            <p:cNvPr id="9" name="Segnaposto contenuto 1"/>
            <p:cNvSpPr txBox="1">
              <a:spLocks/>
            </p:cNvSpPr>
            <p:nvPr/>
          </p:nvSpPr>
          <p:spPr>
            <a:xfrm>
              <a:off x="5256076" y="2338318"/>
              <a:ext cx="648072" cy="288032"/>
            </a:xfrm>
            <a:prstGeom prst="rect">
              <a:avLst/>
            </a:prstGeom>
            <a:noFill/>
          </p:spPr>
          <p:txBody>
            <a:bodyPr anchor="t">
              <a:noAutofit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728" indent="0" algn="r">
                <a:buFont typeface="Wingdings 3"/>
                <a:buNone/>
              </a:pP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18.9</a:t>
              </a:r>
            </a:p>
            <a:p>
              <a:pPr algn="r"/>
              <a:endParaRPr lang="en-GB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82587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903610232"/>
              </p:ext>
            </p:extLst>
          </p:nvPr>
        </p:nvGraphicFramePr>
        <p:xfrm>
          <a:off x="446657" y="6021288"/>
          <a:ext cx="8194338" cy="33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contenuto 1"/>
          <p:cNvSpPr txBox="1">
            <a:spLocks/>
          </p:cNvSpPr>
          <p:nvPr/>
        </p:nvSpPr>
        <p:spPr>
          <a:xfrm>
            <a:off x="4463988" y="6438552"/>
            <a:ext cx="4392488" cy="28803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Font typeface="Wingdings 3"/>
              <a:buNone/>
            </a:pP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Source: WHO (World Health Organization)</a:t>
            </a:r>
          </a:p>
          <a:p>
            <a:pPr algn="r"/>
            <a:endParaRPr lang="en-GB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446657" y="598240"/>
            <a:ext cx="8229601" cy="1281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contenuto 1"/>
          <p:cNvSpPr>
            <a:spLocks noGrp="1"/>
          </p:cNvSpPr>
          <p:nvPr>
            <p:ph sz="quarter" idx="2"/>
          </p:nvPr>
        </p:nvSpPr>
        <p:spPr>
          <a:xfrm>
            <a:off x="323492" y="1015504"/>
            <a:ext cx="8317503" cy="864096"/>
          </a:xfrm>
          <a:noFill/>
        </p:spPr>
        <p:txBody>
          <a:bodyPr anchor="ctr">
            <a:noAutofit/>
          </a:bodyPr>
          <a:lstStyle/>
          <a:p>
            <a:pPr marL="109728" indent="0" algn="ctr">
              <a:buNone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TRAFFIC DEATHS BY TYPE OF ROAD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USER, BY WHO REGION</a:t>
            </a:r>
          </a:p>
          <a:p>
            <a:endParaRPr lang="en-GB" sz="1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115616" y="2025357"/>
            <a:ext cx="6840760" cy="3909527"/>
            <a:chOff x="971600" y="2025357"/>
            <a:chExt cx="7037113" cy="3909527"/>
          </a:xfrm>
        </p:grpSpPr>
        <p:pic>
          <p:nvPicPr>
            <p:cNvPr id="3" name="Immagine 2" descr="Schermata 2016-07-05 alle 10.44.38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3894"/>
            <a:stretch/>
          </p:blipFill>
          <p:spPr>
            <a:xfrm>
              <a:off x="971600" y="2025357"/>
              <a:ext cx="7037113" cy="390952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259632" y="2025357"/>
              <a:ext cx="3816424" cy="2715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5738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1334" y="666083"/>
            <a:ext cx="7989752" cy="79731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Road safety in Europe</a:t>
            </a:r>
          </a:p>
        </p:txBody>
      </p:sp>
      <p:pic>
        <p:nvPicPr>
          <p:cNvPr id="5" name="Immagine 4" descr="Schermata 2016-05-02 alle 13.28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5" y="1933649"/>
            <a:ext cx="8208911" cy="3937989"/>
          </a:xfrm>
          <a:prstGeom prst="rect">
            <a:avLst/>
          </a:prstGeom>
        </p:spPr>
      </p:pic>
      <p:sp>
        <p:nvSpPr>
          <p:cNvPr id="8" name="Segnaposto contenuto 1"/>
          <p:cNvSpPr txBox="1">
            <a:spLocks/>
          </p:cNvSpPr>
          <p:nvPr/>
        </p:nvSpPr>
        <p:spPr>
          <a:xfrm>
            <a:off x="6516216" y="6396711"/>
            <a:ext cx="2252413" cy="272649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Source: European Commission</a:t>
            </a:r>
          </a:p>
          <a:p>
            <a:endParaRPr lang="en-GB" sz="1200" b="1" i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1532460950"/>
              </p:ext>
            </p:extLst>
          </p:nvPr>
        </p:nvGraphicFramePr>
        <p:xfrm>
          <a:off x="467545" y="5949280"/>
          <a:ext cx="8194338" cy="330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1913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687474"/>
            <a:ext cx="8103400" cy="773585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to do?</a:t>
            </a:r>
          </a:p>
        </p:txBody>
      </p:sp>
      <p:sp>
        <p:nvSpPr>
          <p:cNvPr id="22" name="Segnaposto contenuto 1"/>
          <p:cNvSpPr txBox="1">
            <a:spLocks/>
          </p:cNvSpPr>
          <p:nvPr/>
        </p:nvSpPr>
        <p:spPr>
          <a:xfrm>
            <a:off x="4355976" y="6453336"/>
            <a:ext cx="4392488" cy="288032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Font typeface="Wingdings 3"/>
              <a:buNone/>
            </a:pP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Source: WHO (World Health Organization)</a:t>
            </a:r>
          </a:p>
          <a:p>
            <a:pPr algn="r"/>
            <a:endParaRPr lang="en-GB" sz="1200" i="1" dirty="0"/>
          </a:p>
        </p:txBody>
      </p:sp>
      <p:graphicFrame>
        <p:nvGraphicFramePr>
          <p:cNvPr id="1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1532954"/>
              </p:ext>
            </p:extLst>
          </p:nvPr>
        </p:nvGraphicFramePr>
        <p:xfrm>
          <a:off x="467544" y="2639282"/>
          <a:ext cx="3774908" cy="3742046"/>
        </p:xfrm>
        <a:graphic>
          <a:graphicData uri="http://schemas.openxmlformats.org/drawingml/2006/table">
            <a:tbl>
              <a:tblPr/>
              <a:tblGrid>
                <a:gridCol w="849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5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Rank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Disease or Injury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Ischaemic heart disease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Cerebrovascular disease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Lower respiratory infections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COPD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Diarrhoeal diseases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HIV/AIDS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Tuberculosis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Trachea, bronchus, lung cancer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9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Road traffic injuries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Prematurity &amp; low-birth weight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3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9718272"/>
              </p:ext>
            </p:extLst>
          </p:nvPr>
        </p:nvGraphicFramePr>
        <p:xfrm>
          <a:off x="4860106" y="2652795"/>
          <a:ext cx="3816350" cy="3728533"/>
        </p:xfrm>
        <a:graphic>
          <a:graphicData uri="http://schemas.openxmlformats.org/drawingml/2006/table">
            <a:tbl>
              <a:tblPr/>
              <a:tblGrid>
                <a:gridCol w="1030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Rank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Disease or Injury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Ischaemic heart disease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Cerebrovascular disease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COPD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Lower respiratory infections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Road traffic injuries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Trachea, bronchus, lung cancer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Diabetes mellitus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Hypertensive heart disease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Stomach cancer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HIV/AIDS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2098675" y="2277908"/>
            <a:ext cx="69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>
                <a:latin typeface="Calibri" charset="0"/>
                <a:ea typeface="MS PGothic" charset="0"/>
                <a:cs typeface="MS PGothic" charset="0"/>
              </a:rPr>
              <a:t>2004</a:t>
            </a:r>
            <a:endParaRPr lang="en-US" sz="2000" dirty="0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5" name="Rectangle 106"/>
          <p:cNvSpPr>
            <a:spLocks noChangeArrowheads="1"/>
          </p:cNvSpPr>
          <p:nvPr/>
        </p:nvSpPr>
        <p:spPr bwMode="auto">
          <a:xfrm>
            <a:off x="6539632" y="2284616"/>
            <a:ext cx="69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2000" dirty="0">
                <a:latin typeface="Calibri" charset="0"/>
                <a:ea typeface="MS PGothic" charset="0"/>
                <a:cs typeface="MS PGothic" charset="0"/>
              </a:rPr>
              <a:t>2030</a:t>
            </a:r>
            <a:endParaRPr lang="en-US" sz="2000" dirty="0">
              <a:latin typeface="Calibri" charset="0"/>
              <a:ea typeface="MS PGothic" charset="0"/>
              <a:cs typeface="MS PGothic" charset="0"/>
            </a:endParaRPr>
          </a:p>
        </p:txBody>
      </p:sp>
      <p:cxnSp>
        <p:nvCxnSpPr>
          <p:cNvPr id="27" name="Connector: Curved 26"/>
          <p:cNvCxnSpPr>
            <a:cxnSpLocks/>
          </p:cNvCxnSpPr>
          <p:nvPr/>
        </p:nvCxnSpPr>
        <p:spPr>
          <a:xfrm rot="5400000" flipH="1" flipV="1">
            <a:off x="3960918" y="4783124"/>
            <a:ext cx="1160069" cy="655078"/>
          </a:xfrm>
          <a:prstGeom prst="curved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18126" y="1916831"/>
            <a:ext cx="8389646" cy="616643"/>
            <a:chOff x="-180899" y="11594"/>
            <a:chExt cx="8375237" cy="364854"/>
          </a:xfrm>
        </p:grpSpPr>
        <p:sp>
          <p:nvSpPr>
            <p:cNvPr id="55" name="Rectangle: Rounded Corners 54"/>
            <p:cNvSpPr/>
            <p:nvPr/>
          </p:nvSpPr>
          <p:spPr>
            <a:xfrm>
              <a:off x="-92286" y="11594"/>
              <a:ext cx="8286624" cy="316006"/>
            </a:xfrm>
            <a:prstGeom prst="roundRect">
              <a:avLst/>
            </a:prstGeom>
            <a:solidFill>
              <a:schemeClr val="accent1">
                <a:hueOff val="0"/>
                <a:satOff val="0"/>
                <a:lumOff val="0"/>
                <a:alpha val="74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6" name="Rectangle: Rounded Corners 4"/>
            <p:cNvSpPr txBox="1"/>
            <p:nvPr/>
          </p:nvSpPr>
          <p:spPr>
            <a:xfrm>
              <a:off x="-180899" y="80832"/>
              <a:ext cx="8162354" cy="295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en-GB" sz="1400" b="1" dirty="0">
                  <a:cs typeface="Arial"/>
                </a:rPr>
                <a:t>Road traffic injuries will become the 5</a:t>
              </a:r>
              <a:r>
                <a:rPr lang="en-GB" sz="1400" b="1" baseline="30000" dirty="0">
                  <a:cs typeface="Arial"/>
                </a:rPr>
                <a:t>th</a:t>
              </a:r>
              <a:r>
                <a:rPr lang="en-GB" sz="1400" b="1" dirty="0">
                  <a:cs typeface="Arial"/>
                </a:rPr>
                <a:t> cause of mortality by</a:t>
              </a:r>
            </a:p>
            <a:p>
              <a:pPr algn="ctr"/>
              <a:r>
                <a:rPr lang="en-GB" sz="1400" b="1" dirty="0">
                  <a:cs typeface="Arial"/>
                </a:rPr>
                <a:t>2030 if nothing is done  </a:t>
              </a:r>
              <a:endParaRPr lang="en-GB" sz="1400" b="1" dirty="0"/>
            </a:p>
            <a:p>
              <a:pPr marL="0" lvl="0" indent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6907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66" y="1052736"/>
            <a:ext cx="8337786" cy="100841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charset="0"/>
                <a:cs typeface="Arial" charset="0"/>
              </a:rPr>
              <a:t>Decade of Action for Road Safety 2011-2020</a:t>
            </a:r>
            <a:r>
              <a:rPr lang="en-GB" sz="3100" b="1" dirty="0">
                <a:latin typeface="Arial" charset="0"/>
                <a:cs typeface="Arial" charset="0"/>
              </a:rPr>
              <a:t/>
            </a:r>
            <a:br>
              <a:rPr lang="en-GB" sz="3100" b="1" dirty="0">
                <a:latin typeface="Arial" charset="0"/>
                <a:cs typeface="Arial" charset="0"/>
              </a:rPr>
            </a:br>
            <a:r>
              <a:rPr lang="en-GB" sz="2000" b="1" dirty="0">
                <a:latin typeface="Arial" charset="0"/>
                <a:cs typeface="Arial" charset="0"/>
              </a:rPr>
              <a:t>United Nations General Assembly (2010)</a:t>
            </a:r>
            <a:r>
              <a:rPr lang="en-GB" sz="4000" b="1" dirty="0">
                <a:latin typeface="Arial" charset="0"/>
                <a:cs typeface="Arial" charset="0"/>
              </a:rPr>
              <a:t/>
            </a:r>
            <a:br>
              <a:rPr lang="en-GB" sz="4000" b="1" dirty="0">
                <a:latin typeface="Arial" charset="0"/>
                <a:cs typeface="Arial" charset="0"/>
              </a:rPr>
            </a:br>
            <a:r>
              <a:rPr lang="en-GB" sz="4000" b="1" dirty="0">
                <a:latin typeface="Arial" charset="0"/>
                <a:cs typeface="Arial" charset="0"/>
              </a:rPr>
              <a:t> </a:t>
            </a:r>
            <a:endParaRPr lang="en-US" sz="4000" b="1" dirty="0">
              <a:latin typeface="Arial" charset="0"/>
              <a:cs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2" b="5153"/>
          <a:stretch>
            <a:fillRect/>
          </a:stretch>
        </p:blipFill>
        <p:spPr bwMode="auto">
          <a:xfrm>
            <a:off x="1097700" y="2708920"/>
            <a:ext cx="693068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7" descr="DoA tag on cha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11411"/>
            <a:ext cx="16557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860586861"/>
              </p:ext>
            </p:extLst>
          </p:nvPr>
        </p:nvGraphicFramePr>
        <p:xfrm>
          <a:off x="431366" y="1296238"/>
          <a:ext cx="8245090" cy="152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95126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3424</TotalTime>
  <Words>1247</Words>
  <Application>Microsoft Office PowerPoint</Application>
  <PresentationFormat>Presentazione su schermo (4:3)</PresentationFormat>
  <Paragraphs>258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Dividend</vt:lpstr>
      <vt:lpstr>ROAD SAFETY AUDIT (rsa)</vt:lpstr>
      <vt:lpstr>Road traffic deaths: the facts</vt:lpstr>
      <vt:lpstr>Road safety in the world (1/3)</vt:lpstr>
      <vt:lpstr>Road safety in the world (2/3)</vt:lpstr>
      <vt:lpstr>Road safety in the world (3/3)</vt:lpstr>
      <vt:lpstr>Diapositiva 6</vt:lpstr>
      <vt:lpstr>Road safety in Europe</vt:lpstr>
      <vt:lpstr>What to do?</vt:lpstr>
      <vt:lpstr>Decade of Action for Road Safety 2011-2020 United Nations General Assembly (2010)  </vt:lpstr>
      <vt:lpstr>Diapositiva 10</vt:lpstr>
      <vt:lpstr>Decade of Action for Road Safety 2011-2020 United Nations General Assembly (2010) Russian Federation</vt:lpstr>
      <vt:lpstr>The European Directive 2008/96/EC</vt:lpstr>
      <vt:lpstr>The tools of the European Directive</vt:lpstr>
      <vt:lpstr>The role of the Auditor according to Dir. 2008/96/EC</vt:lpstr>
      <vt:lpstr>Training of auditors (1/2)</vt:lpstr>
      <vt:lpstr>Benchmarking</vt:lpstr>
      <vt:lpstr>The auditors</vt:lpstr>
      <vt:lpstr>Road Safety Audit</vt:lpstr>
      <vt:lpstr>Which projects need to be audited? </vt:lpstr>
      <vt:lpstr>Stages of Audit</vt:lpstr>
      <vt:lpstr>Road Safety Audit process who does what?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Gabriela</dc:creator>
  <cp:lastModifiedBy>Luca Romeo</cp:lastModifiedBy>
  <cp:revision>392</cp:revision>
  <cp:lastPrinted>2016-07-13T09:45:37Z</cp:lastPrinted>
  <dcterms:created xsi:type="dcterms:W3CDTF">2014-08-04T11:41:12Z</dcterms:created>
  <dcterms:modified xsi:type="dcterms:W3CDTF">2017-06-15T04:47:06Z</dcterms:modified>
</cp:coreProperties>
</file>