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278" r:id="rId2"/>
    <p:sldId id="622" r:id="rId3"/>
    <p:sldId id="664" r:id="rId4"/>
    <p:sldId id="659" r:id="rId5"/>
    <p:sldId id="665" r:id="rId6"/>
    <p:sldId id="619" r:id="rId7"/>
    <p:sldId id="609" r:id="rId8"/>
    <p:sldId id="670" r:id="rId9"/>
    <p:sldId id="671" r:id="rId10"/>
    <p:sldId id="673" r:id="rId11"/>
    <p:sldId id="674" r:id="rId12"/>
    <p:sldId id="675" r:id="rId13"/>
    <p:sldId id="676" r:id="rId14"/>
    <p:sldId id="677" r:id="rId15"/>
    <p:sldId id="678" r:id="rId16"/>
    <p:sldId id="679" r:id="rId17"/>
  </p:sldIdLst>
  <p:sldSz cx="15360650" cy="864076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2A6B32-A863-43F4-9C2D-E74518D4B754}">
          <p14:sldIdLst>
            <p14:sldId id="278"/>
            <p14:sldId id="622"/>
            <p14:sldId id="664"/>
            <p14:sldId id="659"/>
            <p14:sldId id="665"/>
            <p14:sldId id="619"/>
            <p14:sldId id="609"/>
            <p14:sldId id="670"/>
            <p14:sldId id="671"/>
            <p14:sldId id="673"/>
            <p14:sldId id="674"/>
            <p14:sldId id="675"/>
            <p14:sldId id="676"/>
            <p14:sldId id="677"/>
            <p14:sldId id="678"/>
            <p14:sldId id="6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4839" userDrawn="1">
          <p15:clr>
            <a:srgbClr val="A4A3A4"/>
          </p15:clr>
        </p15:guide>
        <p15:guide id="3" orient="horz" pos="5218" userDrawn="1">
          <p15:clr>
            <a:srgbClr val="A4A3A4"/>
          </p15:clr>
        </p15:guide>
        <p15:guide id="4" orient="horz" pos="1040" userDrawn="1">
          <p15:clr>
            <a:srgbClr val="A4A3A4"/>
          </p15:clr>
        </p15:guide>
        <p15:guide id="5" orient="horz" pos="548" userDrawn="1">
          <p15:clr>
            <a:srgbClr val="A4A3A4"/>
          </p15:clr>
        </p15:guide>
        <p15:guide id="6" pos="9461" userDrawn="1">
          <p15:clr>
            <a:srgbClr val="A4A3A4"/>
          </p15:clr>
        </p15:guide>
        <p15:guide id="7" pos="2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828"/>
    <a:srgbClr val="1888B9"/>
    <a:srgbClr val="E7F5FE"/>
    <a:srgbClr val="F8E9FB"/>
    <a:srgbClr val="A2C9F4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7292" autoAdjust="0"/>
  </p:normalViewPr>
  <p:slideViewPr>
    <p:cSldViewPr snapToGrid="0">
      <p:cViewPr varScale="1">
        <p:scale>
          <a:sx n="89" d="100"/>
          <a:sy n="89" d="100"/>
        </p:scale>
        <p:origin x="1014" y="90"/>
      </p:cViewPr>
      <p:guideLst>
        <p:guide orient="horz" pos="2722"/>
        <p:guide pos="4839"/>
        <p:guide orient="horz" pos="5218"/>
        <p:guide orient="horz" pos="1040"/>
        <p:guide orient="horz" pos="548"/>
        <p:guide pos="9461"/>
        <p:guide pos="2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599DF-0EC3-4A4F-9F46-C14A37683FFB}" type="doc">
      <dgm:prSet loTypeId="urn:microsoft.com/office/officeart/2009/3/layout/StepU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3E19D-7EA0-496E-821A-FEFA5A11C785}">
      <dgm:prSet phldrT="[Текст]" custT="1"/>
      <dgm:spPr/>
      <dgm:t>
        <a:bodyPr/>
        <a:lstStyle/>
        <a:p>
          <a:r>
            <a:rPr lang="ru-RU" sz="2400" b="1" dirty="0" smtClean="0"/>
            <a:t>Финансовая поддержка </a:t>
          </a:r>
          <a:endParaRPr lang="ru-RU" sz="2400" dirty="0"/>
        </a:p>
      </dgm:t>
    </dgm:pt>
    <dgm:pt modelId="{D781038A-BCE0-431D-A756-95B10BA115A0}" type="parTrans" cxnId="{B6CB41D8-663A-49F0-88BC-81AF36632C0D}">
      <dgm:prSet/>
      <dgm:spPr/>
      <dgm:t>
        <a:bodyPr/>
        <a:lstStyle/>
        <a:p>
          <a:endParaRPr lang="ru-RU" sz="1600"/>
        </a:p>
      </dgm:t>
    </dgm:pt>
    <dgm:pt modelId="{1D5B9F63-47FF-42D7-8C73-0E3A31CED762}" type="sibTrans" cxnId="{B6CB41D8-663A-49F0-88BC-81AF36632C0D}">
      <dgm:prSet/>
      <dgm:spPr/>
      <dgm:t>
        <a:bodyPr/>
        <a:lstStyle/>
        <a:p>
          <a:endParaRPr lang="ru-RU" sz="1600"/>
        </a:p>
      </dgm:t>
    </dgm:pt>
    <dgm:pt modelId="{2C5D4E80-BB11-4264-82D6-A6B748517464}">
      <dgm:prSet phldrT="[Текст]"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предоставление поручительств в рамках «Программы 6,5%» с максимальным снижением ставки</a:t>
          </a:r>
          <a:endParaRPr lang="ru-RU" sz="1800" dirty="0"/>
        </a:p>
      </dgm:t>
    </dgm:pt>
    <dgm:pt modelId="{467BB588-B65C-472E-84FB-5F4A1963FDDF}" type="parTrans" cxnId="{51E782B7-2459-46B5-AE16-6ABAC1136D37}">
      <dgm:prSet/>
      <dgm:spPr/>
      <dgm:t>
        <a:bodyPr/>
        <a:lstStyle/>
        <a:p>
          <a:endParaRPr lang="ru-RU" sz="1600"/>
        </a:p>
      </dgm:t>
    </dgm:pt>
    <dgm:pt modelId="{6509B832-6AEF-40B8-B871-01FAF4B01E01}" type="sibTrans" cxnId="{51E782B7-2459-46B5-AE16-6ABAC1136D37}">
      <dgm:prSet/>
      <dgm:spPr/>
      <dgm:t>
        <a:bodyPr/>
        <a:lstStyle/>
        <a:p>
          <a:endParaRPr lang="ru-RU" sz="1600"/>
        </a:p>
      </dgm:t>
    </dgm:pt>
    <dgm:pt modelId="{A5E51A46-AC81-49E8-B05E-0AE802D95EC3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предоставление МСП-банком гарантий для участия в закупках и исполнения договоров в рамках Закона № 223-ФЗ</a:t>
          </a:r>
          <a:endParaRPr lang="ru-RU" sz="1800" b="1" i="1" dirty="0">
            <a:latin typeface="Arial Narrow" panose="020B0606020202030204" pitchFamily="34" charset="0"/>
          </a:endParaRPr>
        </a:p>
      </dgm:t>
    </dgm:pt>
    <dgm:pt modelId="{9057C7FD-DAF5-4C57-B867-E1AFAC4545B9}" type="parTrans" cxnId="{83CCEE61-0C89-4E7D-A73E-CD8726C916E6}">
      <dgm:prSet/>
      <dgm:spPr/>
      <dgm:t>
        <a:bodyPr/>
        <a:lstStyle/>
        <a:p>
          <a:endParaRPr lang="ru-RU" sz="1600"/>
        </a:p>
      </dgm:t>
    </dgm:pt>
    <dgm:pt modelId="{2BC8CD3F-39ED-4EB9-B9DF-138C311D65F1}" type="sibTrans" cxnId="{83CCEE61-0C89-4E7D-A73E-CD8726C916E6}">
      <dgm:prSet/>
      <dgm:spPr/>
      <dgm:t>
        <a:bodyPr/>
        <a:lstStyle/>
        <a:p>
          <a:endParaRPr lang="ru-RU" sz="1600"/>
        </a:p>
      </dgm:t>
    </dgm:pt>
    <dgm:pt modelId="{764122A8-D8D8-467B-BD87-CD8A762D3B06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прямое кредитование МСП-банком субъектов МСП в целях участия в закупках</a:t>
          </a:r>
          <a:endParaRPr lang="ru-RU" sz="1800" b="1" i="1" dirty="0">
            <a:latin typeface="Arial Narrow" panose="020B0606020202030204" pitchFamily="34" charset="0"/>
          </a:endParaRPr>
        </a:p>
      </dgm:t>
    </dgm:pt>
    <dgm:pt modelId="{6F94E432-E6D1-4DD4-8B33-EC40FABCCDC6}" type="parTrans" cxnId="{A4CA8557-BF9E-4EFD-A775-107267654787}">
      <dgm:prSet/>
      <dgm:spPr/>
      <dgm:t>
        <a:bodyPr/>
        <a:lstStyle/>
        <a:p>
          <a:endParaRPr lang="ru-RU" sz="1600"/>
        </a:p>
      </dgm:t>
    </dgm:pt>
    <dgm:pt modelId="{BB4E09DC-9F13-4033-B1D7-E584B316EDA2}" type="sibTrans" cxnId="{A4CA8557-BF9E-4EFD-A775-107267654787}">
      <dgm:prSet/>
      <dgm:spPr/>
      <dgm:t>
        <a:bodyPr/>
        <a:lstStyle/>
        <a:p>
          <a:endParaRPr lang="ru-RU" sz="1600"/>
        </a:p>
      </dgm:t>
    </dgm:pt>
    <dgm:pt modelId="{E9D703C4-AC68-4396-B614-6FD342E66D25}">
      <dgm:prSet custT="1"/>
      <dgm:spPr/>
      <dgm:t>
        <a:bodyPr/>
        <a:lstStyle/>
        <a:p>
          <a:r>
            <a:rPr lang="ru-RU" altLang="ru-RU" sz="1800" b="1" i="1" dirty="0" smtClean="0">
              <a:latin typeface="Arial Narrow" panose="020B0606020202030204" pitchFamily="34" charset="0"/>
            </a:rPr>
            <a:t>расширение сети банков-партнеров</a:t>
          </a:r>
          <a:endParaRPr lang="ru-RU" altLang="ru-RU" sz="1800" b="1" i="1" dirty="0">
            <a:latin typeface="Arial Narrow" panose="020B0606020202030204" pitchFamily="34" charset="0"/>
          </a:endParaRPr>
        </a:p>
      </dgm:t>
    </dgm:pt>
    <dgm:pt modelId="{ED96FF03-BD80-4C56-B758-7FD51FD4BA1A}" type="parTrans" cxnId="{5AFEC77B-E7D8-4421-9564-3B30CDA3D048}">
      <dgm:prSet/>
      <dgm:spPr/>
      <dgm:t>
        <a:bodyPr/>
        <a:lstStyle/>
        <a:p>
          <a:endParaRPr lang="ru-RU" sz="1600"/>
        </a:p>
      </dgm:t>
    </dgm:pt>
    <dgm:pt modelId="{ACD94E6A-8E0C-4AB2-858E-4322414E583B}" type="sibTrans" cxnId="{5AFEC77B-E7D8-4421-9564-3B30CDA3D048}">
      <dgm:prSet/>
      <dgm:spPr/>
      <dgm:t>
        <a:bodyPr/>
        <a:lstStyle/>
        <a:p>
          <a:endParaRPr lang="ru-RU" sz="1600"/>
        </a:p>
      </dgm:t>
    </dgm:pt>
    <dgm:pt modelId="{A644EA4F-993E-4616-9CB2-04C6FD45C40B}">
      <dgm:prSet phldrT="[Текст]" custT="1"/>
      <dgm:spPr/>
      <dgm:t>
        <a:bodyPr/>
        <a:lstStyle/>
        <a:p>
          <a:r>
            <a:rPr lang="ru-RU" sz="2400" b="1" dirty="0" smtClean="0"/>
            <a:t>Бизнес-навигатор</a:t>
          </a:r>
          <a:endParaRPr lang="ru-RU" sz="2400" dirty="0"/>
        </a:p>
      </dgm:t>
    </dgm:pt>
    <dgm:pt modelId="{8AA00EF6-64AD-4A96-AF14-F09311064080}" type="parTrans" cxnId="{EDAE83F3-C0F6-45E9-B197-F97DE57218F0}">
      <dgm:prSet/>
      <dgm:spPr/>
      <dgm:t>
        <a:bodyPr/>
        <a:lstStyle/>
        <a:p>
          <a:endParaRPr lang="ru-RU" sz="1600"/>
        </a:p>
      </dgm:t>
    </dgm:pt>
    <dgm:pt modelId="{FD367C3C-1385-4584-A969-A51B2B7DA564}" type="sibTrans" cxnId="{EDAE83F3-C0F6-45E9-B197-F97DE57218F0}">
      <dgm:prSet/>
      <dgm:spPr/>
      <dgm:t>
        <a:bodyPr/>
        <a:lstStyle/>
        <a:p>
          <a:endParaRPr lang="ru-RU" sz="1600"/>
        </a:p>
      </dgm:t>
    </dgm:pt>
    <dgm:pt modelId="{B767776A-464F-4486-90E8-CD8596A4F10B}">
      <dgm:prSet phldrT="[Текст]"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консолидация информации о всех формах поддержки (имущественной поддержке, специализированных продуктах банков, региональной инфраструктуре поддержки)</a:t>
          </a:r>
          <a:endParaRPr lang="ru-RU" sz="1800" b="1" dirty="0"/>
        </a:p>
      </dgm:t>
    </dgm:pt>
    <dgm:pt modelId="{7067DF76-53F6-47AD-A6E4-FBE701C34AE7}" type="parTrans" cxnId="{78A6999B-9424-4193-A903-8910CBD89B9A}">
      <dgm:prSet/>
      <dgm:spPr/>
      <dgm:t>
        <a:bodyPr/>
        <a:lstStyle/>
        <a:p>
          <a:endParaRPr lang="ru-RU" sz="1600"/>
        </a:p>
      </dgm:t>
    </dgm:pt>
    <dgm:pt modelId="{39D086A5-2F64-4E49-9C2F-1AD13091A1B2}" type="sibTrans" cxnId="{78A6999B-9424-4193-A903-8910CBD89B9A}">
      <dgm:prSet/>
      <dgm:spPr/>
      <dgm:t>
        <a:bodyPr/>
        <a:lstStyle/>
        <a:p>
          <a:endParaRPr lang="ru-RU" sz="1600"/>
        </a:p>
      </dgm:t>
    </dgm:pt>
    <dgm:pt modelId="{8AA417D0-952E-4DF9-B60E-A3471224042A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возможность выбора сферы бизнеса, города, района города, места расположения (территории);</a:t>
          </a:r>
          <a:endParaRPr lang="ru-RU" sz="1800" b="1" i="1" dirty="0">
            <a:latin typeface="Arial Narrow" panose="020B0606020202030204" pitchFamily="34" charset="0"/>
          </a:endParaRPr>
        </a:p>
      </dgm:t>
    </dgm:pt>
    <dgm:pt modelId="{B735580A-AA9A-4035-8B92-2E6EFE94F39E}" type="parTrans" cxnId="{CA82305A-1B4A-41F8-A3B1-401E6171DA45}">
      <dgm:prSet/>
      <dgm:spPr/>
      <dgm:t>
        <a:bodyPr/>
        <a:lstStyle/>
        <a:p>
          <a:endParaRPr lang="ru-RU" sz="1600"/>
        </a:p>
      </dgm:t>
    </dgm:pt>
    <dgm:pt modelId="{B9EC3B88-7305-45A5-B95F-8F37C0BC2D0E}" type="sibTrans" cxnId="{CA82305A-1B4A-41F8-A3B1-401E6171DA45}">
      <dgm:prSet/>
      <dgm:spPr/>
      <dgm:t>
        <a:bodyPr/>
        <a:lstStyle/>
        <a:p>
          <a:endParaRPr lang="ru-RU" sz="1600"/>
        </a:p>
      </dgm:t>
    </dgm:pt>
    <dgm:pt modelId="{802FBCCA-328F-4E80-BC46-EDE5779CDD9D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возможность разработки примерного бизнес-плана, привязанного к конкретному месту (территории), а также шаблона бизнес-плана для самостоятельного заполнения</a:t>
          </a:r>
          <a:endParaRPr lang="ru-RU" sz="1800" b="1" i="1" dirty="0">
            <a:latin typeface="Arial Narrow" panose="020B0606020202030204" pitchFamily="34" charset="0"/>
          </a:endParaRPr>
        </a:p>
      </dgm:t>
    </dgm:pt>
    <dgm:pt modelId="{AC026900-B46D-4A86-99EC-A488A35F0491}" type="parTrans" cxnId="{D4A43BF9-1A5E-4FA5-BC88-FE4B8C654894}">
      <dgm:prSet/>
      <dgm:spPr/>
      <dgm:t>
        <a:bodyPr/>
        <a:lstStyle/>
        <a:p>
          <a:endParaRPr lang="ru-RU" sz="1600"/>
        </a:p>
      </dgm:t>
    </dgm:pt>
    <dgm:pt modelId="{97032769-8BDA-4D52-938C-EF3633A65C6F}" type="sibTrans" cxnId="{D4A43BF9-1A5E-4FA5-BC88-FE4B8C654894}">
      <dgm:prSet/>
      <dgm:spPr/>
      <dgm:t>
        <a:bodyPr/>
        <a:lstStyle/>
        <a:p>
          <a:endParaRPr lang="ru-RU" sz="1600"/>
        </a:p>
      </dgm:t>
    </dgm:pt>
    <dgm:pt modelId="{45D59DD5-C5C2-4A70-88F9-4849DCD07457}">
      <dgm:prSet custT="1"/>
      <dgm:spPr/>
      <dgm:t>
        <a:bodyPr/>
        <a:lstStyle/>
        <a:p>
          <a:r>
            <a:rPr lang="ru-RU" sz="2400" b="1" dirty="0" smtClean="0"/>
            <a:t>Закупки</a:t>
          </a:r>
          <a:endParaRPr lang="ru-RU" altLang="ru-RU" sz="2400" b="1" dirty="0"/>
        </a:p>
      </dgm:t>
    </dgm:pt>
    <dgm:pt modelId="{E6A5E58B-B7B0-4783-88C8-7B37D44E9FD5}" type="parTrans" cxnId="{879E25B8-FB3F-4871-9B47-861D54E89456}">
      <dgm:prSet/>
      <dgm:spPr/>
      <dgm:t>
        <a:bodyPr/>
        <a:lstStyle/>
        <a:p>
          <a:endParaRPr lang="ru-RU" sz="1600"/>
        </a:p>
      </dgm:t>
    </dgm:pt>
    <dgm:pt modelId="{C8A6A5B8-1FA2-4292-BA52-22A1117B7510}" type="sibTrans" cxnId="{879E25B8-FB3F-4871-9B47-861D54E89456}">
      <dgm:prSet/>
      <dgm:spPr/>
      <dgm:t>
        <a:bodyPr/>
        <a:lstStyle/>
        <a:p>
          <a:endParaRPr lang="ru-RU" sz="1600"/>
        </a:p>
      </dgm:t>
    </dgm:pt>
    <dgm:pt modelId="{2114E43B-DAB3-4E77-A3AF-8042A384E6B5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формирование двухуровневой системы контроля закупок у субъектов МСП</a:t>
          </a:r>
          <a:endParaRPr lang="ru-RU" sz="1800" dirty="0"/>
        </a:p>
      </dgm:t>
    </dgm:pt>
    <dgm:pt modelId="{E9236A29-7511-47EA-9A06-9FED97B16777}" type="parTrans" cxnId="{159530A8-18B7-463B-801D-5A2EA443DCD7}">
      <dgm:prSet/>
      <dgm:spPr/>
      <dgm:t>
        <a:bodyPr/>
        <a:lstStyle/>
        <a:p>
          <a:endParaRPr lang="ru-RU" sz="1600"/>
        </a:p>
      </dgm:t>
    </dgm:pt>
    <dgm:pt modelId="{911D9964-5335-4FB9-B9E6-0F915C68D99F}" type="sibTrans" cxnId="{159530A8-18B7-463B-801D-5A2EA443DCD7}">
      <dgm:prSet/>
      <dgm:spPr/>
      <dgm:t>
        <a:bodyPr/>
        <a:lstStyle/>
        <a:p>
          <a:endParaRPr lang="ru-RU" sz="1600"/>
        </a:p>
      </dgm:t>
    </dgm:pt>
    <dgm:pt modelId="{07CEBCD6-247B-432D-8AA9-AB3E2B36D1EF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повышение информированности о номенклатуре закупок </a:t>
          </a:r>
          <a:endParaRPr lang="ru-RU" sz="1800" b="1" i="1" dirty="0">
            <a:latin typeface="Arial Narrow" panose="020B0606020202030204" pitchFamily="34" charset="0"/>
          </a:endParaRPr>
        </a:p>
      </dgm:t>
    </dgm:pt>
    <dgm:pt modelId="{45CF3356-AC80-49D8-8037-3DA6284520AC}" type="parTrans" cxnId="{A886627E-CFA8-42D5-A433-2576BED45F80}">
      <dgm:prSet/>
      <dgm:spPr/>
      <dgm:t>
        <a:bodyPr/>
        <a:lstStyle/>
        <a:p>
          <a:endParaRPr lang="ru-RU" sz="1600"/>
        </a:p>
      </dgm:t>
    </dgm:pt>
    <dgm:pt modelId="{CA0C820E-23A4-4139-B146-2A1F8AB3A666}" type="sibTrans" cxnId="{A886627E-CFA8-42D5-A433-2576BED45F80}">
      <dgm:prSet/>
      <dgm:spPr/>
      <dgm:t>
        <a:bodyPr/>
        <a:lstStyle/>
        <a:p>
          <a:endParaRPr lang="ru-RU" sz="1600"/>
        </a:p>
      </dgm:t>
    </dgm:pt>
    <dgm:pt modelId="{DAFC70B0-7964-43A5-A242-A963D5B4D25A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сокращенные сроки заключения договора и оплаты</a:t>
          </a:r>
          <a:endParaRPr lang="ru-RU" sz="1800" b="1" i="1" dirty="0">
            <a:latin typeface="Arial Narrow" panose="020B0606020202030204" pitchFamily="34" charset="0"/>
          </a:endParaRPr>
        </a:p>
      </dgm:t>
    </dgm:pt>
    <dgm:pt modelId="{DF4078E5-77D6-49EB-B63E-2686BE56B561}" type="parTrans" cxnId="{22CA76E3-74B9-4A30-B840-D4ED2B9AC14F}">
      <dgm:prSet/>
      <dgm:spPr/>
      <dgm:t>
        <a:bodyPr/>
        <a:lstStyle/>
        <a:p>
          <a:endParaRPr lang="ru-RU" sz="1600"/>
        </a:p>
      </dgm:t>
    </dgm:pt>
    <dgm:pt modelId="{1976A74C-0FDF-44FE-9711-6BB5482C6BCA}" type="sibTrans" cxnId="{22CA76E3-74B9-4A30-B840-D4ED2B9AC14F}">
      <dgm:prSet/>
      <dgm:spPr/>
      <dgm:t>
        <a:bodyPr/>
        <a:lstStyle/>
        <a:p>
          <a:endParaRPr lang="ru-RU" sz="1600"/>
        </a:p>
      </dgm:t>
    </dgm:pt>
    <dgm:pt modelId="{11781AA2-6844-418D-B284-3D7F5ED9C9BA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формирование достоверных данных с использованием Единого реестра субъектов МСП</a:t>
          </a:r>
        </a:p>
      </dgm:t>
    </dgm:pt>
    <dgm:pt modelId="{655BD57B-0317-421C-8D85-F2ED739AE456}" type="parTrans" cxnId="{5EFFAB3C-3A4D-49D6-BBBE-6FB46B5D4CE6}">
      <dgm:prSet/>
      <dgm:spPr/>
      <dgm:t>
        <a:bodyPr/>
        <a:lstStyle/>
        <a:p>
          <a:endParaRPr lang="ru-RU" sz="1600"/>
        </a:p>
      </dgm:t>
    </dgm:pt>
    <dgm:pt modelId="{AEBCA690-0081-4843-B928-01A29F6F2A20}" type="sibTrans" cxnId="{5EFFAB3C-3A4D-49D6-BBBE-6FB46B5D4CE6}">
      <dgm:prSet/>
      <dgm:spPr/>
      <dgm:t>
        <a:bodyPr/>
        <a:lstStyle/>
        <a:p>
          <a:endParaRPr lang="ru-RU" sz="1600"/>
        </a:p>
      </dgm:t>
    </dgm:pt>
    <dgm:pt modelId="{FF685096-039B-4488-87F9-6E2DA8814336}">
      <dgm:prSet custT="1"/>
      <dgm:spPr/>
      <dgm:t>
        <a:bodyPr/>
        <a:lstStyle/>
        <a:p>
          <a:r>
            <a:rPr lang="ru-RU" sz="1800" b="1" i="1" dirty="0" smtClean="0">
              <a:latin typeface="Arial Narrow" panose="020B0606020202030204" pitchFamily="34" charset="0"/>
            </a:rPr>
            <a:t>существенное наращивание объема закупок </a:t>
          </a:r>
          <a:endParaRPr lang="ru-RU" sz="1800" b="1" i="1" dirty="0">
            <a:latin typeface="Arial Narrow" panose="020B0606020202030204" pitchFamily="34" charset="0"/>
          </a:endParaRPr>
        </a:p>
      </dgm:t>
    </dgm:pt>
    <dgm:pt modelId="{36291D93-B86C-4961-9728-BC17FE163C06}" type="parTrans" cxnId="{740FDD99-323C-414D-BF8F-69DD842B82AE}">
      <dgm:prSet/>
      <dgm:spPr/>
      <dgm:t>
        <a:bodyPr/>
        <a:lstStyle/>
        <a:p>
          <a:endParaRPr lang="ru-RU" sz="1600"/>
        </a:p>
      </dgm:t>
    </dgm:pt>
    <dgm:pt modelId="{3A8F2BEE-D827-4E51-8357-8044B5A9DA8C}" type="sibTrans" cxnId="{740FDD99-323C-414D-BF8F-69DD842B82AE}">
      <dgm:prSet/>
      <dgm:spPr/>
      <dgm:t>
        <a:bodyPr/>
        <a:lstStyle/>
        <a:p>
          <a:endParaRPr lang="ru-RU" sz="1600"/>
        </a:p>
      </dgm:t>
    </dgm:pt>
    <dgm:pt modelId="{B0F906F3-89FD-425D-89E8-19F6303C882D}" type="pres">
      <dgm:prSet presAssocID="{FB9599DF-0EC3-4A4F-9F46-C14A37683F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4D58-B0B5-4812-A9E8-014D2B0CFF08}" type="pres">
      <dgm:prSet presAssocID="{A644EA4F-993E-4616-9CB2-04C6FD45C40B}" presName="composite" presStyleCnt="0"/>
      <dgm:spPr/>
      <dgm:t>
        <a:bodyPr/>
        <a:lstStyle/>
        <a:p>
          <a:endParaRPr lang="ru-RU"/>
        </a:p>
      </dgm:t>
    </dgm:pt>
    <dgm:pt modelId="{ED958430-B882-4151-8B7D-DE8E335BC556}" type="pres">
      <dgm:prSet presAssocID="{A644EA4F-993E-4616-9CB2-04C6FD45C40B}" presName="LShape" presStyleLbl="alignNode1" presStyleIdx="0" presStyleCnt="5" custLinFactNeighborX="-1180" custLinFactNeighborY="-35756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28E76D04-AE5F-4296-A637-8AE1A6573AF5}" type="pres">
      <dgm:prSet presAssocID="{A644EA4F-993E-4616-9CB2-04C6FD45C40B}" presName="ParentText" presStyleLbl="revTx" presStyleIdx="0" presStyleCnt="3" custScaleX="108319" custScaleY="149321" custLinFactX="100000" custLinFactNeighborX="153323" custLinFactNeighborY="-38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561A4-32B5-433A-B81C-0F53835F9AF5}" type="pres">
      <dgm:prSet presAssocID="{A644EA4F-993E-4616-9CB2-04C6FD45C40B}" presName="Triangle" presStyleLbl="alignNode1" presStyleIdx="1" presStyleCnt="5" custLinFactNeighborX="-4750" custLinFactNeighborY="-76718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E6CACAA-27A9-448B-A9B0-AB52C39F6D75}" type="pres">
      <dgm:prSet presAssocID="{FD367C3C-1385-4584-A969-A51B2B7DA564}" presName="sibTrans" presStyleCnt="0"/>
      <dgm:spPr/>
      <dgm:t>
        <a:bodyPr/>
        <a:lstStyle/>
        <a:p>
          <a:endParaRPr lang="ru-RU"/>
        </a:p>
      </dgm:t>
    </dgm:pt>
    <dgm:pt modelId="{748EA0B1-8069-4CE5-BB54-ECFAD2DBD3C2}" type="pres">
      <dgm:prSet presAssocID="{FD367C3C-1385-4584-A969-A51B2B7DA564}" presName="space" presStyleCnt="0"/>
      <dgm:spPr/>
      <dgm:t>
        <a:bodyPr/>
        <a:lstStyle/>
        <a:p>
          <a:endParaRPr lang="ru-RU"/>
        </a:p>
      </dgm:t>
    </dgm:pt>
    <dgm:pt modelId="{A1FE5191-3EA7-48A8-866B-982F1A4861DE}" type="pres">
      <dgm:prSet presAssocID="{2613E19D-7EA0-496E-821A-FEFA5A11C785}" presName="composite" presStyleCnt="0"/>
      <dgm:spPr/>
      <dgm:t>
        <a:bodyPr/>
        <a:lstStyle/>
        <a:p>
          <a:endParaRPr lang="ru-RU"/>
        </a:p>
      </dgm:t>
    </dgm:pt>
    <dgm:pt modelId="{63A4408E-C28D-4D58-9CF1-7BB4C1376C36}" type="pres">
      <dgm:prSet presAssocID="{2613E19D-7EA0-496E-821A-FEFA5A11C785}" presName="LShape" presStyleLbl="alignNode1" presStyleIdx="2" presStyleCnt="5" custLinFactNeighborX="-2920" custLinFactNeighborY="13725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86E707FA-5D30-43DF-82C4-99681D91A324}" type="pres">
      <dgm:prSet presAssocID="{2613E19D-7EA0-496E-821A-FEFA5A11C785}" presName="ParentText" presStyleLbl="revTx" presStyleIdx="1" presStyleCnt="3" custScaleX="111335" custScaleY="121755" custLinFactNeighborX="3512" custLinFactNeighborY="20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40670-9859-48D8-B279-853084DC0CB2}" type="pres">
      <dgm:prSet presAssocID="{2613E19D-7EA0-496E-821A-FEFA5A11C785}" presName="Triangle" presStyleLbl="alignNode1" presStyleIdx="3" presStyleCnt="5" custLinFactY="151" custLinFactNeighborX="-13412" custLinFactNeighborY="100000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E862C55-D8D3-4CDE-AD24-D748C432E0A0}" type="pres">
      <dgm:prSet presAssocID="{1D5B9F63-47FF-42D7-8C73-0E3A31CED762}" presName="sibTrans" presStyleCnt="0"/>
      <dgm:spPr/>
      <dgm:t>
        <a:bodyPr/>
        <a:lstStyle/>
        <a:p>
          <a:endParaRPr lang="ru-RU"/>
        </a:p>
      </dgm:t>
    </dgm:pt>
    <dgm:pt modelId="{1D79FCC2-EEAF-4EC0-8B42-93F28387BD22}" type="pres">
      <dgm:prSet presAssocID="{1D5B9F63-47FF-42D7-8C73-0E3A31CED762}" presName="space" presStyleCnt="0"/>
      <dgm:spPr/>
      <dgm:t>
        <a:bodyPr/>
        <a:lstStyle/>
        <a:p>
          <a:endParaRPr lang="ru-RU"/>
        </a:p>
      </dgm:t>
    </dgm:pt>
    <dgm:pt modelId="{01771AB3-33A4-4185-877F-C69F52F3BEF2}" type="pres">
      <dgm:prSet presAssocID="{45D59DD5-C5C2-4A70-88F9-4849DCD07457}" presName="composite" presStyleCnt="0"/>
      <dgm:spPr/>
      <dgm:t>
        <a:bodyPr/>
        <a:lstStyle/>
        <a:p>
          <a:endParaRPr lang="ru-RU"/>
        </a:p>
      </dgm:t>
    </dgm:pt>
    <dgm:pt modelId="{0F103ED9-900E-4496-AD21-48A8787B6E90}" type="pres">
      <dgm:prSet presAssocID="{45D59DD5-C5C2-4A70-88F9-4849DCD07457}" presName="LShape" presStyleLbl="alignNode1" presStyleIdx="4" presStyleCnt="5" custLinFactNeighborX="-4131" custLinFactNeighborY="2063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A95B99F-D861-445D-BCAB-41E5FA170828}" type="pres">
      <dgm:prSet presAssocID="{45D59DD5-C5C2-4A70-88F9-4849DCD07457}" presName="ParentText" presStyleLbl="revTx" presStyleIdx="2" presStyleCnt="3" custScaleY="102112" custLinFactX="-100000" custLinFactNeighborX="-152666" custLinFactNeighborY="57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99E00-5900-45E2-BA7B-0240DA855129}" type="presOf" srcId="{2613E19D-7EA0-496E-821A-FEFA5A11C785}" destId="{86E707FA-5D30-43DF-82C4-99681D91A324}" srcOrd="0" destOrd="0" presId="urn:microsoft.com/office/officeart/2009/3/layout/StepUpProcess"/>
    <dgm:cxn modelId="{A886627E-CFA8-42D5-A433-2576BED45F80}" srcId="{45D59DD5-C5C2-4A70-88F9-4849DCD07457}" destId="{07CEBCD6-247B-432D-8AA9-AB3E2B36D1EF}" srcOrd="1" destOrd="0" parTransId="{45CF3356-AC80-49D8-8037-3DA6284520AC}" sibTransId="{CA0C820E-23A4-4139-B146-2A1F8AB3A666}"/>
    <dgm:cxn modelId="{AFCBCFDF-8055-4C23-BB90-F5A16C099C39}" type="presOf" srcId="{11781AA2-6844-418D-B284-3D7F5ED9C9BA}" destId="{CA95B99F-D861-445D-BCAB-41E5FA170828}" srcOrd="0" destOrd="4" presId="urn:microsoft.com/office/officeart/2009/3/layout/StepUpProcess"/>
    <dgm:cxn modelId="{8EDF58AA-76C0-4FF5-944A-CEC65E2F20EC}" type="presOf" srcId="{B767776A-464F-4486-90E8-CD8596A4F10B}" destId="{28E76D04-AE5F-4296-A637-8AE1A6573AF5}" srcOrd="0" destOrd="1" presId="urn:microsoft.com/office/officeart/2009/3/layout/StepUpProcess"/>
    <dgm:cxn modelId="{18EA9C0A-908E-4A04-B45A-1CEA945DBFB1}" type="presOf" srcId="{FF685096-039B-4488-87F9-6E2DA8814336}" destId="{CA95B99F-D861-445D-BCAB-41E5FA170828}" srcOrd="0" destOrd="5" presId="urn:microsoft.com/office/officeart/2009/3/layout/StepUpProcess"/>
    <dgm:cxn modelId="{83CCEE61-0C89-4E7D-A73E-CD8726C916E6}" srcId="{2613E19D-7EA0-496E-821A-FEFA5A11C785}" destId="{A5E51A46-AC81-49E8-B05E-0AE802D95EC3}" srcOrd="1" destOrd="0" parTransId="{9057C7FD-DAF5-4C57-B867-E1AFAC4545B9}" sibTransId="{2BC8CD3F-39ED-4EB9-B9DF-138C311D65F1}"/>
    <dgm:cxn modelId="{45E4D00E-1974-4023-A1FB-699280F4D067}" type="presOf" srcId="{8AA417D0-952E-4DF9-B60E-A3471224042A}" destId="{28E76D04-AE5F-4296-A637-8AE1A6573AF5}" srcOrd="0" destOrd="2" presId="urn:microsoft.com/office/officeart/2009/3/layout/StepUpProcess"/>
    <dgm:cxn modelId="{74262E00-07C5-4FDA-ADBD-E6C880B91FC6}" type="presOf" srcId="{07CEBCD6-247B-432D-8AA9-AB3E2B36D1EF}" destId="{CA95B99F-D861-445D-BCAB-41E5FA170828}" srcOrd="0" destOrd="2" presId="urn:microsoft.com/office/officeart/2009/3/layout/StepUpProcess"/>
    <dgm:cxn modelId="{51E782B7-2459-46B5-AE16-6ABAC1136D37}" srcId="{2613E19D-7EA0-496E-821A-FEFA5A11C785}" destId="{2C5D4E80-BB11-4264-82D6-A6B748517464}" srcOrd="0" destOrd="0" parTransId="{467BB588-B65C-472E-84FB-5F4A1963FDDF}" sibTransId="{6509B832-6AEF-40B8-B871-01FAF4B01E01}"/>
    <dgm:cxn modelId="{F5DD7A86-A02F-48DC-AA14-C4A384E4D0B7}" type="presOf" srcId="{FB9599DF-0EC3-4A4F-9F46-C14A37683FFB}" destId="{B0F906F3-89FD-425D-89E8-19F6303C882D}" srcOrd="0" destOrd="0" presId="urn:microsoft.com/office/officeart/2009/3/layout/StepUpProcess"/>
    <dgm:cxn modelId="{5A6D4253-2225-4126-955F-65FA6E2E709B}" type="presOf" srcId="{E9D703C4-AC68-4396-B614-6FD342E66D25}" destId="{86E707FA-5D30-43DF-82C4-99681D91A324}" srcOrd="0" destOrd="4" presId="urn:microsoft.com/office/officeart/2009/3/layout/StepUpProcess"/>
    <dgm:cxn modelId="{A4CA8557-BF9E-4EFD-A775-107267654787}" srcId="{2613E19D-7EA0-496E-821A-FEFA5A11C785}" destId="{764122A8-D8D8-467B-BD87-CD8A762D3B06}" srcOrd="2" destOrd="0" parTransId="{6F94E432-E6D1-4DD4-8B33-EC40FABCCDC6}" sibTransId="{BB4E09DC-9F13-4033-B1D7-E584B316EDA2}"/>
    <dgm:cxn modelId="{D4A43BF9-1A5E-4FA5-BC88-FE4B8C654894}" srcId="{A644EA4F-993E-4616-9CB2-04C6FD45C40B}" destId="{802FBCCA-328F-4E80-BC46-EDE5779CDD9D}" srcOrd="2" destOrd="0" parTransId="{AC026900-B46D-4A86-99EC-A488A35F0491}" sibTransId="{97032769-8BDA-4D52-938C-EF3633A65C6F}"/>
    <dgm:cxn modelId="{224D3B73-492F-4767-AE23-7DBA991E09EA}" type="presOf" srcId="{DAFC70B0-7964-43A5-A242-A963D5B4D25A}" destId="{CA95B99F-D861-445D-BCAB-41E5FA170828}" srcOrd="0" destOrd="3" presId="urn:microsoft.com/office/officeart/2009/3/layout/StepUpProcess"/>
    <dgm:cxn modelId="{740FDD99-323C-414D-BF8F-69DD842B82AE}" srcId="{45D59DD5-C5C2-4A70-88F9-4849DCD07457}" destId="{FF685096-039B-4488-87F9-6E2DA8814336}" srcOrd="4" destOrd="0" parTransId="{36291D93-B86C-4961-9728-BC17FE163C06}" sibTransId="{3A8F2BEE-D827-4E51-8357-8044B5A9DA8C}"/>
    <dgm:cxn modelId="{A983E1FC-890C-4FB4-AA61-B88A42FEDA9A}" type="presOf" srcId="{764122A8-D8D8-467B-BD87-CD8A762D3B06}" destId="{86E707FA-5D30-43DF-82C4-99681D91A324}" srcOrd="0" destOrd="3" presId="urn:microsoft.com/office/officeart/2009/3/layout/StepUpProcess"/>
    <dgm:cxn modelId="{6C4CE825-767A-4756-8474-07242FDE37D7}" type="presOf" srcId="{802FBCCA-328F-4E80-BC46-EDE5779CDD9D}" destId="{28E76D04-AE5F-4296-A637-8AE1A6573AF5}" srcOrd="0" destOrd="3" presId="urn:microsoft.com/office/officeart/2009/3/layout/StepUpProcess"/>
    <dgm:cxn modelId="{5AFEC77B-E7D8-4421-9564-3B30CDA3D048}" srcId="{2613E19D-7EA0-496E-821A-FEFA5A11C785}" destId="{E9D703C4-AC68-4396-B614-6FD342E66D25}" srcOrd="3" destOrd="0" parTransId="{ED96FF03-BD80-4C56-B758-7FD51FD4BA1A}" sibTransId="{ACD94E6A-8E0C-4AB2-858E-4322414E583B}"/>
    <dgm:cxn modelId="{0E5AEE0E-D919-49A6-81C0-EA351776CA86}" type="presOf" srcId="{2C5D4E80-BB11-4264-82D6-A6B748517464}" destId="{86E707FA-5D30-43DF-82C4-99681D91A324}" srcOrd="0" destOrd="1" presId="urn:microsoft.com/office/officeart/2009/3/layout/StepUpProcess"/>
    <dgm:cxn modelId="{C2AE0770-FBD4-4F2C-9E1C-129FFA703643}" type="presOf" srcId="{A5E51A46-AC81-49E8-B05E-0AE802D95EC3}" destId="{86E707FA-5D30-43DF-82C4-99681D91A324}" srcOrd="0" destOrd="2" presId="urn:microsoft.com/office/officeart/2009/3/layout/StepUpProcess"/>
    <dgm:cxn modelId="{B6CB41D8-663A-49F0-88BC-81AF36632C0D}" srcId="{FB9599DF-0EC3-4A4F-9F46-C14A37683FFB}" destId="{2613E19D-7EA0-496E-821A-FEFA5A11C785}" srcOrd="1" destOrd="0" parTransId="{D781038A-BCE0-431D-A756-95B10BA115A0}" sibTransId="{1D5B9F63-47FF-42D7-8C73-0E3A31CED762}"/>
    <dgm:cxn modelId="{448D961A-AFB6-445A-9DC3-FE3F2A114B8C}" type="presOf" srcId="{2114E43B-DAB3-4E77-A3AF-8042A384E6B5}" destId="{CA95B99F-D861-445D-BCAB-41E5FA170828}" srcOrd="0" destOrd="1" presId="urn:microsoft.com/office/officeart/2009/3/layout/StepUpProcess"/>
    <dgm:cxn modelId="{EDAE83F3-C0F6-45E9-B197-F97DE57218F0}" srcId="{FB9599DF-0EC3-4A4F-9F46-C14A37683FFB}" destId="{A644EA4F-993E-4616-9CB2-04C6FD45C40B}" srcOrd="0" destOrd="0" parTransId="{8AA00EF6-64AD-4A96-AF14-F09311064080}" sibTransId="{FD367C3C-1385-4584-A969-A51B2B7DA564}"/>
    <dgm:cxn modelId="{BFDD1695-FE43-49E6-9F18-0F0DF70452F9}" type="presOf" srcId="{45D59DD5-C5C2-4A70-88F9-4849DCD07457}" destId="{CA95B99F-D861-445D-BCAB-41E5FA170828}" srcOrd="0" destOrd="0" presId="urn:microsoft.com/office/officeart/2009/3/layout/StepUpProcess"/>
    <dgm:cxn modelId="{357007FB-FFF9-4D5A-95D0-50144812D2E8}" type="presOf" srcId="{A644EA4F-993E-4616-9CB2-04C6FD45C40B}" destId="{28E76D04-AE5F-4296-A637-8AE1A6573AF5}" srcOrd="0" destOrd="0" presId="urn:microsoft.com/office/officeart/2009/3/layout/StepUpProcess"/>
    <dgm:cxn modelId="{CA82305A-1B4A-41F8-A3B1-401E6171DA45}" srcId="{A644EA4F-993E-4616-9CB2-04C6FD45C40B}" destId="{8AA417D0-952E-4DF9-B60E-A3471224042A}" srcOrd="1" destOrd="0" parTransId="{B735580A-AA9A-4035-8B92-2E6EFE94F39E}" sibTransId="{B9EC3B88-7305-45A5-B95F-8F37C0BC2D0E}"/>
    <dgm:cxn modelId="{78A6999B-9424-4193-A903-8910CBD89B9A}" srcId="{A644EA4F-993E-4616-9CB2-04C6FD45C40B}" destId="{B767776A-464F-4486-90E8-CD8596A4F10B}" srcOrd="0" destOrd="0" parTransId="{7067DF76-53F6-47AD-A6E4-FBE701C34AE7}" sibTransId="{39D086A5-2F64-4E49-9C2F-1AD13091A1B2}"/>
    <dgm:cxn modelId="{159530A8-18B7-463B-801D-5A2EA443DCD7}" srcId="{45D59DD5-C5C2-4A70-88F9-4849DCD07457}" destId="{2114E43B-DAB3-4E77-A3AF-8042A384E6B5}" srcOrd="0" destOrd="0" parTransId="{E9236A29-7511-47EA-9A06-9FED97B16777}" sibTransId="{911D9964-5335-4FB9-B9E6-0F915C68D99F}"/>
    <dgm:cxn modelId="{879E25B8-FB3F-4871-9B47-861D54E89456}" srcId="{FB9599DF-0EC3-4A4F-9F46-C14A37683FFB}" destId="{45D59DD5-C5C2-4A70-88F9-4849DCD07457}" srcOrd="2" destOrd="0" parTransId="{E6A5E58B-B7B0-4783-88C8-7B37D44E9FD5}" sibTransId="{C8A6A5B8-1FA2-4292-BA52-22A1117B7510}"/>
    <dgm:cxn modelId="{22CA76E3-74B9-4A30-B840-D4ED2B9AC14F}" srcId="{45D59DD5-C5C2-4A70-88F9-4849DCD07457}" destId="{DAFC70B0-7964-43A5-A242-A963D5B4D25A}" srcOrd="2" destOrd="0" parTransId="{DF4078E5-77D6-49EB-B63E-2686BE56B561}" sibTransId="{1976A74C-0FDF-44FE-9711-6BB5482C6BCA}"/>
    <dgm:cxn modelId="{5EFFAB3C-3A4D-49D6-BBBE-6FB46B5D4CE6}" srcId="{45D59DD5-C5C2-4A70-88F9-4849DCD07457}" destId="{11781AA2-6844-418D-B284-3D7F5ED9C9BA}" srcOrd="3" destOrd="0" parTransId="{655BD57B-0317-421C-8D85-F2ED739AE456}" sibTransId="{AEBCA690-0081-4843-B928-01A29F6F2A20}"/>
    <dgm:cxn modelId="{0AC7892E-5665-4A4C-927D-40DE152518EE}" type="presParOf" srcId="{B0F906F3-89FD-425D-89E8-19F6303C882D}" destId="{D7B64D58-B0B5-4812-A9E8-014D2B0CFF08}" srcOrd="0" destOrd="0" presId="urn:microsoft.com/office/officeart/2009/3/layout/StepUpProcess"/>
    <dgm:cxn modelId="{D7127897-EA02-4A8E-BBB3-5D9901BFACC7}" type="presParOf" srcId="{D7B64D58-B0B5-4812-A9E8-014D2B0CFF08}" destId="{ED958430-B882-4151-8B7D-DE8E335BC556}" srcOrd="0" destOrd="0" presId="urn:microsoft.com/office/officeart/2009/3/layout/StepUpProcess"/>
    <dgm:cxn modelId="{99F8A809-565F-42D2-8648-52853E0A1EE7}" type="presParOf" srcId="{D7B64D58-B0B5-4812-A9E8-014D2B0CFF08}" destId="{28E76D04-AE5F-4296-A637-8AE1A6573AF5}" srcOrd="1" destOrd="0" presId="urn:microsoft.com/office/officeart/2009/3/layout/StepUpProcess"/>
    <dgm:cxn modelId="{B2AF9361-B229-47C4-ABF4-7FCA63BFBFE9}" type="presParOf" srcId="{D7B64D58-B0B5-4812-A9E8-014D2B0CFF08}" destId="{6EB561A4-32B5-433A-B81C-0F53835F9AF5}" srcOrd="2" destOrd="0" presId="urn:microsoft.com/office/officeart/2009/3/layout/StepUpProcess"/>
    <dgm:cxn modelId="{D024D5EA-0807-4228-BD48-23FBCABC2E9D}" type="presParOf" srcId="{B0F906F3-89FD-425D-89E8-19F6303C882D}" destId="{5E6CACAA-27A9-448B-A9B0-AB52C39F6D75}" srcOrd="1" destOrd="0" presId="urn:microsoft.com/office/officeart/2009/3/layout/StepUpProcess"/>
    <dgm:cxn modelId="{F08F0B7D-222A-49AD-825C-7B4FB8BE0342}" type="presParOf" srcId="{5E6CACAA-27A9-448B-A9B0-AB52C39F6D75}" destId="{748EA0B1-8069-4CE5-BB54-ECFAD2DBD3C2}" srcOrd="0" destOrd="0" presId="urn:microsoft.com/office/officeart/2009/3/layout/StepUpProcess"/>
    <dgm:cxn modelId="{AAA2F953-1E0C-4B26-81CE-C5264991B4E7}" type="presParOf" srcId="{B0F906F3-89FD-425D-89E8-19F6303C882D}" destId="{A1FE5191-3EA7-48A8-866B-982F1A4861DE}" srcOrd="2" destOrd="0" presId="urn:microsoft.com/office/officeart/2009/3/layout/StepUpProcess"/>
    <dgm:cxn modelId="{AEF8EF52-A669-4EB4-A71E-2527CB859CC1}" type="presParOf" srcId="{A1FE5191-3EA7-48A8-866B-982F1A4861DE}" destId="{63A4408E-C28D-4D58-9CF1-7BB4C1376C36}" srcOrd="0" destOrd="0" presId="urn:microsoft.com/office/officeart/2009/3/layout/StepUpProcess"/>
    <dgm:cxn modelId="{AF600124-E927-4A92-A1B9-0461E9BF0D03}" type="presParOf" srcId="{A1FE5191-3EA7-48A8-866B-982F1A4861DE}" destId="{86E707FA-5D30-43DF-82C4-99681D91A324}" srcOrd="1" destOrd="0" presId="urn:microsoft.com/office/officeart/2009/3/layout/StepUpProcess"/>
    <dgm:cxn modelId="{3A2EF84F-FD82-4F61-A1F1-A48A87F23FE2}" type="presParOf" srcId="{A1FE5191-3EA7-48A8-866B-982F1A4861DE}" destId="{6C140670-9859-48D8-B279-853084DC0CB2}" srcOrd="2" destOrd="0" presId="urn:microsoft.com/office/officeart/2009/3/layout/StepUpProcess"/>
    <dgm:cxn modelId="{90CD7D9F-DF03-4E10-A776-B2D751EBBAFE}" type="presParOf" srcId="{B0F906F3-89FD-425D-89E8-19F6303C882D}" destId="{DE862C55-D8D3-4CDE-AD24-D748C432E0A0}" srcOrd="3" destOrd="0" presId="urn:microsoft.com/office/officeart/2009/3/layout/StepUpProcess"/>
    <dgm:cxn modelId="{966EE685-90B6-443E-8574-640B9F1323D2}" type="presParOf" srcId="{DE862C55-D8D3-4CDE-AD24-D748C432E0A0}" destId="{1D79FCC2-EEAF-4EC0-8B42-93F28387BD22}" srcOrd="0" destOrd="0" presId="urn:microsoft.com/office/officeart/2009/3/layout/StepUpProcess"/>
    <dgm:cxn modelId="{A4B34F53-B4A9-4045-A6E4-824DC5B4ECAC}" type="presParOf" srcId="{B0F906F3-89FD-425D-89E8-19F6303C882D}" destId="{01771AB3-33A4-4185-877F-C69F52F3BEF2}" srcOrd="4" destOrd="0" presId="urn:microsoft.com/office/officeart/2009/3/layout/StepUpProcess"/>
    <dgm:cxn modelId="{40A49BBE-FDAB-4012-BD84-72C88A6CA007}" type="presParOf" srcId="{01771AB3-33A4-4185-877F-C69F52F3BEF2}" destId="{0F103ED9-900E-4496-AD21-48A8787B6E90}" srcOrd="0" destOrd="0" presId="urn:microsoft.com/office/officeart/2009/3/layout/StepUpProcess"/>
    <dgm:cxn modelId="{A936969B-DA5D-4E6E-8CC7-50A2D529B830}" type="presParOf" srcId="{01771AB3-33A4-4185-877F-C69F52F3BEF2}" destId="{CA95B99F-D861-445D-BCAB-41E5FA17082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A0281-2B20-4953-8A21-A3CA9F6309B4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48AC73A-69DB-429B-8F21-ADE0797B8776}" type="pres">
      <dgm:prSet presAssocID="{CDAA0281-2B20-4953-8A21-A3CA9F6309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31901FD9-5C45-4D03-A2F7-3932C775AFB0}" type="presOf" srcId="{CDAA0281-2B20-4953-8A21-A3CA9F6309B4}" destId="{148AC73A-69DB-429B-8F21-ADE0797B877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58430-B882-4151-8B7D-DE8E335BC556}">
      <dsp:nvSpPr>
        <dsp:cNvPr id="0" name=""/>
        <dsp:cNvSpPr/>
      </dsp:nvSpPr>
      <dsp:spPr>
        <a:xfrm rot="5400000">
          <a:off x="954303" y="939168"/>
          <a:ext cx="2473145" cy="411525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E76D04-AE5F-4296-A637-8AE1A6573AF5}">
      <dsp:nvSpPr>
        <dsp:cNvPr id="0" name=""/>
        <dsp:cNvSpPr/>
      </dsp:nvSpPr>
      <dsp:spPr>
        <a:xfrm>
          <a:off x="9847150" y="984037"/>
          <a:ext cx="4024352" cy="4862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Бизнес-навигатор</a:t>
          </a:r>
          <a:endParaRPr lang="ru-RU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консолидация информации о всех формах поддержки (имущественной поддержке, специализированных продуктах банков, региональной инфраструктуре поддержки)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возможность выбора сферы бизнеса, города, района города, места расположения (территории);</a:t>
          </a:r>
          <a:endParaRPr lang="ru-RU" sz="1800" b="1" i="1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возможность разработки примерного бизнес-плана, привязанного к конкретному месту (территории), а также шаблона бизнес-плана для самостоятельного заполнения</a:t>
          </a:r>
          <a:endParaRPr lang="ru-RU" sz="1800" b="1" i="1" kern="1200" dirty="0">
            <a:latin typeface="Arial Narrow" panose="020B0606020202030204" pitchFamily="34" charset="0"/>
          </a:endParaRPr>
        </a:p>
      </dsp:txBody>
      <dsp:txXfrm>
        <a:off x="9847150" y="984037"/>
        <a:ext cx="4024352" cy="4862876"/>
      </dsp:txXfrm>
    </dsp:sp>
    <dsp:sp modelId="{6EB561A4-32B5-433A-B81C-0F53835F9AF5}">
      <dsp:nvSpPr>
        <dsp:cNvPr id="0" name=""/>
        <dsp:cNvSpPr/>
      </dsp:nvSpPr>
      <dsp:spPr>
        <a:xfrm>
          <a:off x="3571018" y="982706"/>
          <a:ext cx="700995" cy="700995"/>
        </a:xfrm>
        <a:prstGeom prst="triangle">
          <a:avLst>
            <a:gd name="adj" fmla="val 100000"/>
          </a:avLst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4408E-C28D-4D58-9CF1-7BB4C1376C36}">
      <dsp:nvSpPr>
        <dsp:cNvPr id="0" name=""/>
        <dsp:cNvSpPr/>
      </dsp:nvSpPr>
      <dsp:spPr>
        <a:xfrm rot="5400000">
          <a:off x="5585460" y="683199"/>
          <a:ext cx="2473145" cy="411525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707FA-5D30-43DF-82C4-99681D91A324}">
      <dsp:nvSpPr>
        <dsp:cNvPr id="0" name=""/>
        <dsp:cNvSpPr/>
      </dsp:nvSpPr>
      <dsp:spPr>
        <a:xfrm>
          <a:off x="5212714" y="1897650"/>
          <a:ext cx="4136405" cy="396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Финансовая поддержка </a:t>
          </a:r>
          <a:endParaRPr lang="ru-RU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предоставление поручительств в рамках «Программы 6,5%» с максимальным снижением ставки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предоставление МСП-банком гарантий для участия в закупках и исполнения договоров в рамках Закона № 223-ФЗ</a:t>
          </a:r>
          <a:endParaRPr lang="ru-RU" sz="1800" b="1" i="1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прямое кредитование МСП-банком субъектов МСП в целях участия в закупках</a:t>
          </a:r>
          <a:endParaRPr lang="ru-RU" sz="1800" b="1" i="1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b="1" i="1" kern="1200" dirty="0" smtClean="0">
              <a:latin typeface="Arial Narrow" panose="020B0606020202030204" pitchFamily="34" charset="0"/>
            </a:rPr>
            <a:t>расширение сети банков-партнеров</a:t>
          </a:r>
          <a:endParaRPr lang="ru-RU" altLang="ru-RU" sz="1800" b="1" i="1" kern="1200" dirty="0">
            <a:latin typeface="Arial Narrow" panose="020B0606020202030204" pitchFamily="34" charset="0"/>
          </a:endParaRPr>
        </a:p>
      </dsp:txBody>
      <dsp:txXfrm>
        <a:off x="5212714" y="1897650"/>
        <a:ext cx="4136405" cy="3965145"/>
      </dsp:txXfrm>
    </dsp:sp>
    <dsp:sp modelId="{6C140670-9859-48D8-B279-853084DC0CB2}">
      <dsp:nvSpPr>
        <dsp:cNvPr id="0" name=""/>
        <dsp:cNvSpPr/>
      </dsp:nvSpPr>
      <dsp:spPr>
        <a:xfrm>
          <a:off x="8213061" y="742844"/>
          <a:ext cx="700995" cy="700995"/>
        </a:xfrm>
        <a:prstGeom prst="triangle">
          <a:avLst>
            <a:gd name="adj" fmla="val 100000"/>
          </a:avLst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03ED9-900E-4496-AD21-48A8787B6E90}">
      <dsp:nvSpPr>
        <dsp:cNvPr id="0" name=""/>
        <dsp:cNvSpPr/>
      </dsp:nvSpPr>
      <dsp:spPr>
        <a:xfrm rot="5400000">
          <a:off x="10238388" y="-305858"/>
          <a:ext cx="2473145" cy="411525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B99F-D861-445D-BCAB-41E5FA170828}">
      <dsp:nvSpPr>
        <dsp:cNvPr id="0" name=""/>
        <dsp:cNvSpPr/>
      </dsp:nvSpPr>
      <dsp:spPr>
        <a:xfrm>
          <a:off x="608315" y="2257565"/>
          <a:ext cx="3715278" cy="3325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Закупки</a:t>
          </a:r>
          <a:endParaRPr lang="ru-RU" altLang="ru-RU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формирование двухуровневой системы контроля закупок у субъектов МСП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повышение информированности о номенклатуре закупок </a:t>
          </a:r>
          <a:endParaRPr lang="ru-RU" sz="1800" b="1" i="1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сокращенные сроки заключения договора и оплаты</a:t>
          </a:r>
          <a:endParaRPr lang="ru-RU" sz="1800" b="1" i="1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формирование достоверных данных с использованием Единого реестра субъектов МСП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latin typeface="Arial Narrow" panose="020B0606020202030204" pitchFamily="34" charset="0"/>
            </a:rPr>
            <a:t>существенное наращивание объема закупок </a:t>
          </a:r>
          <a:endParaRPr lang="ru-RU" sz="1800" b="1" i="1" kern="1200" dirty="0">
            <a:latin typeface="Arial Narrow" panose="020B0606020202030204" pitchFamily="34" charset="0"/>
          </a:endParaRPr>
        </a:p>
      </dsp:txBody>
      <dsp:txXfrm>
        <a:off x="608315" y="2257565"/>
        <a:ext cx="3715278" cy="3325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8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28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79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E1577-3A23-435E-8456-B20EE4B5C2CF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5621698" y="6456700"/>
            <a:ext cx="4302625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B434C67-FE62-4AB2-B74E-CF3DBFFBEB76}" type="slidenum">
              <a:rPr lang="ru-RU" sz="1200"/>
              <a:pPr algn="r"/>
              <a:t>7</a:t>
            </a:fld>
            <a:endParaRPr lang="ru-RU" sz="1200" dirty="0"/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30725" cy="2547938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204" y="3229444"/>
            <a:ext cx="7942238" cy="305895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4FF0B7-6C7A-444D-BC86-99C02D58423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9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081" y="1414125"/>
            <a:ext cx="11520488" cy="3008266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081" y="4538401"/>
            <a:ext cx="11520488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94D-C25F-4CCC-8DFA-2DD3C1B362B1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0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F4CD-F5EC-4D43-B0F2-0C5C6D9AF715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4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92465" y="460041"/>
            <a:ext cx="3312140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6045" y="460041"/>
            <a:ext cx="9744412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DBB9-72CE-45BA-A57E-EC2CD90B430E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3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1204035" y="307270"/>
            <a:ext cx="1204042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9405" y="8659114"/>
            <a:ext cx="1076128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223455" y="2030490"/>
            <a:ext cx="1204042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" y="1164689"/>
            <a:ext cx="13575103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" y="422706"/>
            <a:ext cx="13575103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1204034" y="8120992"/>
            <a:ext cx="1184634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4286699" y="8661767"/>
            <a:ext cx="1076128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226954" y="8658343"/>
            <a:ext cx="1076128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3057571" y="8658343"/>
            <a:ext cx="1076128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223454" y="7199196"/>
            <a:ext cx="1204042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3595637" y="7963674"/>
            <a:ext cx="1229127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81522" y="134021"/>
            <a:ext cx="2426911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4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FBEA-0D8C-44F4-9DC4-425DC9CB45BF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2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44" y="2154191"/>
            <a:ext cx="13248561" cy="359431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4" y="5782512"/>
            <a:ext cx="13248561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DDFF-4DC0-4249-930E-0F3FD2D975B8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4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045" y="2300203"/>
            <a:ext cx="6528276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6329" y="2300203"/>
            <a:ext cx="6528276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F970-0A99-4F05-9CC3-BCDB09507058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6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45" y="460041"/>
            <a:ext cx="13248561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046" y="2118188"/>
            <a:ext cx="6498274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8046" y="3156278"/>
            <a:ext cx="6498274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6329" y="2118188"/>
            <a:ext cx="6530277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6329" y="3156278"/>
            <a:ext cx="6530277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B89-F843-4029-A188-A2F0F6778761}" type="datetime1">
              <a:rPr lang="ru-RU" smtClean="0"/>
              <a:t>14.06.2017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B347-EA48-4E53-AA19-91E2BE95543B}" type="datetime1">
              <a:rPr lang="ru-RU" smtClean="0"/>
              <a:t>14.06.2017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DD74-0963-4817-90A9-E4C389D28BE1}" type="datetime1">
              <a:rPr lang="ru-RU" smtClean="0"/>
              <a:t>14.06.2017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46" y="576051"/>
            <a:ext cx="4954209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277" y="1244111"/>
            <a:ext cx="7776329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046" y="2592229"/>
            <a:ext cx="4954209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507C-68E6-4153-A62A-DDC2054FE3DA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8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46" y="576051"/>
            <a:ext cx="4954209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30277" y="1244111"/>
            <a:ext cx="7776329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046" y="2592229"/>
            <a:ext cx="4954209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A2F5-AE2A-496A-B8C5-EC7D7C36D010}" type="datetime1">
              <a:rPr lang="ru-RU" smtClean="0"/>
              <a:t>14.06.2017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9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045" y="460041"/>
            <a:ext cx="13248561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45" y="2300203"/>
            <a:ext cx="13248561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045" y="8008708"/>
            <a:ext cx="345614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39BE-C3BA-4B0B-914D-7C9F5DA1E847}" type="datetime1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8216" y="8008708"/>
            <a:ext cx="518421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8459" y="8008708"/>
            <a:ext cx="345614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4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7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0000"/>
                <a:lumOff val="60000"/>
                <a:alpha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0331" y="3725237"/>
            <a:ext cx="125999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331" y="3725237"/>
            <a:ext cx="12599988" cy="2739211"/>
          </a:xfrm>
          <a:prstGeom prst="rect">
            <a:avLst/>
          </a:prstGeom>
          <a:gradFill>
            <a:gsLst>
              <a:gs pos="5000">
                <a:schemeClr val="accent1">
                  <a:lumMod val="7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0000"/>
                  <a:lumOff val="60000"/>
                  <a:alpha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доступа субъектов МСП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закупкам крупнейших заказчиков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87" y="499428"/>
            <a:ext cx="7091076" cy="3225800"/>
          </a:xfrm>
          <a:prstGeom prst="rect">
            <a:avLst/>
          </a:prstGeom>
          <a:gradFill>
            <a:gsLst>
              <a:gs pos="5000">
                <a:schemeClr val="accent1">
                  <a:lumMod val="7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0000"/>
                  <a:lumOff val="60000"/>
                  <a:alpha val="4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27986" y="315374"/>
            <a:ext cx="7793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ОСНОВЫ РЕГУЛИРОВАНИЯ УЧАСТИЯ СУБЪЕКТОВ МСП В ЗАКУПКАХ КРУПНЕЙШИХ ЗАКАЗЧИКОВ </a:t>
            </a:r>
            <a:b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(В РАМКАХ ФЕДЕРАЛЬНОГО ЗАКОНА № 223-ФЗ)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1554" y="5112336"/>
            <a:ext cx="3643199" cy="16492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42" tIns="101571" rIns="203142" bIns="101571" numCol="1" spcCol="1270" anchor="ctr" anchorCtr="0"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Контроль за закупочной деятельностью крупнейших заказчиков со стороны </a:t>
            </a:r>
            <a:r>
              <a:rPr lang="ru-RU" dirty="0">
                <a:solidFill>
                  <a:schemeClr val="bg1"/>
                </a:solidFill>
              </a:rPr>
              <a:t>Корпорации МСП и органов исполнительной власти субъектов РФ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1484" y="3421925"/>
            <a:ext cx="3968320" cy="1484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42" tIns="101571" rIns="203142" bIns="101571" numCol="1" spcCol="1270" anchor="ctr" anchorCtr="0">
            <a:no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Обязанность заказчиков размещать в открытом доступе </a:t>
            </a:r>
            <a:r>
              <a:rPr lang="ru-RU" b="1" dirty="0">
                <a:solidFill>
                  <a:schemeClr val="bg1"/>
                </a:solidFill>
              </a:rPr>
              <a:t>перечень товаров, работ, услуг, закупаемых у субъектов МСП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5764" y="5010328"/>
            <a:ext cx="3976608" cy="17512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42" tIns="101571" rIns="203142" bIns="101571" numCol="1" spcCol="1270" anchor="ctr" anchorCtr="0">
            <a:no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Утверждены </a:t>
            </a:r>
            <a:r>
              <a:rPr lang="ru-RU" b="1" dirty="0">
                <a:solidFill>
                  <a:schemeClr val="bg1"/>
                </a:solidFill>
              </a:rPr>
              <a:t>перечни конкретных и отдельных заказчиков, </a:t>
            </a:r>
            <a:r>
              <a:rPr lang="ru-RU" dirty="0">
                <a:solidFill>
                  <a:schemeClr val="bg1"/>
                </a:solidFill>
              </a:rPr>
              <a:t>в отношении которых проводится </a:t>
            </a:r>
            <a:r>
              <a:rPr lang="ru-RU" b="1" dirty="0">
                <a:solidFill>
                  <a:schemeClr val="bg1"/>
                </a:solidFill>
              </a:rPr>
              <a:t>оценка соответствия и мониторинг соответствия</a:t>
            </a:r>
            <a:endParaRPr lang="ru-RU" b="1" spc="-66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5200" y="6961909"/>
            <a:ext cx="4017172" cy="14923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42" tIns="101571" rIns="203142" bIns="101571" numCol="1" spcCol="1270" anchor="ctr" anchorCtr="0">
            <a:no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С 1 августа 2016 года начал работу </a:t>
            </a:r>
            <a:r>
              <a:rPr lang="ru-RU" b="1" dirty="0">
                <a:solidFill>
                  <a:schemeClr val="bg1"/>
                </a:solidFill>
              </a:rPr>
              <a:t>Единый реестр субъектов МСП</a:t>
            </a:r>
            <a:endParaRPr lang="ru-RU" spc="-66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94062" y="1714501"/>
            <a:ext cx="3935751" cy="16031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42" tIns="101571" rIns="203142" bIns="101571" numCol="1" spcCol="1270" anchor="ctr" anchorCtr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Квота на </a:t>
            </a:r>
            <a:r>
              <a:rPr lang="ru-RU" b="1" dirty="0">
                <a:solidFill>
                  <a:schemeClr val="bg1"/>
                </a:solidFill>
              </a:rPr>
              <a:t>закупки у субъектов МСП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минимальные годовые объемы закупок у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 субъектов МСП (10% и 18%)</a:t>
            </a:r>
            <a:r>
              <a:rPr lang="ru-RU" sz="1477" b="1" dirty="0">
                <a:solidFill>
                  <a:schemeClr val="bg1"/>
                </a:solidFill>
              </a:rPr>
              <a:t/>
            </a:r>
            <a:br>
              <a:rPr lang="ru-RU" sz="1477" b="1" dirty="0">
                <a:solidFill>
                  <a:schemeClr val="bg1"/>
                </a:solidFill>
              </a:rPr>
            </a:br>
            <a:r>
              <a:rPr lang="ru-RU" sz="1312" dirty="0">
                <a:solidFill>
                  <a:schemeClr val="bg1"/>
                </a:solidFill>
              </a:rPr>
              <a:t>с 2018 г – 15% по прямым закупкам</a:t>
            </a:r>
          </a:p>
        </p:txBody>
      </p:sp>
      <p:sp>
        <p:nvSpPr>
          <p:cNvPr id="3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26497" y="7486651"/>
            <a:ext cx="2325483" cy="37736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1554" y="3421926"/>
            <a:ext cx="3643199" cy="1484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42" tIns="101571" rIns="203142" bIns="101571" numCol="1" spcCol="1270" anchor="ctr" anchorCtr="0">
            <a:no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Обязанность заказчиков по формированию и размещению в ЕИС отдельного </a:t>
            </a:r>
            <a:r>
              <a:rPr lang="ru-RU" b="1" dirty="0">
                <a:solidFill>
                  <a:schemeClr val="bg1"/>
                </a:solidFill>
              </a:rPr>
              <a:t>раздела о закупках у субъектах МСП в плане закупок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686" y="325192"/>
            <a:ext cx="1159529" cy="11830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8772" y="6961909"/>
            <a:ext cx="3715972" cy="14923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42" tIns="101571" rIns="203142" bIns="101571" numCol="1" spcCol="1270" anchor="ctr" anchorCtr="0">
            <a:noAutofit/>
          </a:bodyPr>
          <a:lstStyle/>
          <a:p>
            <a:pPr algn="ctr">
              <a:defRPr/>
            </a:pPr>
            <a:r>
              <a:rPr lang="ru-RU" spc="-66" dirty="0">
                <a:solidFill>
                  <a:schemeClr val="bg1"/>
                </a:solidFill>
              </a:rPr>
              <a:t>В августе 2016 года запущен </a:t>
            </a:r>
            <a:r>
              <a:rPr lang="ru-RU" b="1" spc="-66" dirty="0">
                <a:solidFill>
                  <a:schemeClr val="bg1"/>
                </a:solidFill>
              </a:rPr>
              <a:t>Бизнес-Навигатор</a:t>
            </a:r>
            <a:r>
              <a:rPr lang="ru-RU" spc="-66" dirty="0">
                <a:solidFill>
                  <a:schemeClr val="bg1"/>
                </a:solidFill>
              </a:rPr>
              <a:t>, в котором содержится в том числе информация о закупках крупнейших заказчиков </a:t>
            </a:r>
            <a:br>
              <a:rPr lang="ru-RU" spc="-66" dirty="0">
                <a:solidFill>
                  <a:schemeClr val="bg1"/>
                </a:solidFill>
              </a:rPr>
            </a:br>
            <a:r>
              <a:rPr lang="ru-RU" spc="-66" dirty="0">
                <a:solidFill>
                  <a:schemeClr val="bg1"/>
                </a:solidFill>
              </a:rPr>
              <a:t>у субъектов МСП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7704" y="1922209"/>
            <a:ext cx="2850282" cy="997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Преимущества для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субъектов МСП: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1546" y="1714501"/>
            <a:ext cx="3643200" cy="16031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142" tIns="101571" rIns="203142" bIns="101571" numCol="1" spcCol="1270" anchor="ctr" anchorCtr="0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30-дневный </a:t>
            </a:r>
            <a:r>
              <a:rPr lang="ru-RU" sz="2000" dirty="0">
                <a:solidFill>
                  <a:schemeClr val="bg1"/>
                </a:solidFill>
              </a:rPr>
              <a:t>предельный срок оплаты для всех способов закупки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25" y="63686"/>
            <a:ext cx="2146860" cy="7709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677704" y="3595263"/>
            <a:ext cx="2850282" cy="9767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Информационное обеспечение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187" y="5260472"/>
            <a:ext cx="2850282" cy="10260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Контроль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60187" y="6961918"/>
            <a:ext cx="2850282" cy="1131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Новые возможности для субъектов МСП</a:t>
            </a:r>
          </a:p>
        </p:txBody>
      </p:sp>
      <p:sp>
        <p:nvSpPr>
          <p:cNvPr id="19" name="Номер слайда 5"/>
          <p:cNvSpPr txBox="1">
            <a:spLocks/>
          </p:cNvSpPr>
          <p:nvPr/>
        </p:nvSpPr>
        <p:spPr>
          <a:xfrm>
            <a:off x="11145331" y="8180731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60187" y="1508280"/>
            <a:ext cx="11775060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67441" y="8058660"/>
            <a:ext cx="2834996" cy="460041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976" y="169017"/>
            <a:ext cx="12006469" cy="930619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/>
            <a:r>
              <a:rPr lang="ru-RU" sz="3200" b="1" dirty="0"/>
              <a:t>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СПОСОБЫ УЧАСТИЯ СУБЪЕКТОВ МСП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ЗАКУПКАХ КРУПНЕЙШИХ ЗАКАЗЧИКОВ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75097" y="6213406"/>
            <a:ext cx="55115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1537197" y="1320801"/>
            <a:ext cx="860281" cy="61645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1537197" y="2250875"/>
            <a:ext cx="860281" cy="61645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1537197" y="7237404"/>
            <a:ext cx="860281" cy="61645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9" y="41154"/>
            <a:ext cx="2163618" cy="984251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2773001" y="5638408"/>
            <a:ext cx="2129511" cy="9494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Заказчик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ОБЯЗАН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150259" y="5638409"/>
            <a:ext cx="2257060" cy="9494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Заказчик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ВПРАВЕ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22636" y="3880504"/>
            <a:ext cx="4389468" cy="11728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начальная (максимальная) цена договора 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&lt;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200 млн. рублей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91054" y="3880352"/>
            <a:ext cx="4811382" cy="118750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Начальная (максимальная) цена договора 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от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200 млн. рублей </a:t>
            </a:r>
            <a:br>
              <a:rPr lang="ru-RU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до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400 млн. рублей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1253806" y="5162201"/>
            <a:ext cx="425538" cy="386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605411" y="5109028"/>
            <a:ext cx="425538" cy="386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93" y="5109028"/>
            <a:ext cx="1525576" cy="13001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71528" y="1393076"/>
            <a:ext cx="110339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Закупки, участниками которых являются любые лица, в том числе</a:t>
            </a:r>
            <a:b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субъекты МСП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64095" y="2200431"/>
            <a:ext cx="112138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Участие в закупках, проводимых заказчиком ТОЛЬКО у субъектов МСП </a:t>
            </a:r>
            <a:b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(ПРЯМЫЕ ЗАКУПКИ) </a:t>
            </a:r>
          </a:p>
        </p:txBody>
      </p:sp>
      <p:sp>
        <p:nvSpPr>
          <p:cNvPr id="36" name="Овал 35"/>
          <p:cNvSpPr/>
          <p:nvPr/>
        </p:nvSpPr>
        <p:spPr>
          <a:xfrm>
            <a:off x="6289426" y="3065763"/>
            <a:ext cx="2701637" cy="13479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ПЕРЕЧЕНЬ ТОВАРОВ, РАБОТ, УСЛУГ, закупаемых у субъектов МСП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08968" y="7348552"/>
            <a:ext cx="79608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Участие в закупках В КАЧЕСТВЕ СУБПОДРЯДЧИКА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927764" y="1208632"/>
            <a:ext cx="8479555" cy="29373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8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2353131" y="8008719"/>
            <a:ext cx="1267688" cy="460041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41379" y="330143"/>
            <a:ext cx="9172701" cy="930619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ОСОБЕННОСТИ (ПРЕИМУЩЕСТВА) УЧАСТИЯ СУБЪЕКТОВ МСП В ПРЯМЫХ ЗАКУПКАХ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75100" y="6923753"/>
            <a:ext cx="55115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5" y="5391712"/>
            <a:ext cx="1135193" cy="12298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57" y="6621606"/>
            <a:ext cx="1336041" cy="10020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2267"/>
            <a:ext cx="2163618" cy="9842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7279" y="1277428"/>
            <a:ext cx="9066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Размер обеспечения заявки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не может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превышать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2%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начальной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(максимальной) цены договора (цены лота)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2148" y="2891373"/>
            <a:ext cx="1084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Размер обеспечения исполнения договора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не может превышать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5%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начальной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(максимальной) цены договора (цены лота), если договором не предусмотрена выплата аванса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65498" y="6832377"/>
            <a:ext cx="10372021" cy="113816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МСП имеет право выбора способа обеспечения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(банковская гарантия, денежное обеспечение или иные способы)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1537197" y="1320801"/>
            <a:ext cx="860281" cy="61645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1537197" y="2952480"/>
            <a:ext cx="860281" cy="61645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1537197" y="4933487"/>
            <a:ext cx="860281" cy="61645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97278" y="4902903"/>
            <a:ext cx="11123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Срок заключения договора должен составлять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не более 20 рабочих дней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 даты подведения итогов такой закупки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114" y="1113310"/>
            <a:ext cx="1237989" cy="165128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941379" y="1113310"/>
            <a:ext cx="9824503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37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/>
          <p:cNvSpPr/>
          <p:nvPr/>
        </p:nvSpPr>
        <p:spPr>
          <a:xfrm>
            <a:off x="10719179" y="5382491"/>
            <a:ext cx="2765149" cy="12113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Единая информационная система (ЕИС)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1638" y="1566333"/>
            <a:ext cx="7434130" cy="2538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4925537" y="305123"/>
            <a:ext cx="7413219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375061"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ИСТОЧНИКИ ИНФОРМАЦИИ,                                                                                                      необходимой для участия в закупках крупнейших заказчиков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8644" y="1685978"/>
            <a:ext cx="7080137" cy="266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401" indent="-234401" algn="just">
              <a:spcBef>
                <a:spcPts val="492"/>
              </a:spcBef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Планы закупок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крупнейших заказчиков у субъектов МСП</a:t>
            </a:r>
          </a:p>
          <a:p>
            <a:pPr marL="234401" indent="-234401" algn="just">
              <a:spcBef>
                <a:spcPts val="492"/>
              </a:spcBef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Перечни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товаров, работ, услуг, закупаемых крупнейшими заказчиками у субъектов МСП</a:t>
            </a:r>
          </a:p>
          <a:p>
            <a:pPr marL="234401" indent="-234401" algn="just">
              <a:spcBef>
                <a:spcPts val="492"/>
              </a:spcBef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Положения о закупках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крупнейших заказчиках</a:t>
            </a:r>
          </a:p>
          <a:p>
            <a:pPr marL="234401" indent="-234401" algn="just">
              <a:spcBef>
                <a:spcPts val="492"/>
              </a:spcBef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Информация о мерах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финансовой поддержки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 (льготное финансирование,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банковские гарантии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</a:rPr>
              <a:t>), оказываемых Корпорацией субъектам МСП</a:t>
            </a:r>
          </a:p>
          <a:p>
            <a:endParaRPr lang="ru-RU" sz="1477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02593" y="6174856"/>
            <a:ext cx="4645799" cy="10864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Сайты общероссийских некоммерческих объединений, </a:t>
            </a:r>
            <a:r>
              <a:rPr lang="ru-RU" sz="1148" b="1" dirty="0">
                <a:solidFill>
                  <a:schemeClr val="accent1">
                    <a:lumMod val="50000"/>
                  </a:schemeClr>
                </a:solidFill>
              </a:rPr>
              <a:t>выражающих интересы субъектов МСП, Ассоциации региональных банков, отраслевых объединений</a:t>
            </a:r>
          </a:p>
          <a:p>
            <a:endParaRPr lang="ru-RU" sz="1477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87112" y="4472068"/>
            <a:ext cx="4657043" cy="7336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Официальный сайт Корпорации МСП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www.corpmsp.ru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77" dirty="0"/>
          </a:p>
        </p:txBody>
      </p:sp>
      <p:sp>
        <p:nvSpPr>
          <p:cNvPr id="25" name="Равнобедренный треугольник 24"/>
          <p:cNvSpPr/>
          <p:nvPr/>
        </p:nvSpPr>
        <p:spPr>
          <a:xfrm flipV="1">
            <a:off x="3581057" y="4157806"/>
            <a:ext cx="3059070" cy="314262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5" y="5262001"/>
            <a:ext cx="1007693" cy="118456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937779" y="6596485"/>
            <a:ext cx="4614952" cy="14209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      Официальный сайт единой информационной системы в сфере закупок  товаров, работ, услуг для обеспечения государственных и муниципальных нужд </a:t>
            </a:r>
          </a:p>
          <a:p>
            <a:pPr algn="ctr"/>
            <a:r>
              <a:rPr lang="ru-RU" sz="1600" b="1" dirty="0"/>
              <a:t>www.zakupki.gov.ru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20" y="5269303"/>
            <a:ext cx="1484962" cy="1041812"/>
          </a:xfrm>
          <a:prstGeom prst="rect">
            <a:avLst/>
          </a:prstGeom>
        </p:spPr>
      </p:pic>
      <p:sp>
        <p:nvSpPr>
          <p:cNvPr id="30" name="Штриховая стрелка вправо 29"/>
          <p:cNvSpPr/>
          <p:nvPr/>
        </p:nvSpPr>
        <p:spPr>
          <a:xfrm>
            <a:off x="8632147" y="5752371"/>
            <a:ext cx="514577" cy="1623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0" y="25770"/>
            <a:ext cx="2777636" cy="1263573"/>
          </a:xfrm>
          <a:prstGeom prst="rect">
            <a:avLst/>
          </a:prstGeom>
        </p:spPr>
      </p:pic>
      <p:sp>
        <p:nvSpPr>
          <p:cNvPr id="35" name="Равнобедренный треугольник 34"/>
          <p:cNvSpPr/>
          <p:nvPr/>
        </p:nvSpPr>
        <p:spPr>
          <a:xfrm rot="16200000" flipV="1">
            <a:off x="8677878" y="2721941"/>
            <a:ext cx="1982991" cy="34883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176933" y="3567303"/>
            <a:ext cx="3130997" cy="13803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Проведение обучающих семинаров для субъектов МСП 2016 - 2017</a:t>
            </a:r>
          </a:p>
        </p:txBody>
      </p:sp>
      <p:sp>
        <p:nvSpPr>
          <p:cNvPr id="37" name="Номер слайда 4"/>
          <p:cNvSpPr txBox="1">
            <a:spLocks/>
          </p:cNvSpPr>
          <p:nvPr/>
        </p:nvSpPr>
        <p:spPr>
          <a:xfrm>
            <a:off x="11445289" y="8114136"/>
            <a:ext cx="2325483" cy="377361"/>
          </a:xfrm>
          <a:prstGeom prst="rect">
            <a:avLst/>
          </a:prstGeom>
        </p:spPr>
        <p:txBody>
          <a:bodyPr vert="horz" lIns="75006" tIns="37503" rIns="75006" bIns="37503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02593" y="5269303"/>
            <a:ext cx="4636235" cy="860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Официальные сайты субъектов Российской Федерации</a:t>
            </a:r>
          </a:p>
          <a:p>
            <a:endParaRPr lang="ru-RU" sz="1477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787112" y="7306520"/>
            <a:ext cx="4657043" cy="599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Предоставление услуги через МФЦ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843793" y="1832565"/>
            <a:ext cx="3640535" cy="14802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Участие субъектов МСП в закупках отдельных видов юридических лиц по Федеральному закону № 223-ФЗ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flipV="1">
            <a:off x="10719179" y="3284443"/>
            <a:ext cx="1982991" cy="245607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7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1785" y="7966413"/>
            <a:ext cx="4657043" cy="599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Бизнес – навигатор МСП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361483" y="1024270"/>
            <a:ext cx="8541327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738460" y="8167002"/>
            <a:ext cx="4891940" cy="460041"/>
          </a:xfrm>
        </p:spPr>
        <p:txBody>
          <a:bodyPr/>
          <a:lstStyle/>
          <a:p>
            <a:pPr algn="r"/>
            <a:r>
              <a:rPr lang="ru-RU" dirty="0" smtClean="0"/>
              <a:t>14</a:t>
            </a:r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7813514" y="10009141"/>
            <a:ext cx="2834996" cy="460041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89781" y="174035"/>
            <a:ext cx="9561408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375061"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АЛГОРИТМ УЧАСТИЯ СУБЪЕКТОВ МСП В ЗАКУПКАХ </a:t>
            </a:r>
            <a:b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 ФЕДЕРАЛЬНОМУ ЗАКОНУ № 223-ФЗ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4083" y="6733150"/>
            <a:ext cx="12170016" cy="7337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2. Выбор заказчика и номенклатуры закупки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518678" y="7747918"/>
            <a:ext cx="12170016" cy="7383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3. Участие в закупке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88894" y="1109358"/>
            <a:ext cx="12199809" cy="6127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800" b="1" dirty="0">
                <a:solidFill>
                  <a:schemeClr val="bg1"/>
                </a:solidFill>
              </a:rPr>
              <a:t>Проверка принадлежности к субъектам МСП</a:t>
            </a:r>
          </a:p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85" y="1958550"/>
            <a:ext cx="6430470" cy="30937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2259"/>
            <a:ext cx="2163618" cy="811156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052164" y="1511844"/>
            <a:ext cx="5715105" cy="3422722"/>
            <a:chOff x="-377905" y="3331579"/>
            <a:chExt cx="12637254" cy="111826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-377905" y="3497450"/>
              <a:ext cx="12637249" cy="9523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 txBox="1"/>
            <p:nvPr/>
          </p:nvSpPr>
          <p:spPr>
            <a:xfrm>
              <a:off x="347870" y="3331579"/>
              <a:ext cx="11911479" cy="1032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>
                <a:latin typeface="+mj-lt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185175" y="2373467"/>
            <a:ext cx="558209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u="sng" dirty="0">
                <a:solidFill>
                  <a:schemeClr val="bg1"/>
                </a:solidFill>
              </a:rPr>
              <a:t>С 1 августа 2016 г.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на официальном сайте ФНС России в сети Интернет </a:t>
            </a:r>
            <a:r>
              <a:rPr lang="ru-RU" sz="2400" b="1" dirty="0">
                <a:solidFill>
                  <a:schemeClr val="bg1"/>
                </a:solidFill>
              </a:rPr>
              <a:t>размещен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Единый реестр субъектов малого и среднего предпринимательства,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содержащий сведения обо всех зарегистрированных в ЕГРЮЛ и ЕГРИП субъектах МСП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88885" y="5215632"/>
            <a:ext cx="122783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Единого Реестра субъектов МСП обновляются ежемесячно 10 числа каждого месяца.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Вновь созданные юридические лица и вновь зарегистрированные ИП подтверждают свое соответствие категории субъектов МСП путем заполнения декларации субъекта МСП (по форме приложения к Постановлению № 1352).</a:t>
            </a:r>
          </a:p>
          <a:p>
            <a:pPr algn="just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52753" y="881921"/>
            <a:ext cx="8946587" cy="18192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669941" y="993835"/>
            <a:ext cx="2912875" cy="185504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Поиск извещений о закупке</a:t>
            </a:r>
          </a:p>
        </p:txBody>
      </p:sp>
      <p:sp>
        <p:nvSpPr>
          <p:cNvPr id="9" name="Овал 8"/>
          <p:cNvSpPr/>
          <p:nvPr/>
        </p:nvSpPr>
        <p:spPr>
          <a:xfrm>
            <a:off x="5927852" y="993835"/>
            <a:ext cx="3585335" cy="18421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Изучение извещения и документации о закупке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08" y="3357967"/>
            <a:ext cx="4184723" cy="2753066"/>
          </a:xfrm>
          <a:prstGeom prst="rect">
            <a:avLst/>
          </a:prstGeom>
        </p:spPr>
      </p:pic>
      <p:sp>
        <p:nvSpPr>
          <p:cNvPr id="15" name="Штриховая стрелка вправо 14"/>
          <p:cNvSpPr/>
          <p:nvPr/>
        </p:nvSpPr>
        <p:spPr>
          <a:xfrm>
            <a:off x="4801820" y="1619231"/>
            <a:ext cx="868452" cy="591370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91839" y="130549"/>
            <a:ext cx="893288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375061">
              <a:defRPr/>
            </a:pPr>
            <a:r>
              <a:rPr lang="ru-RU" sz="2000" b="1" dirty="0">
                <a:solidFill>
                  <a:srgbClr val="002060"/>
                </a:solidFill>
              </a:rPr>
              <a:t>ПОИСК И ПРОСМОТР РАЗМЕЩЕННЫХ ИЗВЕЩЕНИЙ О ЗАКУПКЕ С ПОМОЩЬЮ ФУНКЦИОНАЛА ЕИС В РЕЕСТРЕ ЗАКУПОК</a:t>
            </a:r>
            <a:endParaRPr lang="ru-RU" sz="1969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858223" y="968159"/>
            <a:ext cx="2903923" cy="184216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Оформление заявки и комплекта документов</a:t>
            </a:r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9884249" y="1589176"/>
            <a:ext cx="801751" cy="591370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8895" y="6901415"/>
            <a:ext cx="1109735" cy="12764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226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5549" y="2931296"/>
            <a:ext cx="3700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договора или по коду ОКПД2)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9465" y="3085184"/>
            <a:ext cx="398210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сведений о закупки необходимо нажать гиперссылку с номером закупки или на гиперссылку «Сведения» в строке перечня найденных закупок.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карточке просмотра закупки отображаются следующие ВКЛАДКИ: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Список лотов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Документы закупки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Изменения и разъяснения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Протоколы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Журнал событий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«Документы закупки» отображаются документация по закупке, разъяснения документации, протоколы работы комиссии, договор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902547" y="6812541"/>
            <a:ext cx="2447644" cy="12896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Корпорация МСП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Осуществляет разъяснение и методическую помощь в оформлении заявки и комплекта документов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804643" y="6166532"/>
            <a:ext cx="3993003" cy="6888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1. Необходимо зарегистрироваться на сайте выбранной ЭТП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803130" y="6920337"/>
            <a:ext cx="4020265" cy="701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2. Необходимо получить электронную цифровую подпись, которая выдается авторизованным удостоверяющим центром.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763879" y="7686446"/>
            <a:ext cx="4020265" cy="5491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3. С помощью ЭЦП из личного кабинета в ЭТП подать заявку на участие в электронной закупке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78" y="4406057"/>
            <a:ext cx="1093273" cy="1147242"/>
          </a:xfrm>
          <a:prstGeom prst="rect">
            <a:avLst/>
          </a:prstGeom>
        </p:spPr>
      </p:pic>
      <p:sp>
        <p:nvSpPr>
          <p:cNvPr id="44" name="Штриховая стрелка вправо 43"/>
          <p:cNvSpPr/>
          <p:nvPr/>
        </p:nvSpPr>
        <p:spPr>
          <a:xfrm rot="5400000">
            <a:off x="10867876" y="3044910"/>
            <a:ext cx="801751" cy="591370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триховая стрелка вправо 45"/>
          <p:cNvSpPr/>
          <p:nvPr/>
        </p:nvSpPr>
        <p:spPr>
          <a:xfrm rot="5400000">
            <a:off x="12699553" y="3049929"/>
            <a:ext cx="801751" cy="591370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778203" y="3811034"/>
            <a:ext cx="2449585" cy="16224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 бумажном носителе по адресу заказчика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1667331" y="3854930"/>
            <a:ext cx="2312988" cy="15785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Посредством интерфейса электронной торговой площадки (ЭТП) 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9" name="Штриховая стрелка вправо 48"/>
          <p:cNvSpPr/>
          <p:nvPr/>
        </p:nvSpPr>
        <p:spPr>
          <a:xfrm rot="5400000">
            <a:off x="12760312" y="5489788"/>
            <a:ext cx="680233" cy="591370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4"/>
          <p:cNvSpPr txBox="1">
            <a:spLocks/>
          </p:cNvSpPr>
          <p:nvPr/>
        </p:nvSpPr>
        <p:spPr>
          <a:xfrm>
            <a:off x="11445289" y="8114136"/>
            <a:ext cx="3247456" cy="377361"/>
          </a:xfrm>
          <a:prstGeom prst="rect">
            <a:avLst/>
          </a:prstGeom>
        </p:spPr>
        <p:txBody>
          <a:bodyPr vert="horz" lIns="75006" tIns="37503" rIns="75006" bIns="37503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6291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0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92139" y="8008718"/>
            <a:ext cx="2834996" cy="460041"/>
          </a:xfrm>
        </p:spPr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871" y="267968"/>
            <a:ext cx="905466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37506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ОБЖАЛОВАНИЕ ЗАКУПОК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53508" y="1490438"/>
            <a:ext cx="10924955" cy="10964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Если вы </a:t>
            </a:r>
            <a:r>
              <a:rPr lang="ru-RU" sz="2400" b="1" u="sng" dirty="0">
                <a:solidFill>
                  <a:schemeClr val="bg1"/>
                </a:solidFill>
              </a:rPr>
              <a:t>не согласны с действиями (бездействием) заказчика </a:t>
            </a:r>
            <a:r>
              <a:rPr lang="ru-RU" sz="2400" dirty="0">
                <a:solidFill>
                  <a:schemeClr val="bg1"/>
                </a:solidFill>
              </a:rPr>
              <a:t>и считаете, что </a:t>
            </a:r>
            <a:r>
              <a:rPr lang="ru-RU" sz="2400" b="1" dirty="0">
                <a:solidFill>
                  <a:schemeClr val="bg1"/>
                </a:solidFill>
              </a:rPr>
              <a:t>заказчиком в ходе закупочной процедуры были допущены нарушения, </a:t>
            </a:r>
            <a:r>
              <a:rPr lang="ru-RU" sz="2400" dirty="0">
                <a:solidFill>
                  <a:schemeClr val="bg1"/>
                </a:solidFill>
              </a:rPr>
              <a:t>у вас есть следующие </a:t>
            </a:r>
            <a:r>
              <a:rPr lang="ru-RU" sz="2400" b="1" dirty="0">
                <a:solidFill>
                  <a:schemeClr val="bg1"/>
                </a:solidFill>
              </a:rPr>
              <a:t>инструменты для защиты своих прав: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28547" y="4462096"/>
            <a:ext cx="5361509" cy="16893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2. Обжаловать действия заказчика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>в судебном порядке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37300" y="4462096"/>
            <a:ext cx="5777364" cy="16893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3. Обжаловать действия (бездействие) заказчика в </a:t>
            </a:r>
            <a:r>
              <a:rPr lang="ru-RU" sz="2400" b="1" dirty="0">
                <a:solidFill>
                  <a:schemeClr val="accent2"/>
                </a:solidFill>
              </a:rPr>
              <a:t>Федеральной антимонопольной службе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10000" r="9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20" y="6394045"/>
            <a:ext cx="3188413" cy="223258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353508" y="2869681"/>
            <a:ext cx="10924955" cy="14219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1. Обратиться в Корпорацию МСП в целях оказания вам методологической и/или правовой поддержки, в том числе по обжалованию действий (бездействия) заказчика в судебном порядке или в Федеральной антимонопольной службе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31" y="2267"/>
            <a:ext cx="2163618" cy="101011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6291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6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0953" y="220403"/>
            <a:ext cx="9961563" cy="496290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>
            <a:defPPr>
              <a:defRPr lang="en-US"/>
            </a:defPPr>
            <a:lvl1pPr lvl="0">
              <a:defRPr sz="2625" b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МЕРЫ ПОДДЕРЖКИ СУБЪЕКТОВ МСП </a:t>
            </a: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3646700" y="8180727"/>
            <a:ext cx="286033" cy="460041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07"/>
            <a:ext cx="2163618" cy="89159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5181367"/>
              </p:ext>
            </p:extLst>
          </p:nvPr>
        </p:nvGraphicFramePr>
        <p:xfrm>
          <a:off x="529936" y="1246908"/>
          <a:ext cx="13892645" cy="71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>
            <a:off x="13325911" y="970821"/>
            <a:ext cx="736605" cy="736605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23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8" y="244406"/>
            <a:ext cx="1774766" cy="807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4728" y="122952"/>
            <a:ext cx="7855318" cy="625944"/>
          </a:xfrm>
          <a:prstGeom prst="rect">
            <a:avLst/>
          </a:prstGeom>
          <a:noFill/>
        </p:spPr>
        <p:txBody>
          <a:bodyPr wrap="none" lIns="59060" tIns="29530" rIns="0" bIns="29530" rtlCol="0" anchor="ctr">
            <a:no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ЗАКУПКИ КРУПНЕЙШИМИ ЗАКАЗЧИКАМИ У СУБЪЕКТОВ МСП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13201" y="3958936"/>
            <a:ext cx="9904377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19658" y="7665154"/>
            <a:ext cx="1032173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defRPr/>
            </a:pP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Источник: 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5562" y="4038028"/>
            <a:ext cx="4725913" cy="400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69" b="1" u="sng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ГОДА: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20841" y="748896"/>
            <a:ext cx="9873202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136954" y="6285669"/>
            <a:ext cx="1367774" cy="37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9247">
              <a:lnSpc>
                <a:spcPct val="80000"/>
              </a:lnSpc>
              <a:spcBef>
                <a:spcPct val="0"/>
              </a:spcBef>
            </a:pPr>
            <a:r>
              <a:rPr lang="ru-RU" sz="2297" b="1" dirty="0">
                <a:solidFill>
                  <a:srgbClr val="A2C9F4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5400548"/>
            <a:ext cx="4125191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</a:p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</a:p>
          <a:p>
            <a:pPr algn="ctr" defTabSz="729247">
              <a:spcBef>
                <a:spcPct val="0"/>
              </a:spcBef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«всеми способами», </a:t>
            </a:r>
            <a:b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квота </a:t>
            </a:r>
            <a:r>
              <a:rPr lang="ru-RU" sz="14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18%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70136" y="5697612"/>
            <a:ext cx="2702364" cy="540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9247">
              <a:spcBef>
                <a:spcPct val="0"/>
              </a:spcBef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algn="ctr" defTabSz="729247">
              <a:spcBef>
                <a:spcPct val="0"/>
              </a:spcBef>
            </a:pPr>
            <a:r>
              <a:rPr lang="ru-RU" sz="131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50030" y="5410473"/>
            <a:ext cx="2550967" cy="98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9247">
              <a:spcBef>
                <a:spcPct val="0"/>
              </a:spcBef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ОЖИДАЕМЫЙ ОБЪЕМ </a:t>
            </a:r>
          </a:p>
          <a:p>
            <a:pPr algn="ctr" defTabSz="729247">
              <a:spcBef>
                <a:spcPct val="0"/>
              </a:spcBef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  </a:t>
            </a:r>
            <a:r>
              <a:rPr lang="ru-RU" sz="131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 концу 2017 года  (</a:t>
            </a:r>
            <a:r>
              <a:rPr lang="ru-RU" sz="1312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«всеми способами», </a:t>
            </a:r>
            <a:br>
              <a:rPr lang="ru-RU" sz="1312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312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квота </a:t>
            </a:r>
            <a:r>
              <a:rPr lang="ru-RU" sz="1312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18%</a:t>
            </a:r>
            <a:r>
              <a:rPr lang="ru-RU" sz="131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908784" y="4419767"/>
            <a:ext cx="11489574" cy="54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sz="16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Актуализированы перечни </a:t>
            </a:r>
            <a:r>
              <a:rPr lang="ru-RU" sz="16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крупнейших заказчиков, в отношении которых Корпорацией МСП и уполномоченными органами исполнительной власти субъектов РФ проводится оценка соответствия и мониторинг соответствия: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084948" y="851453"/>
            <a:ext cx="4725913" cy="400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ИТОГИ 2016 ГОДА: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423624" y="1629422"/>
            <a:ext cx="5746455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9247">
              <a:spcBef>
                <a:spcPts val="492"/>
              </a:spcBef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35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конкретных и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55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отдельных заказчиков федерального уровня  </a:t>
            </a:r>
          </a:p>
          <a:p>
            <a:pPr defTabSz="729247">
              <a:spcBef>
                <a:spcPts val="492"/>
              </a:spcBef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135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заказчиков регионального уровня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79074" y="8008711"/>
            <a:ext cx="4486407" cy="460041"/>
          </a:xfrm>
        </p:spPr>
        <p:txBody>
          <a:bodyPr/>
          <a:lstStyle/>
          <a:p>
            <a:fld id="{9005E221-E10C-40C7-8143-48F6241B2838}" type="slidenum">
              <a:rPr lang="ru-RU" sz="1200"/>
              <a:pPr/>
              <a:t>3</a:t>
            </a:fld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5840" y="6347053"/>
            <a:ext cx="2998896" cy="1198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247">
              <a:lnSpc>
                <a:spcPct val="8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634,3 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defTabSz="729247">
              <a:lnSpc>
                <a:spcPct val="80000"/>
              </a:lnSpc>
              <a:spcBef>
                <a:spcPct val="0"/>
              </a:spcBef>
            </a:pPr>
            <a:r>
              <a:rPr lang="ru-RU" sz="1969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969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64273" y="6357341"/>
            <a:ext cx="2916045" cy="1188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247">
              <a:lnSpc>
                <a:spcPct val="80000"/>
              </a:lnSpc>
              <a:spcBef>
                <a:spcPct val="0"/>
              </a:spcBef>
            </a:pPr>
            <a:r>
              <a:rPr lang="ru-RU" sz="2625" b="1" dirty="0">
                <a:solidFill>
                  <a:srgbClr val="A2C9F4"/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729247">
              <a:lnSpc>
                <a:spcPct val="8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121 510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defTabSz="729247">
              <a:lnSpc>
                <a:spcPct val="80000"/>
              </a:lnSpc>
              <a:spcBef>
                <a:spcPct val="0"/>
              </a:spcBef>
            </a:pPr>
            <a:r>
              <a:rPr lang="ru-RU" sz="1969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позиций</a:t>
            </a:r>
          </a:p>
          <a:p>
            <a:pPr algn="ctr" defTabSz="729247">
              <a:lnSpc>
                <a:spcPct val="80000"/>
              </a:lnSpc>
              <a:spcBef>
                <a:spcPct val="0"/>
              </a:spcBef>
            </a:pPr>
            <a:endParaRPr lang="ru-RU" sz="2297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089573" y="6389126"/>
            <a:ext cx="2885936" cy="1156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9247">
              <a:lnSpc>
                <a:spcPct val="80000"/>
              </a:lnSpc>
              <a:spcBef>
                <a:spcPct val="0"/>
              </a:spcBef>
            </a:pPr>
            <a:endParaRPr lang="ru-RU" sz="2625" b="1" dirty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algn="ctr" defTabSz="729247">
              <a:lnSpc>
                <a:spcPct val="8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A2C9F4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1,6 </a:t>
            </a:r>
            <a:b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297" b="1" dirty="0">
                <a:solidFill>
                  <a:srgbClr val="FF0000"/>
                </a:solidFill>
                <a:latin typeface="Arial Narrow" panose="020B0606020202030204" pitchFamily="34" charset="0"/>
              </a:rPr>
              <a:t>трлн рублей </a:t>
            </a:r>
          </a:p>
          <a:p>
            <a:pPr algn="ctr" defTabSz="729247">
              <a:lnSpc>
                <a:spcPct val="80000"/>
              </a:lnSpc>
              <a:spcBef>
                <a:spcPct val="0"/>
              </a:spcBef>
            </a:pPr>
            <a:endParaRPr lang="ru-RU" sz="2297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01" y="4898899"/>
            <a:ext cx="358226" cy="3582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00" y="5214785"/>
            <a:ext cx="358226" cy="35822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231409" y="1285164"/>
            <a:ext cx="1116694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Создана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двухуровневая система контроля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обеспечения доступа субъектов МСП к закупкам крупнейших заказчиков</a:t>
            </a:r>
            <a:r>
              <a:rPr lang="ru-RU" sz="16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69491" y="4867549"/>
            <a:ext cx="5746455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9247">
              <a:spcBef>
                <a:spcPts val="492"/>
              </a:spcBef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56</a:t>
            </a:r>
            <a:r>
              <a:rPr lang="ru-RU" sz="1477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конкретных и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54</a:t>
            </a:r>
            <a:r>
              <a:rPr lang="ru-RU" sz="1477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77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отдельных заказчиков федерального уровня  </a:t>
            </a:r>
          </a:p>
          <a:p>
            <a:pPr defTabSz="729247">
              <a:spcBef>
                <a:spcPts val="492"/>
              </a:spcBef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90 </a:t>
            </a:r>
            <a:r>
              <a:rPr lang="ru-RU" sz="1477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заказчиков регионального уровня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34" y="1610713"/>
            <a:ext cx="358226" cy="35822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34" y="1927634"/>
            <a:ext cx="358226" cy="358226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626358" y="2321673"/>
            <a:ext cx="3439017" cy="1689415"/>
            <a:chOff x="0" y="0"/>
            <a:chExt cx="3439017" cy="168941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0"/>
              <a:ext cx="3439017" cy="16894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 txBox="1"/>
            <p:nvPr/>
          </p:nvSpPr>
          <p:spPr>
            <a:xfrm>
              <a:off x="49481" y="49481"/>
              <a:ext cx="3340055" cy="1590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latin typeface="Arial Narrow" panose="020B0606020202030204" pitchFamily="34" charset="0"/>
                </a:rPr>
                <a:t>ОБЩИЙ ОБЪЕМ ДОГОВОРОВ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>
                  <a:latin typeface="Arial Narrow" panose="020B0606020202030204" pitchFamily="34" charset="0"/>
                </a:rPr>
                <a:t>(всеми способами, квота </a:t>
              </a:r>
              <a:r>
                <a:rPr lang="ru-RU" sz="15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18 %</a:t>
              </a:r>
              <a:r>
                <a:rPr lang="ru-RU" sz="1500" dirty="0">
                  <a:latin typeface="Arial Narrow" panose="020B0606020202030204" pitchFamily="34" charset="0"/>
                </a:rPr>
                <a:t>, на основании данных реестра договоров ЕИС и Единого реестра субъектов МСП) </a:t>
              </a:r>
              <a:br>
                <a:rPr lang="ru-RU" sz="1500" dirty="0">
                  <a:latin typeface="Arial Narrow" panose="020B0606020202030204" pitchFamily="34" charset="0"/>
                </a:rPr>
              </a:br>
              <a:r>
                <a:rPr lang="ru-RU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1,511 </a:t>
              </a:r>
              <a:r>
                <a:rPr lang="ru-RU" sz="2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трлн рублей 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077812" y="2215207"/>
            <a:ext cx="2577730" cy="1775841"/>
            <a:chOff x="4459276" y="-120385"/>
            <a:chExt cx="3439017" cy="1775841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4459276" y="-33959"/>
              <a:ext cx="3439017" cy="16894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 txBox="1"/>
            <p:nvPr/>
          </p:nvSpPr>
          <p:spPr>
            <a:xfrm>
              <a:off x="4508756" y="-120385"/>
              <a:ext cx="3334049" cy="1590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>
                <a:latin typeface="Arial Narrow" panose="020B0606020202030204" pitchFamily="34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latin typeface="Arial Narrow" panose="020B0606020202030204" pitchFamily="34" charset="0"/>
                </a:rPr>
                <a:t>СРЕДНЯЯ ДОЛЯ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>
                  <a:latin typeface="Arial Narrow" panose="020B0606020202030204" pitchFamily="34" charset="0"/>
                </a:rPr>
                <a:t>прямых закупок («спецторги», квота </a:t>
              </a:r>
              <a:r>
                <a:rPr lang="ru-RU" sz="15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10 %</a:t>
              </a:r>
              <a:r>
                <a:rPr lang="ru-RU" sz="1500" dirty="0">
                  <a:latin typeface="Arial Narrow" panose="020B0606020202030204" pitchFamily="34" charset="0"/>
                </a:rPr>
                <a:t>)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24,4 </a:t>
              </a:r>
              <a:r>
                <a:rPr lang="ru-RU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%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0800184" y="2292491"/>
            <a:ext cx="2692739" cy="1711352"/>
            <a:chOff x="9043577" y="-48907"/>
            <a:chExt cx="2791239" cy="1711352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9043577" y="-48907"/>
              <a:ext cx="2791239" cy="168941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 txBox="1"/>
            <p:nvPr/>
          </p:nvSpPr>
          <p:spPr>
            <a:xfrm>
              <a:off x="9236622" y="71992"/>
              <a:ext cx="2405149" cy="1590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latin typeface="Arial Narrow" panose="020B0606020202030204" pitchFamily="34" charset="0"/>
                </a:rPr>
                <a:t>НОМЕНКЛАТУРА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>
                  <a:latin typeface="Arial Narrow" panose="020B0606020202030204" pitchFamily="34" charset="0"/>
                </a:rPr>
                <a:t>Расширена по сравнению с 2015 годом с </a:t>
              </a:r>
              <a:r>
                <a:rPr lang="ru-RU" sz="2400" dirty="0">
                  <a:latin typeface="Arial Narrow" panose="020B0606020202030204" pitchFamily="34" charset="0"/>
                </a:rPr>
                <a:t>8,4 </a:t>
              </a:r>
              <a:r>
                <a:rPr lang="ru-RU" sz="1500" dirty="0">
                  <a:latin typeface="Arial Narrow" panose="020B0606020202030204" pitchFamily="34" charset="0"/>
                </a:rPr>
                <a:t>тысяч до </a:t>
              </a:r>
              <a:r>
                <a:rPr lang="ru-RU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100 </a:t>
              </a:r>
              <a:r>
                <a:rPr lang="ru-RU" sz="1500" dirty="0">
                  <a:latin typeface="Arial Narrow" panose="020B0606020202030204" pitchFamily="34" charset="0"/>
                </a:rPr>
                <a:t>тысяч позиций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5177035" y="2354908"/>
            <a:ext cx="2789117" cy="16229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СРЕДНЯЯ ДОЛЯ</a:t>
            </a:r>
          </a:p>
          <a:p>
            <a:pPr algn="ctr"/>
            <a:r>
              <a:rPr lang="ru-RU" sz="1500" dirty="0">
                <a:latin typeface="Arial Narrow" panose="020B0606020202030204" pitchFamily="34" charset="0"/>
              </a:rPr>
              <a:t>закупок («всеми способами»,</a:t>
            </a:r>
          </a:p>
          <a:p>
            <a:pPr algn="ctr"/>
            <a:r>
              <a:rPr lang="ru-RU" sz="1500" dirty="0">
                <a:latin typeface="Arial Narrow" panose="020B0606020202030204" pitchFamily="34" charset="0"/>
              </a:rPr>
              <a:t> квота </a:t>
            </a:r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18 %</a:t>
            </a:r>
            <a:r>
              <a:rPr lang="ru-RU" sz="1500" dirty="0">
                <a:latin typeface="Arial Narrow" panose="020B0606020202030204" pitchFamily="34" charset="0"/>
              </a:rPr>
              <a:t>)</a:t>
            </a:r>
          </a:p>
          <a:p>
            <a:pPr algn="ctr"/>
            <a:endParaRPr lang="ru-RU" sz="1100" dirty="0"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62,2%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7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67355" y="8055896"/>
            <a:ext cx="4088016" cy="606605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58204" y="458171"/>
            <a:ext cx="10662803" cy="763365"/>
          </a:xfrm>
          <a:prstGeom prst="rect">
            <a:avLst/>
          </a:prstGeom>
          <a:noFill/>
        </p:spPr>
        <p:txBody>
          <a:bodyPr wrap="square" lIns="59060" tIns="29530" rIns="0" bIns="29530" rtlCol="0">
            <a:noAutofit/>
          </a:bodyPr>
          <a:lstStyle/>
          <a:p>
            <a:pPr algn="ctr"/>
            <a:endParaRPr lang="ru-RU" sz="1969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6" y="232631"/>
            <a:ext cx="1774766" cy="761513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2153933" y="1229091"/>
            <a:ext cx="9265676" cy="2266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5627896" y="3514643"/>
            <a:ext cx="3722835" cy="1175567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83" tIns="89183" rIns="89183" bIns="89183" numCol="1" spcCol="127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ОБЪЕМ ЗАКЛЮЧЕННЫХ ДОГОВОРОВ</a:t>
            </a:r>
          </a:p>
          <a:p>
            <a:pPr algn="ctr"/>
            <a:endParaRPr lang="ru-RU" sz="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5,198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рублей 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9472823" y="3502479"/>
            <a:ext cx="3166859" cy="1199894"/>
          </a:xfrm>
          <a:custGeom>
            <a:avLst/>
            <a:gdLst>
              <a:gd name="connsiteX0" fmla="*/ 0 w 2915613"/>
              <a:gd name="connsiteY0" fmla="*/ 125383 h 1253828"/>
              <a:gd name="connsiteX1" fmla="*/ 125383 w 2915613"/>
              <a:gd name="connsiteY1" fmla="*/ 0 h 1253828"/>
              <a:gd name="connsiteX2" fmla="*/ 2790230 w 2915613"/>
              <a:gd name="connsiteY2" fmla="*/ 0 h 1253828"/>
              <a:gd name="connsiteX3" fmla="*/ 2915613 w 2915613"/>
              <a:gd name="connsiteY3" fmla="*/ 125383 h 1253828"/>
              <a:gd name="connsiteX4" fmla="*/ 2915613 w 2915613"/>
              <a:gd name="connsiteY4" fmla="*/ 1128445 h 1253828"/>
              <a:gd name="connsiteX5" fmla="*/ 2790230 w 2915613"/>
              <a:gd name="connsiteY5" fmla="*/ 1253828 h 1253828"/>
              <a:gd name="connsiteX6" fmla="*/ 125383 w 2915613"/>
              <a:gd name="connsiteY6" fmla="*/ 1253828 h 1253828"/>
              <a:gd name="connsiteX7" fmla="*/ 0 w 2915613"/>
              <a:gd name="connsiteY7" fmla="*/ 1128445 h 1253828"/>
              <a:gd name="connsiteX8" fmla="*/ 0 w 2915613"/>
              <a:gd name="connsiteY8" fmla="*/ 125383 h 125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5613" h="1253828">
                <a:moveTo>
                  <a:pt x="0" y="125383"/>
                </a:moveTo>
                <a:cubicBezTo>
                  <a:pt x="0" y="56136"/>
                  <a:pt x="56136" y="0"/>
                  <a:pt x="125383" y="0"/>
                </a:cubicBezTo>
                <a:lnTo>
                  <a:pt x="2790230" y="0"/>
                </a:lnTo>
                <a:cubicBezTo>
                  <a:pt x="2859477" y="0"/>
                  <a:pt x="2915613" y="56136"/>
                  <a:pt x="2915613" y="125383"/>
                </a:cubicBezTo>
                <a:lnTo>
                  <a:pt x="2915613" y="1128445"/>
                </a:lnTo>
                <a:cubicBezTo>
                  <a:pt x="2915613" y="1197692"/>
                  <a:pt x="2859477" y="1253828"/>
                  <a:pt x="2790230" y="1253828"/>
                </a:cubicBezTo>
                <a:lnTo>
                  <a:pt x="125383" y="1253828"/>
                </a:lnTo>
                <a:cubicBezTo>
                  <a:pt x="56136" y="1253828"/>
                  <a:pt x="0" y="1197692"/>
                  <a:pt x="0" y="1128445"/>
                </a:cubicBezTo>
                <a:lnTo>
                  <a:pt x="0" y="12538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83" tIns="89183" rIns="89183" bIns="89183" numCol="1" spcCol="127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закупок 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(«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всеми способами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квота </a:t>
            </a:r>
            <a:r>
              <a:rPr lang="ru-RU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18 </a:t>
            </a:r>
            <a:r>
              <a:rPr lang="ru-RU" sz="11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%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37,13%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290930" y="3537889"/>
            <a:ext cx="5214874" cy="111078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2016 году</a:t>
            </a:r>
          </a:p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отношении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конкретных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заказчиков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регионального уровня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546" y="2516776"/>
            <a:ext cx="14647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Департаментом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регулированию контрактной системы Краснодарского края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оценки соответствия: 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1715078" y="3951854"/>
            <a:ext cx="3564256" cy="19011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Лидер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</a:t>
            </a:r>
            <a:b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ГУП «</a:t>
            </a:r>
            <a:r>
              <a:rPr lang="ru-RU" b="1" i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Кубаньфармация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2,8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рублей, </a:t>
            </a:r>
            <a:b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53,5%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общего объема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закупок региональных заказчиков Краснодарского края)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59106" y="336353"/>
            <a:ext cx="11909948" cy="89585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>
              <a:defRPr/>
            </a:pPr>
            <a:r>
              <a:rPr lang="ru-RU" sz="2625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</a:t>
            </a:r>
            <a:r>
              <a:rPr lang="ru-RU" sz="2625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 КРУПНЕЙШИМИ ЗАКАЗЧИКАМИ </a:t>
            </a:r>
            <a:br>
              <a:rPr lang="ru-RU" sz="2625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25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ТЕРРИТОРИИ КРАСНОДАРСКОГО КРАЯ</a:t>
            </a:r>
            <a:endParaRPr lang="ru-RU" sz="2625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1513" y="4778705"/>
            <a:ext cx="1233985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6322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Краснодарский край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занимает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место </a:t>
            </a:r>
            <a:endParaRPr lang="ru-RU" sz="2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defTabSz="656322"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среди субъектов РФ ЮФО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 объему закупок у субъектов МСП в 2016 году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9433058" y="6303173"/>
            <a:ext cx="3166859" cy="1199894"/>
          </a:xfrm>
          <a:custGeom>
            <a:avLst/>
            <a:gdLst>
              <a:gd name="connsiteX0" fmla="*/ 0 w 2915613"/>
              <a:gd name="connsiteY0" fmla="*/ 125383 h 1253828"/>
              <a:gd name="connsiteX1" fmla="*/ 125383 w 2915613"/>
              <a:gd name="connsiteY1" fmla="*/ 0 h 1253828"/>
              <a:gd name="connsiteX2" fmla="*/ 2790230 w 2915613"/>
              <a:gd name="connsiteY2" fmla="*/ 0 h 1253828"/>
              <a:gd name="connsiteX3" fmla="*/ 2915613 w 2915613"/>
              <a:gd name="connsiteY3" fmla="*/ 125383 h 1253828"/>
              <a:gd name="connsiteX4" fmla="*/ 2915613 w 2915613"/>
              <a:gd name="connsiteY4" fmla="*/ 1128445 h 1253828"/>
              <a:gd name="connsiteX5" fmla="*/ 2790230 w 2915613"/>
              <a:gd name="connsiteY5" fmla="*/ 1253828 h 1253828"/>
              <a:gd name="connsiteX6" fmla="*/ 125383 w 2915613"/>
              <a:gd name="connsiteY6" fmla="*/ 1253828 h 1253828"/>
              <a:gd name="connsiteX7" fmla="*/ 0 w 2915613"/>
              <a:gd name="connsiteY7" fmla="*/ 1128445 h 1253828"/>
              <a:gd name="connsiteX8" fmla="*/ 0 w 2915613"/>
              <a:gd name="connsiteY8" fmla="*/ 125383 h 125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5613" h="1253828">
                <a:moveTo>
                  <a:pt x="0" y="125383"/>
                </a:moveTo>
                <a:cubicBezTo>
                  <a:pt x="0" y="56136"/>
                  <a:pt x="56136" y="0"/>
                  <a:pt x="125383" y="0"/>
                </a:cubicBezTo>
                <a:lnTo>
                  <a:pt x="2790230" y="0"/>
                </a:lnTo>
                <a:cubicBezTo>
                  <a:pt x="2859477" y="0"/>
                  <a:pt x="2915613" y="56136"/>
                  <a:pt x="2915613" y="125383"/>
                </a:cubicBezTo>
                <a:lnTo>
                  <a:pt x="2915613" y="1128445"/>
                </a:lnTo>
                <a:cubicBezTo>
                  <a:pt x="2915613" y="1197692"/>
                  <a:pt x="2859477" y="1253828"/>
                  <a:pt x="2790230" y="1253828"/>
                </a:cubicBezTo>
                <a:lnTo>
                  <a:pt x="125383" y="1253828"/>
                </a:lnTo>
                <a:cubicBezTo>
                  <a:pt x="56136" y="1253828"/>
                  <a:pt x="0" y="1197692"/>
                  <a:pt x="0" y="1128445"/>
                </a:cubicBezTo>
                <a:lnTo>
                  <a:pt x="0" y="12538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83" tIns="89183" rIns="89183" bIns="89183" numCol="1" spcCol="127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закупок («всеми способами</a:t>
            </a: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квота </a:t>
            </a:r>
            <a:r>
              <a:rPr lang="ru-RU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18 %</a:t>
            </a: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56,65%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271366" y="6245879"/>
            <a:ext cx="5088368" cy="112128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 году</a:t>
            </a:r>
          </a:p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отношении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конкретных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заказчиков </a:t>
            </a:r>
          </a:p>
          <a:p>
            <a:pPr algn="ctr" defTabSz="729247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регионального уровня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45569" y="6284118"/>
            <a:ext cx="3805162" cy="1175567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83" tIns="89183" rIns="89183" bIns="89183" numCol="1" spcCol="127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ОБЪЕМ ЗАКЛЮЧЕННЫХ ДОГОВОРОВ</a:t>
            </a:r>
          </a:p>
          <a:p>
            <a:pPr algn="ctr"/>
            <a:endParaRPr lang="ru-RU" sz="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811897" y="6711049"/>
            <a:ext cx="3467438" cy="1900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Лидер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</a:t>
            </a:r>
            <a:b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</a:t>
            </a:r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«Центр «Омега»</a:t>
            </a:r>
            <a:r>
              <a:rPr lang="ru-RU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658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 рублей,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74%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общего объема закупок региональных заказчиков Краснодарского края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6326" y="7736265"/>
            <a:ext cx="1132069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6322">
              <a:lnSpc>
                <a:spcPct val="8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Краснодарский край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занимает 1 место </a:t>
            </a:r>
          </a:p>
          <a:p>
            <a:pPr algn="ctr" defTabSz="656322">
              <a:lnSpc>
                <a:spcPct val="8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среди субъектов РФ ЮФО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 объему закупок у субъектов МСП в 2017 году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1" y="4706215"/>
            <a:ext cx="538010" cy="76561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6" y="7744333"/>
            <a:ext cx="538010" cy="7656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930" y="1328085"/>
            <a:ext cx="13326416" cy="878615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Объем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планируемых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федеральными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заказчиками «прямых» закупок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 поставки – Краснодарский край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12,9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Объем заключенных договоров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федеральных заказчиков (</a:t>
            </a:r>
            <a:r>
              <a:rPr lang="ru-RU" sz="2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поставщик зарегистрирован в Краснодарском крае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–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7,1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</a:p>
        </p:txBody>
      </p:sp>
    </p:spTree>
    <p:extLst>
      <p:ext uri="{BB962C8B-B14F-4D97-AF65-F5344CB8AC3E}">
        <p14:creationId xmlns:p14="http://schemas.microsoft.com/office/powerpoint/2010/main" val="74727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2399163" y="4834116"/>
            <a:ext cx="3410112" cy="1214354"/>
          </a:xfrm>
          <a:prstGeom prst="roundRect">
            <a:avLst>
              <a:gd name="adj" fmla="val 1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729247">
              <a:lnSpc>
                <a:spcPct val="90000"/>
              </a:lnSpc>
              <a:spcBef>
                <a:spcPct val="0"/>
              </a:spcBef>
            </a:pPr>
            <a:endParaRPr lang="ru-RU" sz="2625" b="1" dirty="0">
              <a:solidFill>
                <a:srgbClr val="00B0F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30383" y="3862118"/>
            <a:ext cx="3271569" cy="1228918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729247">
              <a:lnSpc>
                <a:spcPct val="90000"/>
              </a:lnSpc>
              <a:spcBef>
                <a:spcPct val="0"/>
              </a:spcBef>
            </a:pPr>
            <a:endParaRPr lang="ru-RU" sz="984" b="1" dirty="0">
              <a:solidFill>
                <a:srgbClr val="00B0F0"/>
              </a:solidFill>
            </a:endParaRPr>
          </a:p>
          <a:p>
            <a:endParaRPr lang="ru-RU" sz="1477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174178" y="4342463"/>
            <a:ext cx="2629545" cy="4916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41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4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показатель для закупок </a:t>
            </a:r>
          </a:p>
          <a:p>
            <a:pPr algn="ctr"/>
            <a:r>
              <a:rPr lang="ru-RU" sz="164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223-ФЗ</a:t>
            </a:r>
          </a:p>
          <a:p>
            <a:pPr algn="ctr"/>
            <a:r>
              <a:rPr lang="ru-RU" sz="2297" b="1" dirty="0">
                <a:solidFill>
                  <a:srgbClr val="0070C0"/>
                </a:solidFill>
                <a:latin typeface="Georgia" panose="02040502050405020303" pitchFamily="18" charset="0"/>
              </a:rPr>
              <a:t>1,69 </a:t>
            </a:r>
            <a:r>
              <a:rPr lang="ru-RU" sz="1969" b="1" dirty="0">
                <a:solidFill>
                  <a:srgbClr val="0070C0"/>
                </a:solidFill>
                <a:latin typeface="Georgia" panose="02040502050405020303" pitchFamily="18" charset="0"/>
              </a:rPr>
              <a:t>участников</a:t>
            </a:r>
          </a:p>
          <a:p>
            <a:pPr algn="ctr"/>
            <a:endParaRPr lang="ru-RU" sz="738" b="1" dirty="0">
              <a:solidFill>
                <a:srgbClr val="760000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625" b="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</a:t>
            </a:r>
            <a:endParaRPr lang="ru-RU" sz="1969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3480379" y="7710202"/>
            <a:ext cx="1181194" cy="377361"/>
          </a:xfrm>
        </p:spPr>
        <p:txBody>
          <a:bodyPr/>
          <a:lstStyle/>
          <a:p>
            <a:pPr>
              <a:defRPr/>
            </a:pPr>
            <a:r>
              <a:rPr lang="ru-RU" sz="1148" dirty="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t>5</a:t>
            </a:r>
            <a:endParaRPr lang="ru-RU" sz="1148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1724" y="198849"/>
            <a:ext cx="8100761" cy="8947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>
            <a:defPPr>
              <a:defRPr lang="en-US"/>
            </a:defPPr>
            <a:lvl1pPr lvl="0">
              <a:defRPr sz="2625" b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ОЦЕНКА СТРУКТУРЫ И КАЧЕСТВА ЗАКУПОК У СУБЪЕКТОВ МСП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13209" y="3958936"/>
            <a:ext cx="9904377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1045" y="7182852"/>
            <a:ext cx="10584502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9" y="289736"/>
            <a:ext cx="1774766" cy="731354"/>
          </a:xfrm>
          <a:prstGeom prst="rect">
            <a:avLst/>
          </a:prstGeom>
        </p:spPr>
      </p:pic>
      <p:sp>
        <p:nvSpPr>
          <p:cNvPr id="24" name="Скругленный прямоугольник 6"/>
          <p:cNvSpPr/>
          <p:nvPr/>
        </p:nvSpPr>
        <p:spPr>
          <a:xfrm>
            <a:off x="5062109" y="5711096"/>
            <a:ext cx="677210" cy="2382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9380" tIns="29690" rIns="59380" bIns="29690" numCol="1" spcCol="1270" anchor="ctr" anchorCtr="0">
            <a:noAutofit/>
          </a:bodyPr>
          <a:lstStyle/>
          <a:p>
            <a:pPr algn="ctr" defTabSz="6927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2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04860" y="1534643"/>
            <a:ext cx="6921235" cy="39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69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Скругленный прямоугольник 4"/>
          <p:cNvSpPr txBox="1"/>
          <p:nvPr/>
        </p:nvSpPr>
        <p:spPr>
          <a:xfrm>
            <a:off x="1539350" y="2004304"/>
            <a:ext cx="12318458" cy="3114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255" tIns="56255" rIns="56255" bIns="56255" numCol="1" spcCol="1270" anchor="ctr" anchorCtr="0">
            <a:noAutofit/>
          </a:bodyPr>
          <a:lstStyle/>
          <a:p>
            <a:pPr algn="ctr" defTabSz="656322">
              <a:lnSpc>
                <a:spcPct val="8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783028640"/>
              </p:ext>
            </p:extLst>
          </p:nvPr>
        </p:nvGraphicFramePr>
        <p:xfrm>
          <a:off x="1539350" y="6913218"/>
          <a:ext cx="12461763" cy="79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779573" y="1068044"/>
            <a:ext cx="9838013" cy="891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информационной группой «Интерфакс» с использованием сведений ИС «СПАРК» и «СПАРК-Маркетинг» </a:t>
            </a:r>
            <a:r>
              <a:rPr lang="ru-RU" sz="1641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предварительная оценка структуры и качества объема закупок у субъектов МСП 225 крупнейших заказчиков</a:t>
            </a:r>
            <a:endParaRPr lang="ru-RU" sz="1477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39350" y="2762514"/>
            <a:ext cx="4542985" cy="76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69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Уровень конкуренции в 2016 году</a:t>
            </a:r>
          </a:p>
          <a:p>
            <a:pPr algn="ctr"/>
            <a:r>
              <a:rPr lang="ru-RU" sz="147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ВЫШЕ СРЕДНЕГО</a:t>
            </a:r>
          </a:p>
          <a:p>
            <a:pPr algn="ctr"/>
            <a:endParaRPr lang="ru-RU" sz="1477" b="1" dirty="0">
              <a:solidFill>
                <a:srgbClr val="1BA91B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84" i="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(среднее количество заявок на 1 закупочную процедуру)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48461" y="2710786"/>
            <a:ext cx="4555380" cy="59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69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Закупки у единственного поставщика</a:t>
            </a:r>
            <a:br>
              <a:rPr lang="ru-RU" sz="1969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969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7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НИЖЕ СРЕДНЕГО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062682" y="5928363"/>
            <a:ext cx="4196618" cy="426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969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869958" y="3293794"/>
            <a:ext cx="6410" cy="33516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0488904" y="3285172"/>
            <a:ext cx="14937" cy="335164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627365" y="2651591"/>
            <a:ext cx="3496363" cy="72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969" dirty="0" err="1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Аффилированность</a:t>
            </a:r>
            <a:endParaRPr lang="ru-RU" sz="1969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ru-RU" sz="656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77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НИЗКАЯ ДОЛЯ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512930" y="5382149"/>
            <a:ext cx="3170714" cy="426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4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Закупки у субъектов МСП </a:t>
            </a:r>
          </a:p>
          <a:p>
            <a:pPr algn="ctr"/>
            <a:endParaRPr lang="ru-RU" sz="738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97" b="1" dirty="0">
                <a:solidFill>
                  <a:srgbClr val="0070C0"/>
                </a:solidFill>
                <a:latin typeface="Georgia" panose="02040502050405020303" pitchFamily="18" charset="0"/>
              </a:rPr>
              <a:t>2,9 </a:t>
            </a:r>
            <a:r>
              <a:rPr lang="ru-RU" sz="1969" b="1" dirty="0">
                <a:solidFill>
                  <a:srgbClr val="0070C0"/>
                </a:solidFill>
                <a:latin typeface="Georgia" panose="02040502050405020303" pitchFamily="18" charset="0"/>
              </a:rPr>
              <a:t>участников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557930" y="890397"/>
            <a:ext cx="977696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052633" y="4172320"/>
            <a:ext cx="2555442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77" b="1" dirty="0"/>
          </a:p>
          <a:p>
            <a:pPr lvl="0" algn="ctr"/>
            <a:endParaRPr lang="ru-RU" sz="1477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70005" y="4867081"/>
            <a:ext cx="3604097" cy="1248403"/>
          </a:xfrm>
          <a:prstGeom prst="roundRect">
            <a:avLst>
              <a:gd name="adj" fmla="val 1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641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4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Закупки у субъектов МСП </a:t>
            </a:r>
          </a:p>
          <a:p>
            <a:pPr algn="ctr"/>
            <a:endParaRPr lang="ru-RU" sz="738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297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24,6%</a:t>
            </a:r>
            <a:endParaRPr lang="ru-RU" sz="2297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 defTabSz="729247">
              <a:lnSpc>
                <a:spcPct val="90000"/>
              </a:lnSpc>
              <a:spcBef>
                <a:spcPct val="0"/>
              </a:spcBef>
            </a:pPr>
            <a:endParaRPr lang="ru-RU" sz="2625" b="1" dirty="0">
              <a:solidFill>
                <a:srgbClr val="00B0F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48474" y="3796833"/>
            <a:ext cx="3271569" cy="1297917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4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показатель для закупок </a:t>
            </a:r>
          </a:p>
          <a:p>
            <a:pPr algn="ctr"/>
            <a:r>
              <a:rPr lang="ru-RU" sz="164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223-ФЗ</a:t>
            </a:r>
          </a:p>
          <a:p>
            <a:pPr algn="ctr"/>
            <a:endParaRPr lang="ru-RU" sz="738" b="1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97" b="1" dirty="0">
                <a:solidFill>
                  <a:srgbClr val="0070C0"/>
                </a:solidFill>
                <a:latin typeface="Georgia" panose="02040502050405020303" pitchFamily="18" charset="0"/>
              </a:rPr>
              <a:t>63%</a:t>
            </a:r>
          </a:p>
          <a:p>
            <a:pPr algn="ctr"/>
            <a:endParaRPr lang="ru-RU" sz="984" b="1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984" b="1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984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052633" y="3733530"/>
            <a:ext cx="2805175" cy="2402482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984" b="1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984" b="1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41" dirty="0">
                <a:solidFill>
                  <a:srgbClr val="171C2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 общего количества поставщиков (внутригрупповые закупки)</a:t>
            </a:r>
          </a:p>
          <a:p>
            <a:pPr lvl="0" algn="ctr"/>
            <a:endParaRPr lang="ru-RU" sz="1312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0" algn="ctr"/>
            <a:r>
              <a:rPr lang="ru-RU" sz="2297" b="1" dirty="0">
                <a:solidFill>
                  <a:srgbClr val="0070C0"/>
                </a:solidFill>
                <a:latin typeface="Georgia" panose="02040502050405020303" pitchFamily="18" charset="0"/>
              </a:rPr>
              <a:t>0,9 % </a:t>
            </a:r>
          </a:p>
          <a:p>
            <a:pPr algn="ctr"/>
            <a:endParaRPr lang="ru-RU" sz="984" dirty="0">
              <a:solidFill>
                <a:srgbClr val="171C23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3489315" y="8157798"/>
            <a:ext cx="1172257" cy="268318"/>
          </a:xfrm>
        </p:spPr>
        <p:txBody>
          <a:bodyPr/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63827" y="7293205"/>
            <a:ext cx="10867675" cy="8645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реализация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программ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льготного лизинга промышленного оборудования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для субъектов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МСП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0" y="164816"/>
            <a:ext cx="2115333" cy="9622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71900" y="474076"/>
            <a:ext cx="10111186" cy="615124"/>
          </a:xfrm>
          <a:prstGeom prst="rect">
            <a:avLst/>
          </a:prstGeom>
          <a:noFill/>
        </p:spPr>
        <p:txBody>
          <a:bodyPr wrap="square" lIns="59060" tIns="29530" rIns="0" bIns="29530" rtlCol="0">
            <a:noAutofit/>
          </a:bodyPr>
          <a:lstStyle/>
          <a:p>
            <a:pPr>
              <a:defRPr/>
            </a:pPr>
            <a:r>
              <a:rPr lang="ru-RU" sz="2297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ПЕРВООЧЕРЕДНЫЕ МЕРОПРИЯТИЯ </a:t>
            </a:r>
          </a:p>
          <a:p>
            <a:pPr>
              <a:defRPr/>
            </a:pPr>
            <a:r>
              <a:rPr lang="ru-RU" sz="2297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УВЕЛИЧЕНИЮ ДОЛИ ЗАКУПОК У СУБЪЕКТОВ МСП</a:t>
            </a:r>
          </a:p>
          <a:p>
            <a:r>
              <a:rPr lang="ru-RU" sz="1969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625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52462" y="4872536"/>
            <a:ext cx="10867674" cy="792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увеличение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количества производственных номенклатурных позиций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(в первую очередь, высокотехнологичных, инновационных), предлагаемых для закупки у субъектов МСП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152461" y="6024228"/>
            <a:ext cx="10867675" cy="873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использование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функционалов Единого реестра субъектов МСП и Бизнес-навигатора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Корпорации</a:t>
            </a:r>
          </a:p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проведение совместно с крупнейшими заказчиками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обучающих семинаров</a:t>
            </a:r>
          </a:p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размещение актуальной информации на информационных ресурсах  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80563" y="7288726"/>
            <a:ext cx="3606132" cy="820982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255" tIns="28127" rIns="56255" bIns="28127" numCol="1" spcCol="1270" anchor="ctr" anchorCtr="0">
            <a:noAutofit/>
          </a:bodyPr>
          <a:lstStyle/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Развитие поставщиков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380563" y="4739063"/>
            <a:ext cx="3688771" cy="96967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255" tIns="28127" rIns="56255" bIns="28127" numCol="1" spcCol="1270" anchor="ctr" anchorCtr="0">
            <a:noAutofit/>
          </a:bodyPr>
          <a:lstStyle/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41" b="1" dirty="0"/>
          </a:p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Расширение номенклатуры закупок у субъектов МСП </a:t>
            </a:r>
          </a:p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41" b="1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380563" y="5991070"/>
            <a:ext cx="3606132" cy="906929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255" tIns="28127" rIns="56255" bIns="28127" numCol="1" spcCol="1270" anchor="ctr" anchorCtr="0">
            <a:noAutofit/>
          </a:bodyPr>
          <a:lstStyle/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41" b="1" dirty="0"/>
          </a:p>
          <a:p>
            <a:pPr algn="ctr" defTabSz="656322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Повышение информированности </a:t>
            </a:r>
          </a:p>
          <a:p>
            <a:pPr algn="ctr" defTabSz="656322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 закупках</a:t>
            </a:r>
          </a:p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41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015836" y="1263276"/>
            <a:ext cx="11867250" cy="13612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186558" y="1449534"/>
            <a:ext cx="10867675" cy="1031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401" indent="-234401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выявление проблем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возникающих у субъектов МСП при прохождении добровольной сертификации</a:t>
            </a:r>
          </a:p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внесение изменений в законодательство РФ 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целях снижения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затрат субъектов МСП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 прохождение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добровольной сертификации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34401" indent="-234401" algn="just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14660" y="1502884"/>
            <a:ext cx="3606132" cy="956257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255" tIns="28127" rIns="56255" bIns="28127" numCol="1" spcCol="1270" anchor="ctr" anchorCtr="0">
            <a:noAutofit/>
          </a:bodyPr>
          <a:lstStyle/>
          <a:p>
            <a:pPr algn="ctr"/>
            <a:endParaRPr lang="ru-RU" sz="1641" b="1" dirty="0"/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Снижение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затрат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прохождение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обровольной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сертификации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41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09290" y="3760325"/>
            <a:ext cx="10867675" cy="752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актуализация перечней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конкретных и отдельных заказчиков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414660" y="3694151"/>
            <a:ext cx="3594767" cy="818916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255" tIns="28127" rIns="56255" bIns="28127" numCol="1" spcCol="1270" anchor="ctr" anchorCtr="0">
            <a:noAutofit/>
          </a:bodyPr>
          <a:lstStyle/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Расширение перечня крупнейших заказчиков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560" y="2641069"/>
            <a:ext cx="10867675" cy="776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4401" indent="-234401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внесение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изменений в Гражданский кодекс Российской Федерации и Закон № 223-ФЗ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целях установления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возможности использования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факторинга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закупках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414660" y="2634078"/>
            <a:ext cx="3594767" cy="818916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6255" tIns="28127" rIns="56255" bIns="28127" numCol="1" spcCol="1270" anchor="ctr" anchorCtr="0">
            <a:noAutofit/>
          </a:bodyPr>
          <a:lstStyle/>
          <a:p>
            <a:pPr algn="ctr" defTabSz="65632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Расширение практики использования факторинга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8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205" y="937009"/>
            <a:ext cx="5325306" cy="613355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158837" y="61171"/>
            <a:ext cx="10982886" cy="69902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>
            <a:defPPr>
              <a:defRPr lang="en-US"/>
            </a:defPPr>
            <a:lvl1pPr lvl="0">
              <a:defRPr sz="2625" b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869391" y="7103884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Работы по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 развитию и наполнению Бизнес-навигатора МСП в отношении 169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городов с населением более 100 тыс. человек Корпорация МСП будет проводить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своими силами и за счет собственных средств. 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С 2017 года сбор информации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для расширения географии (свыше 169 городов) может осуществляться органами государственной власти субъектов РФ и местного самоуправления самостоятельно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согласно их приоритетам.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69335" y="1849449"/>
            <a:ext cx="3819776" cy="52211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Рассчитать примерный бизнес-план для одного из 90 видов бизнеса в 169 городах с населением более 100 тысяч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человек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Найти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банк, где можно взять кредит под гарантии Корпорации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МСП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Подобрать в аренду помещение для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бизнеса 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Узнать о доступности известных и надежных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франшиз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Узнать о мерах поддержки малого и среднего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бизнеса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Быть в курсе планов закупок и конкурсов крупных заказчиков.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Найти и проверить контрагента.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Разместить объявление о своем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бизнесе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Получить доступ к новостным, аналитическим и иным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материалам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98115" y="8268936"/>
            <a:ext cx="1268490" cy="24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>
              <a:lnSpc>
                <a:spcPct val="80000"/>
              </a:lnSpc>
              <a:spcBef>
                <a:spcPct val="0"/>
              </a:spcBef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938767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algn="ctr" defTabSz="914400">
                <a:defRPr/>
              </a:pPr>
              <a:endParaRPr lang="ru-RU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r>
                <a:rPr lang="ru-RU" b="1" dirty="0">
                  <a:latin typeface="Arial Narrow" panose="020B0606020202030204" pitchFamily="34" charset="0"/>
                </a:rPr>
                <a:t>Зайти на Портал </a:t>
              </a:r>
            </a:p>
            <a:p>
              <a:r>
                <a:rPr lang="ru-RU" b="1" dirty="0">
                  <a:latin typeface="Arial Narrow" panose="020B0606020202030204" pitchFamily="34" charset="0"/>
                </a:rPr>
                <a:t>Бизнес-навигатора МСП </a:t>
              </a:r>
            </a:p>
            <a:p>
              <a:r>
                <a:rPr lang="ru-RU" b="1" dirty="0">
                  <a:latin typeface="Arial Narrow" panose="020B0606020202030204" pitchFamily="34" charset="0"/>
                </a:rPr>
                <a:t>по адресу: </a:t>
              </a:r>
              <a:r>
                <a:rPr lang="ru-RU" b="1" u="sng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https://smbn.ru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938775" y="3459853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algn="ctr" defTabSz="914400">
                <a:defRPr/>
              </a:pPr>
              <a:endParaRPr lang="ru-RU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r>
                <a:rPr lang="ru-RU" b="1" dirty="0">
                  <a:latin typeface="Arial Narrow" panose="020B0606020202030204" pitchFamily="34" charset="0"/>
                </a:rPr>
                <a:t>Пройти авторизацию </a:t>
              </a:r>
            </a:p>
            <a:p>
              <a:r>
                <a:rPr lang="ru-RU" b="1" dirty="0">
                  <a:latin typeface="Arial Narrow" panose="020B0606020202030204" pitchFamily="34" charset="0"/>
                </a:rPr>
                <a:t>с использованием учетной записи портала </a:t>
              </a:r>
              <a:r>
                <a:rPr lang="ru-RU" b="1" dirty="0" err="1">
                  <a:latin typeface="Arial Narrow" panose="020B0606020202030204" pitchFamily="34" charset="0"/>
                </a:rPr>
                <a:t>госуслуг</a:t>
              </a:r>
              <a:r>
                <a:rPr lang="ru-RU" b="1" dirty="0">
                  <a:latin typeface="Arial Narrow" panose="020B0606020202030204" pitchFamily="34" charset="0"/>
                </a:rPr>
                <a:t> или заполнить форму регистрации </a:t>
              </a:r>
            </a:p>
            <a:p>
              <a:r>
                <a:rPr lang="ru-RU" b="1" dirty="0">
                  <a:latin typeface="Arial Narrow" panose="020B0606020202030204" pitchFamily="34" charset="0"/>
                </a:rPr>
                <a:t>в Личном кабинете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38775" y="5650082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algn="ctr" defTabSz="914400">
                <a:defRPr/>
              </a:pPr>
              <a:endParaRPr lang="ru-RU" b="1" kern="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>
                <a:spcBef>
                  <a:spcPts val="1200"/>
                </a:spcBef>
              </a:pPr>
              <a:r>
                <a:rPr lang="ru-RU" b="1" dirty="0">
                  <a:latin typeface="Arial Narrow" panose="020B0606020202030204" pitchFamily="34" charset="0"/>
                </a:rPr>
                <a:t>Получить подтверждение авторизации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13706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Для получения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бесплатного доступа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к сервисам необходимо:</a:t>
            </a:r>
          </a:p>
        </p:txBody>
      </p:sp>
      <p:sp>
        <p:nvSpPr>
          <p:cNvPr id="24" name="Teardrop 46"/>
          <p:cNvSpPr/>
          <p:nvPr/>
        </p:nvSpPr>
        <p:spPr>
          <a:xfrm>
            <a:off x="1632787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5" name="Teardrop 46"/>
          <p:cNvSpPr/>
          <p:nvPr/>
        </p:nvSpPr>
        <p:spPr>
          <a:xfrm>
            <a:off x="1632787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2</a:t>
            </a:r>
            <a:endParaRPr lang="en-US" sz="2800" b="1" dirty="0"/>
          </a:p>
        </p:txBody>
      </p:sp>
      <p:sp>
        <p:nvSpPr>
          <p:cNvPr id="26" name="Teardrop 46"/>
          <p:cNvSpPr/>
          <p:nvPr/>
        </p:nvSpPr>
        <p:spPr>
          <a:xfrm>
            <a:off x="1622536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/>
              <a:t>3</a:t>
            </a:r>
            <a:endParaRPr lang="en-US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17403" y="704241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 помощью сервисов 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Портала Бизнес-навигатора МСП пользователь может: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166" y="26995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1989575" y="1829497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10630847" y="1613694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530009" y="627321"/>
            <a:ext cx="9048307" cy="7692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645683" y="1928269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algn="r">
              <a:defRPr/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Объем финансирования субъектов МСП с участием гарантийной поддержки НГС –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86,7 млрд руб.*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1661" y="1571030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algn="just">
              <a:defRPr/>
            </a:pPr>
            <a:r>
              <a:rPr lang="ru-RU" sz="2000" b="1" u="sng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ГОДА: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Объем выданных в 2017 г. гарантий и поручительств</a:t>
            </a:r>
            <a:r>
              <a:rPr lang="en-US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в рамках НГС –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50,3 млрд 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02758" y="2459646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Результаты гарантийной поддержки по результатам 2014-2017 гг.</a:t>
            </a:r>
          </a:p>
          <a:p>
            <a:pPr lvl="0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по состоянию на 9 июня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47247" y="2459645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Проекты, поступившие в рамках «Корпоративного канала» в 2016-2017 гг.</a:t>
            </a:r>
          </a:p>
          <a:p>
            <a:pPr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по состоянию на 9 июня 2017 г.</a:t>
            </a: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1649014" y="6600324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104,8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108,8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624902" y="5733180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Ключевые показатели эффективности Программы на 2017 г.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695550" y="2932925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624903" y="6071733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87757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Ключевые показатели гарантийной поддержки субъектов МСП</a:t>
            </a:r>
          </a:p>
          <a:p>
            <a:pPr lvl="0"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(выдача независимых гарантий 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1673139" y="3375301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6 071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94,6**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7247246" y="5733344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Сроки рассмотрения заявок по сегментам (Корпорация МСП)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7260157" y="2932925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171659" y="6071733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7197058" y="6218621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600" dirty="0">
                  <a:solidFill>
                    <a:srgbClr val="0070C0"/>
                  </a:solidFill>
                  <a:latin typeface="Calibri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&lt; 15</a:t>
              </a: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млн руб.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 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15 –</a:t>
              </a:r>
              <a:r>
                <a:rPr lang="en-US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50</a:t>
              </a: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млн руб.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&gt; 50 </a:t>
              </a: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млн руб.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 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Микро-сегмент</a:t>
              </a: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Малый сегмент</a:t>
              </a: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8328927" y="3325952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7574265" y="3599893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7756804" y="4394684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8137500" y="4394684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8518197" y="439468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8862362" y="2397870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>
              <a:defRPr/>
            </a:pPr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Проекты, принятые под «оферту»</a:t>
            </a:r>
          </a:p>
        </p:txBody>
      </p:sp>
      <p:sp>
        <p:nvSpPr>
          <p:cNvPr id="24" name="Rectangle 48"/>
          <p:cNvSpPr/>
          <p:nvPr/>
        </p:nvSpPr>
        <p:spPr>
          <a:xfrm rot="5400000">
            <a:off x="8848834" y="2948031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Проекты, находящиеся </a:t>
            </a:r>
          </a:p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на рассмотрении в банках-партнерах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486668" y="3007936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defRPr/>
              </a:pPr>
              <a:endParaRPr lang="en-US" sz="105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defRPr/>
              </a:pPr>
              <a:endParaRPr lang="en-US" sz="105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Проекты</a:t>
              </a:r>
              <a:endParaRPr lang="en-US" sz="12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8925821" y="3469542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Итого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47246" y="2965399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59789" y="7962541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defRPr/>
            </a:pPr>
            <a:r>
              <a:rPr lang="en-US" sz="10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0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- объем гарантийной и финансовой поддержки предоставленной в 2017 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Корпорацией МСП, МСП Банком и РГО</a:t>
            </a:r>
            <a:r>
              <a:rPr lang="ru-RU" sz="10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(по состоянию на 9 июня 2017 г.)</a:t>
            </a:r>
          </a:p>
          <a:p>
            <a:pPr lvl="0">
              <a:defRPr/>
            </a:pPr>
            <a:r>
              <a:rPr lang="ru-RU" sz="10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113,4 млрд рублей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49" y="-38838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9449" y="1002537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lvl="3">
              <a:defRPr/>
            </a:pPr>
            <a:endParaRPr lang="ru-RU" b="1" dirty="0">
              <a:solidFill>
                <a:srgbClr val="E5581F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298107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>
              <a:lnSpc>
                <a:spcPct val="80000"/>
              </a:lnSpc>
              <a:spcBef>
                <a:spcPct val="0"/>
              </a:spcBef>
            </a:pPr>
            <a:r>
              <a:rPr lang="ru-RU" sz="1200" dirty="0" smtClean="0">
                <a:latin typeface="Arial Narrow" panose="020B0606020202030204" pitchFamily="34" charset="0"/>
              </a:rPr>
              <a:t>8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662907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10802223" y="3023377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11,2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19,3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24,9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26,1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51,0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36,1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34,2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70,3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9931" y="54868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2298" y="1073138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2016 год: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1031" y="978506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Объем выданных гарантий и поручительств</a:t>
            </a:r>
            <a:r>
              <a:rPr lang="en-US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рамках НГС</a:t>
            </a:r>
            <a:r>
              <a:rPr lang="en-US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составил 100,08 млрд руб.</a:t>
            </a:r>
          </a:p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Объем финансирования субъектов МСП, полученный с участием гарантийной поддержки НГС - 172 млрд руб.</a:t>
            </a:r>
          </a:p>
        </p:txBody>
      </p:sp>
    </p:spTree>
    <p:extLst>
      <p:ext uri="{BB962C8B-B14F-4D97-AF65-F5344CB8AC3E}">
        <p14:creationId xmlns:p14="http://schemas.microsoft.com/office/powerpoint/2010/main" val="41721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49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673750" y="1618096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Ключевые условия Программы 6,5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8406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Процентная ставка –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10,6%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для субъектов малого предпринимательства и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9,6%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 - для субъектов среднего предпринимательства</a:t>
            </a:r>
          </a:p>
          <a:p>
            <a:pPr indent="457200" algn="just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Срок льготного фондирования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до 3 лет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(срок кредита может превышать срок льготного фондирования)</a:t>
            </a:r>
          </a:p>
          <a:p>
            <a:pPr indent="457200" algn="just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Размер кредита: от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 5 млн руб.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до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1 млрд руб.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(общий кредитный лимит на заемщика - до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 4 млрд руб.)</a:t>
            </a:r>
          </a:p>
          <a:p>
            <a:pPr indent="457200" algn="just">
              <a:spcBef>
                <a:spcPts val="200"/>
              </a:spcBef>
              <a:buFont typeface="Wingdings" panose="05000000000000000000" pitchFamily="2" charset="2"/>
              <a:buChar char="§"/>
              <a:defRPr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Приоритетные отрасли: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сельское хозяйство,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обрабатывающее производство,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производство и распределение электроэнергии, газа и воды,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строительство,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транспорт и связь,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туристская деятельность,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здравоохранение, </a:t>
            </a:r>
          </a:p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сбор, обработка и утилизация отходов,  </a:t>
            </a:r>
          </a:p>
          <a:p>
            <a:pPr algn="just">
              <a:spcBef>
                <a:spcPts val="200"/>
              </a:spcBef>
              <a:defRPr/>
            </a:pP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998042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Результаты реализации Программы 6,5 </a:t>
            </a:r>
          </a:p>
          <a:p>
            <a:pPr lvl="0"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по состоянию на 9 июня 2017 г.</a:t>
            </a: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9124927" y="2381466"/>
          <a:ext cx="4441371" cy="3306547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val="3077281128"/>
                    </a:ext>
                  </a:extLst>
                </a:gridCol>
              </a:tblGrid>
              <a:tr h="6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0756"/>
                  </a:ext>
                </a:extLst>
              </a:tr>
              <a:tr h="6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125,00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57916"/>
                  </a:ext>
                </a:extLst>
              </a:tr>
              <a:tr h="738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72,11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32913"/>
                  </a:ext>
                </a:extLst>
              </a:tr>
              <a:tr h="6036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33,83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83519"/>
                  </a:ext>
                </a:extLst>
              </a:tr>
              <a:tr h="654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105,94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43368" y="45338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стимулирования кредитования субъектов МСП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(«Программа 6,5»)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39669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algn="just">
              <a:defRPr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Источник: Реестр заявок, формируемый ДСГО на ежедневной основе, оперативные данные МСП Банка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4229" y="7743623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Программе 6,5 участвует 39 уполномоченных банков-партнеров Корпорации МСП</a:t>
            </a:r>
            <a:endParaRPr lang="ru-RU" sz="20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8131" y="890236"/>
            <a:ext cx="1215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16 сентября 2016 года Банк России принял решение об увеличении лимита Программы 6,5 с 75 до 125 млрд руб. </a:t>
            </a:r>
          </a:p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последующим увеличением до 175 млрд руб. при условии существенного расширения круга банков-участников.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98107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89000">
              <a:lnSpc>
                <a:spcPct val="80000"/>
              </a:lnSpc>
              <a:spcBef>
                <a:spcPct val="0"/>
              </a:spcBef>
            </a:pPr>
            <a:r>
              <a:rPr lang="ru-RU" sz="1200" dirty="0" smtClean="0">
                <a:latin typeface="Arial Narrow" panose="020B0606020202030204" pitchFamily="34" charset="0"/>
              </a:rPr>
              <a:t>9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62907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553891" y="6519401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20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931" y="54868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19262</TotalTime>
  <Words>2265</Words>
  <Application>Microsoft Office PowerPoint</Application>
  <PresentationFormat>Произвольный</PresentationFormat>
  <Paragraphs>392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Georgia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Битюкова Наталья Викторовна</cp:lastModifiedBy>
  <cp:revision>1200</cp:revision>
  <cp:lastPrinted>2017-06-14T07:37:49Z</cp:lastPrinted>
  <dcterms:created xsi:type="dcterms:W3CDTF">2015-12-16T13:43:54Z</dcterms:created>
  <dcterms:modified xsi:type="dcterms:W3CDTF">2017-06-14T07:37:56Z</dcterms:modified>
</cp:coreProperties>
</file>