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6"/>
  </p:notesMasterIdLst>
  <p:sldIdLst>
    <p:sldId id="256" r:id="rId3"/>
    <p:sldId id="257" r:id="rId4"/>
    <p:sldId id="277" r:id="rId5"/>
    <p:sldId id="278" r:id="rId6"/>
    <p:sldId id="276" r:id="rId7"/>
    <p:sldId id="280" r:id="rId8"/>
    <p:sldId id="274" r:id="rId9"/>
    <p:sldId id="269" r:id="rId10"/>
    <p:sldId id="265" r:id="rId11"/>
    <p:sldId id="267" r:id="rId12"/>
    <p:sldId id="261" r:id="rId13"/>
    <p:sldId id="281" r:id="rId14"/>
    <p:sldId id="258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9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54" y="5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CC1420-A21B-4933-8136-BB06C5CF20E0}" type="datetimeFigureOut">
              <a:rPr lang="ru-RU" smtClean="0"/>
              <a:pPr/>
              <a:t>13.06.2017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B3379A-5540-46F0-B647-140198253D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71532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4CD0B7-25E0-4F20-934B-9666CE6C5155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60364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4CD0B7-25E0-4F20-934B-9666CE6C5155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00645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4CD0B7-25E0-4F20-934B-9666CE6C5155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2936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4CD0B7-25E0-4F20-934B-9666CE6C5155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51482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4CD0B7-25E0-4F20-934B-9666CE6C5155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58927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4CD0B7-25E0-4F20-934B-9666CE6C5155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33452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4CD0B7-25E0-4F20-934B-9666CE6C5155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20321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4CD0B7-25E0-4F20-934B-9666CE6C5155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60364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4CD0B7-25E0-4F20-934B-9666CE6C5155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60364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4CD0B7-25E0-4F20-934B-9666CE6C5155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49291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4CD0B7-25E0-4F20-934B-9666CE6C5155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75388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7C6C4B-6C54-4949-B2E3-02D395D53A79}" type="datetime1">
              <a:rPr lang="ru-RU"/>
              <a:pPr>
                <a:defRPr/>
              </a:pPr>
              <a:t>13.06.2017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ЗАО «МПОТК «ТЕХНОКОМПЛЕКТ» </a:t>
            </a:r>
            <a:r>
              <a:rPr lang="en-US"/>
              <a:t>www.technocomplekt.ru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8F4363-E162-415B-B80A-4A56B389FFC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573614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23EF71-D2EE-4F7F-9CD6-FCE73072333B}" type="datetime1">
              <a:rPr lang="ru-RU"/>
              <a:pPr>
                <a:defRPr/>
              </a:pPr>
              <a:t>13.06.2017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ЗАО «МПОТК «ТЕХНОКОМПЛЕКТ» </a:t>
            </a:r>
            <a:r>
              <a:rPr lang="en-US"/>
              <a:t>www.technocomplekt.ru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44A10A-4E19-4485-BA9C-CFC06107017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19245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DACAF5-1240-40E8-AB4D-48744095294F}" type="datetime1">
              <a:rPr lang="ru-RU"/>
              <a:pPr>
                <a:defRPr/>
              </a:pPr>
              <a:t>13.06.2017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ЗАО «МПОТК «ТЕХНОКОМПЛЕКТ» </a:t>
            </a:r>
            <a:r>
              <a:rPr lang="en-US"/>
              <a:t>www.technocomplekt.ru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3C8C3D-4229-4E5B-8AC4-BF6D4D29F4E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96500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F7555D-6335-4D42-B99B-17149B82FEA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4273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C5426C-3C5D-470F-9D40-0D74C34A45E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9967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F672FB-1946-419E-B79B-215B0408CC7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4984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06400" y="1828800"/>
            <a:ext cx="47244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334000" y="1828800"/>
            <a:ext cx="47244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11CBC8-3FA4-4096-9E01-EC5ED4EB846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7558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C6835A-FEC8-4027-9AA0-AD960865728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0429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2E3BB1-715F-485C-82C8-B46F2D4ED85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5770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517A59-D3B8-4B50-9295-EEEAABBB32E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776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A30010-BDD5-4663-B72F-4658145A287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729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34A56C-FC1C-459B-8F66-7538F0FB845D}" type="datetime1">
              <a:rPr lang="ru-RU"/>
              <a:pPr>
                <a:defRPr/>
              </a:pPr>
              <a:t>13.06.2017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ЗАО «МПОТК «ТЕХНОКОМПЛЕКТ» </a:t>
            </a:r>
            <a:r>
              <a:rPr lang="en-US"/>
              <a:t>www.technocomplekt.ru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27E7EB-7E67-4507-AD9F-422BE786DEC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375203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E2F546-F626-4E99-88F1-8F1D1F68ED7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5401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640CF7-0559-44EA-9A8D-324D918FABD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5595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645400" y="685800"/>
            <a:ext cx="2413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06400" y="685800"/>
            <a:ext cx="70358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001F70-798E-4085-AB30-4034F66E91B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908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F9484F-CB0B-4CD2-A796-6665FB99697F}" type="datetime1">
              <a:rPr lang="ru-RU"/>
              <a:pPr>
                <a:defRPr/>
              </a:pPr>
              <a:t>13.06.2017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ЗАО «МПОТК «ТЕХНОКОМПЛЕКТ» </a:t>
            </a:r>
            <a:r>
              <a:rPr lang="en-US"/>
              <a:t>www.technocomplekt.ru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788091-38CA-4898-92CC-14487378FC1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95317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4619D5-42C1-4B82-8A2C-FE96856811F7}" type="datetime1">
              <a:rPr lang="ru-RU"/>
              <a:pPr>
                <a:defRPr/>
              </a:pPr>
              <a:t>13.06.2017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ЗАО «МПОТК «ТЕХНОКОМПЛЕКТ» </a:t>
            </a:r>
            <a:r>
              <a:rPr lang="en-US"/>
              <a:t>www.technocomplekt.ru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644811-A2F9-470D-B263-3A37F9EDB59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71179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F1654B-1BD8-4D62-A571-1542321A00E7}" type="datetime1">
              <a:rPr lang="ru-RU"/>
              <a:pPr>
                <a:defRPr/>
              </a:pPr>
              <a:t>13.06.2017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ЗАО «МПОТК «ТЕХНОКОМПЛЕКТ» </a:t>
            </a:r>
            <a:r>
              <a:rPr lang="en-US"/>
              <a:t>www.technocomplekt.ru</a:t>
            </a: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06EDE9-92E2-4BE3-9609-85877955F0E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23123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718FEE-093D-47C7-9753-522088EAD4C6}" type="datetime1">
              <a:rPr lang="ru-RU"/>
              <a:pPr>
                <a:defRPr/>
              </a:pPr>
              <a:t>13.06.2017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ЗАО «МПОТК «ТЕХНОКОМПЛЕКТ» </a:t>
            </a:r>
            <a:r>
              <a:rPr lang="en-US"/>
              <a:t>www.technocomplekt.ru</a:t>
            </a: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AE3B71-EF2B-4D10-B362-2DD6EDDE1AF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84796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3D9B21-DB40-4669-BFE6-A56B94990FE9}" type="datetime1">
              <a:rPr lang="ru-RU"/>
              <a:pPr>
                <a:defRPr/>
              </a:pPr>
              <a:t>13.06.2017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ЗАО «МПОТК «ТЕХНОКОМПЛЕКТ» </a:t>
            </a:r>
            <a:r>
              <a:rPr lang="en-US"/>
              <a:t>www.technocomplekt.ru</a:t>
            </a: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5E3D4A-DD4F-4FDF-B89A-D30750AD8B3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10758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D6A035-D213-4C32-80DA-E4E9236BF5BA}" type="datetime1">
              <a:rPr lang="ru-RU"/>
              <a:pPr>
                <a:defRPr/>
              </a:pPr>
              <a:t>13.06.2017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ЗАО «МПОТК «ТЕХНОКОМПЛЕКТ» </a:t>
            </a:r>
            <a:r>
              <a:rPr lang="en-US"/>
              <a:t>www.technocomplekt.ru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B9EAFE-E3D3-42D4-BE86-5AF6A3B27F5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193244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72F166-190F-4AB8-90A8-19CC9356C202}" type="datetime1">
              <a:rPr lang="ru-RU"/>
              <a:pPr>
                <a:defRPr/>
              </a:pPr>
              <a:t>13.06.2017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ЗАО «МПОТК «ТЕХНОКОМПЛЕКТ» </a:t>
            </a:r>
            <a:r>
              <a:rPr lang="en-US"/>
              <a:t>www.technocomplekt.ru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525E1B-A42C-44FE-A807-FEF76309E6B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74835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9C7009F-729C-4B82-B5E1-BB8C21AE6CBE}" type="datetime1">
              <a:rPr lang="ru-RU"/>
              <a:pPr>
                <a:defRPr/>
              </a:pPr>
              <a:t>13.06.2017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ru-RU"/>
              <a:t>ЗАО «МПОТК «ТЕХНОКОМПЛЕКТ» </a:t>
            </a:r>
            <a:r>
              <a:rPr lang="en-US"/>
              <a:t>www.technocomplekt.ru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EC56D2BA-AE15-4087-8186-6ACDDF2BD8F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48506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 l="-5000" t="20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06400" y="685800"/>
            <a:ext cx="7620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Place Your Topic Here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6400" y="1828800"/>
            <a:ext cx="965200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Your Description Goes Here</a:t>
            </a:r>
          </a:p>
        </p:txBody>
      </p:sp>
      <p:sp>
        <p:nvSpPr>
          <p:cNvPr id="532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532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532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62FDB28-515E-4358-933E-7C36B249241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783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500">
          <a:solidFill>
            <a:srgbClr val="000066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500">
          <a:solidFill>
            <a:srgbClr val="000066"/>
          </a:solidFill>
          <a:latin typeface="Arial Black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500">
          <a:solidFill>
            <a:srgbClr val="000066"/>
          </a:solidFill>
          <a:latin typeface="Arial Black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500">
          <a:solidFill>
            <a:srgbClr val="000066"/>
          </a:solidFill>
          <a:latin typeface="Arial Black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500">
          <a:solidFill>
            <a:srgbClr val="000066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500">
          <a:solidFill>
            <a:srgbClr val="000066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500">
          <a:solidFill>
            <a:srgbClr val="000066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500">
          <a:solidFill>
            <a:srgbClr val="000066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500">
          <a:solidFill>
            <a:srgbClr val="000066"/>
          </a:solidFill>
          <a:latin typeface="Arial Black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5.jpe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png"/><Relationship Id="rId4" Type="http://schemas.openxmlformats.org/officeDocument/2006/relationships/image" Target="../media/image39.jpeg"/><Relationship Id="rId9" Type="http://schemas.openxmlformats.org/officeDocument/2006/relationships/image" Target="../media/image4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5.jpeg"/><Relationship Id="rId7" Type="http://schemas.openxmlformats.org/officeDocument/2006/relationships/image" Target="../media/image3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46.png"/><Relationship Id="rId4" Type="http://schemas.openxmlformats.org/officeDocument/2006/relationships/image" Target="../media/image45.jpeg"/><Relationship Id="rId9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techno@dubna.ru" TargetMode="External"/><Relationship Id="rId5" Type="http://schemas.openxmlformats.org/officeDocument/2006/relationships/image" Target="../media/image50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5.jpeg"/><Relationship Id="rId7" Type="http://schemas.openxmlformats.org/officeDocument/2006/relationships/image" Target="../media/image15.png"/><Relationship Id="rId12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11" Type="http://schemas.openxmlformats.org/officeDocument/2006/relationships/image" Target="../media/image19.jpeg"/><Relationship Id="rId5" Type="http://schemas.openxmlformats.org/officeDocument/2006/relationships/image" Target="../media/image13.pn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16.jpe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13" Type="http://schemas.openxmlformats.org/officeDocument/2006/relationships/image" Target="../media/image35.jpeg"/><Relationship Id="rId3" Type="http://schemas.openxmlformats.org/officeDocument/2006/relationships/image" Target="../media/image5.jpeg"/><Relationship Id="rId7" Type="http://schemas.openxmlformats.org/officeDocument/2006/relationships/image" Target="../media/image29.jpeg"/><Relationship Id="rId12" Type="http://schemas.openxmlformats.org/officeDocument/2006/relationships/image" Target="../media/image3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5" Type="http://schemas.openxmlformats.org/officeDocument/2006/relationships/image" Target="../media/image37.jpeg"/><Relationship Id="rId10" Type="http://schemas.openxmlformats.org/officeDocument/2006/relationships/image" Target="../media/image32.jpeg"/><Relationship Id="rId4" Type="http://schemas.openxmlformats.org/officeDocument/2006/relationships/image" Target="../media/image26.jpeg"/><Relationship Id="rId9" Type="http://schemas.openxmlformats.org/officeDocument/2006/relationships/image" Target="../media/image31.jpeg"/><Relationship Id="rId14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 descr="M:\Brendbook\Графические файлы\Логотипы\Логотип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7044" y="407142"/>
            <a:ext cx="5273202" cy="10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Box 7"/>
          <p:cNvSpPr txBox="1">
            <a:spLocks noChangeArrowheads="1"/>
          </p:cNvSpPr>
          <p:nvPr/>
        </p:nvSpPr>
        <p:spPr bwMode="auto">
          <a:xfrm>
            <a:off x="1822760" y="2205759"/>
            <a:ext cx="7827547" cy="208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2000" b="1" dirty="0" smtClean="0">
                <a:solidFill>
                  <a:srgbClr val="3150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Участие субъектов МСП в реализации государственных программ </a:t>
            </a:r>
            <a:r>
              <a:rPr lang="ru-RU" altLang="ru-RU" sz="2000" b="1" dirty="0" err="1" smtClean="0">
                <a:solidFill>
                  <a:srgbClr val="3150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импортозамещения</a:t>
            </a:r>
            <a:r>
              <a:rPr lang="ru-RU" altLang="ru-RU" sz="2000" b="1" dirty="0" smtClean="0">
                <a:solidFill>
                  <a:srgbClr val="3150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, в процессах формирования дорожной инфраструктуры нового поколения. </a:t>
            </a:r>
          </a:p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600" dirty="0" smtClean="0">
              <a:solidFill>
                <a:srgbClr val="31509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600" dirty="0" smtClean="0">
                <a:solidFill>
                  <a:srgbClr val="3150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примере опыта ЗАО «МПОТК «ТЕХНОКОМПЛЕКТ» </a:t>
            </a:r>
          </a:p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600" dirty="0" err="1" smtClean="0">
                <a:solidFill>
                  <a:srgbClr val="3150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г.Дубна</a:t>
            </a:r>
            <a:r>
              <a:rPr lang="ru-RU" altLang="ru-RU" sz="1600" dirty="0" smtClean="0">
                <a:solidFill>
                  <a:srgbClr val="3150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Московская область</a:t>
            </a:r>
            <a:endParaRPr lang="ru-RU" altLang="ru-RU" sz="1600" dirty="0">
              <a:solidFill>
                <a:srgbClr val="31509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6" name="Picture 2" descr="C:\Documents and Settings\User\Рабочий стол\адрес сайт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7684" y="6248872"/>
            <a:ext cx="2722562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3005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11581943" y="6399565"/>
            <a:ext cx="571035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altLang="ru-RU" sz="2000" b="1" dirty="0" smtClean="0">
                <a:solidFill>
                  <a:srgbClr val="0F53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kumimoji="0" lang="ru-RU" altLang="ru-RU" sz="2000" b="1" i="0" u="none" strike="noStrike" kern="1200" cap="none" spc="0" normalizeH="0" baseline="0" noProof="0" dirty="0">
              <a:ln>
                <a:noFill/>
              </a:ln>
              <a:solidFill>
                <a:srgbClr val="0F539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Заголовок 2"/>
          <p:cNvSpPr txBox="1">
            <a:spLocks/>
          </p:cNvSpPr>
          <p:nvPr/>
        </p:nvSpPr>
        <p:spPr bwMode="auto">
          <a:xfrm>
            <a:off x="948753" y="86375"/>
            <a:ext cx="9496509" cy="364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 algn="l">
              <a:defRPr/>
            </a:pP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Электрическая схема </a:t>
            </a:r>
            <a:r>
              <a:rPr lang="ru-RU" sz="15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решения на основе серийной продукции ЗАО «МПОТК «ТЕХНОКОМПЛЕКТ»</a:t>
            </a:r>
            <a:endParaRPr kumimoji="0" lang="ru-RU" sz="15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116" y="682410"/>
            <a:ext cx="7787640" cy="55397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503" y="4198053"/>
            <a:ext cx="783081" cy="8181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497" y="2676397"/>
            <a:ext cx="783081" cy="8181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3454" y="1576773"/>
            <a:ext cx="783081" cy="8181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5176" y="2291879"/>
            <a:ext cx="783081" cy="8181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0967" y="4568502"/>
            <a:ext cx="783081" cy="8181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8624" y="5311745"/>
            <a:ext cx="783081" cy="8181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2" descr="http://www.liotech.ru/UserFiles/Products/240Ah/240Ah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72639" y="3206357"/>
            <a:ext cx="829121" cy="1157991"/>
          </a:xfrm>
          <a:prstGeom prst="rect">
            <a:avLst/>
          </a:prstGeom>
          <a:noFill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54733" y="682410"/>
            <a:ext cx="1039983" cy="933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4954" y="730009"/>
            <a:ext cx="1970942" cy="197094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8802" y="1222446"/>
            <a:ext cx="2701488" cy="1887577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7762" y="4208661"/>
            <a:ext cx="2701488" cy="1887577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5618073" y="4465674"/>
            <a:ext cx="311577" cy="255182"/>
          </a:xfrm>
          <a:prstGeom prst="rect">
            <a:avLst/>
          </a:prstGeom>
          <a:solidFill>
            <a:schemeClr val="bg1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7944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11570777" y="6367129"/>
            <a:ext cx="581588" cy="43207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alt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F539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11</a:t>
            </a:r>
            <a:endParaRPr kumimoji="0" lang="ru-RU" altLang="ru-RU" sz="2000" b="1" i="0" u="none" strike="noStrike" kern="1200" cap="none" spc="0" normalizeH="0" baseline="0" noProof="0" dirty="0">
              <a:ln>
                <a:noFill/>
              </a:ln>
              <a:solidFill>
                <a:srgbClr val="0F539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Заголовок 2"/>
          <p:cNvSpPr txBox="1">
            <a:spLocks/>
          </p:cNvSpPr>
          <p:nvPr/>
        </p:nvSpPr>
        <p:spPr bwMode="auto">
          <a:xfrm>
            <a:off x="934650" y="84254"/>
            <a:ext cx="5920308" cy="364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5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компоненты </a:t>
            </a:r>
            <a:endParaRPr kumimoji="0" lang="ru-RU" sz="15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3795" y="1539368"/>
            <a:ext cx="2302125" cy="3416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11200">
              <a:lnSpc>
                <a:spcPct val="90000"/>
              </a:lnSpc>
              <a:spcAft>
                <a:spcPct val="35000"/>
              </a:spcAft>
            </a:pPr>
            <a:r>
              <a:rPr lang="ru-RU" b="1" dirty="0" smtClean="0">
                <a:solidFill>
                  <a:srgbClr val="1F497D"/>
                </a:solidFill>
                <a:latin typeface="+mj-lt"/>
                <a:cs typeface="Arial" pitchFamily="34" charset="0"/>
              </a:rPr>
              <a:t>АКБ </a:t>
            </a:r>
            <a:r>
              <a:rPr lang="en-US" b="1" dirty="0" smtClean="0">
                <a:solidFill>
                  <a:srgbClr val="1F497D"/>
                </a:solidFill>
                <a:latin typeface="+mj-lt"/>
                <a:cs typeface="Arial" pitchFamily="34" charset="0"/>
              </a:rPr>
              <a:t>LT-LFP 200</a:t>
            </a:r>
            <a:endParaRPr lang="ru-RU" b="1" dirty="0">
              <a:solidFill>
                <a:srgbClr val="1F497D"/>
              </a:solidFill>
              <a:latin typeface="+mj-lt"/>
              <a:cs typeface="Arial" pitchFamily="34" charset="0"/>
            </a:endParaRPr>
          </a:p>
        </p:txBody>
      </p:sp>
      <p:pic>
        <p:nvPicPr>
          <p:cNvPr id="12" name="Picture 2" descr="http://www.liotech.ru/UserFiles/Products/240Ah/240A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7668" y="4193705"/>
            <a:ext cx="1526709" cy="2132276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504579" y="2135515"/>
            <a:ext cx="2636450" cy="2139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Wingdings" panose="05000000000000000000" pitchFamily="2" charset="2"/>
              <a:buChar char="q"/>
            </a:pPr>
            <a:r>
              <a:rPr lang="ru-RU" sz="1100" b="1" dirty="0" smtClean="0">
                <a:solidFill>
                  <a:schemeClr val="accent1">
                    <a:lumMod val="75000"/>
                  </a:schemeClr>
                </a:solidFill>
              </a:rPr>
              <a:t>Заряд/разряд током  - 100÷400 А 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ru-RU" sz="1100" b="1" dirty="0" smtClean="0">
                <a:solidFill>
                  <a:schemeClr val="accent1">
                    <a:lumMod val="75000"/>
                  </a:schemeClr>
                </a:solidFill>
              </a:rPr>
              <a:t>Оптимальная температура эксплуатации - 20 ± </a:t>
            </a:r>
            <a:r>
              <a:rPr lang="ru-RU" sz="1100" b="1" dirty="0">
                <a:solidFill>
                  <a:schemeClr val="accent1">
                    <a:lumMod val="75000"/>
                  </a:schemeClr>
                </a:solidFill>
              </a:rPr>
              <a:t>5 </a:t>
            </a:r>
            <a:r>
              <a:rPr lang="ru-RU" sz="1100" b="1" baseline="30000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°</a:t>
            </a:r>
            <a:r>
              <a:rPr lang="ru-RU" sz="1100" b="1" dirty="0" smtClean="0">
                <a:solidFill>
                  <a:schemeClr val="accent1">
                    <a:lumMod val="75000"/>
                  </a:schemeClr>
                </a:solidFill>
              </a:rPr>
              <a:t>С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ru-RU" sz="1100" b="1" dirty="0" smtClean="0">
                <a:solidFill>
                  <a:schemeClr val="accent1">
                    <a:lumMod val="75000"/>
                  </a:schemeClr>
                </a:solidFill>
              </a:rPr>
              <a:t>Ресурс </a:t>
            </a:r>
            <a:r>
              <a:rPr lang="ru-RU" sz="1100" b="1" dirty="0">
                <a:solidFill>
                  <a:schemeClr val="accent1">
                    <a:lumMod val="75000"/>
                  </a:schemeClr>
                </a:solidFill>
              </a:rPr>
              <a:t>при глубине </a:t>
            </a:r>
            <a:r>
              <a:rPr lang="ru-RU" sz="1100" b="1" dirty="0" smtClean="0">
                <a:solidFill>
                  <a:schemeClr val="accent1">
                    <a:lumMod val="75000"/>
                  </a:schemeClr>
                </a:solidFill>
              </a:rPr>
              <a:t>разряда </a:t>
            </a:r>
            <a:r>
              <a:rPr lang="ru-RU" sz="1100" b="1" dirty="0">
                <a:solidFill>
                  <a:schemeClr val="accent1">
                    <a:lumMod val="75000"/>
                  </a:schemeClr>
                </a:solidFill>
              </a:rPr>
              <a:t>до 80</a:t>
            </a:r>
            <a:r>
              <a:rPr lang="ru-RU" sz="1100" b="1" dirty="0" smtClean="0">
                <a:solidFill>
                  <a:schemeClr val="accent1">
                    <a:lumMod val="75000"/>
                  </a:schemeClr>
                </a:solidFill>
              </a:rPr>
              <a:t>% - 3000 циклов</a:t>
            </a:r>
          </a:p>
          <a:p>
            <a:endParaRPr lang="ru-RU" sz="11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ru-RU" sz="1100" b="1" dirty="0" smtClean="0">
                <a:solidFill>
                  <a:schemeClr val="accent1">
                    <a:lumMod val="75000"/>
                  </a:schemeClr>
                </a:solidFill>
              </a:rPr>
              <a:t>Количество АКБ </a:t>
            </a:r>
            <a:r>
              <a:rPr lang="en-US" sz="1100" b="1" dirty="0" smtClean="0">
                <a:solidFill>
                  <a:schemeClr val="accent1">
                    <a:lumMod val="75000"/>
                  </a:schemeClr>
                </a:solidFill>
              </a:rPr>
              <a:t>LT-LFP </a:t>
            </a:r>
            <a:r>
              <a:rPr lang="en-US" sz="1100" b="1" dirty="0">
                <a:solidFill>
                  <a:schemeClr val="accent1">
                    <a:lumMod val="75000"/>
                  </a:schemeClr>
                </a:solidFill>
              </a:rPr>
              <a:t>200 </a:t>
            </a:r>
            <a:r>
              <a:rPr lang="ru-RU" sz="1100" b="1" dirty="0" smtClean="0">
                <a:solidFill>
                  <a:schemeClr val="accent1">
                    <a:lumMod val="75000"/>
                  </a:schemeClr>
                </a:solidFill>
              </a:rPr>
              <a:t> на АЗС 150 -  200 шт.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ru-RU" sz="1100" b="1" dirty="0" smtClean="0">
                <a:solidFill>
                  <a:schemeClr val="accent1">
                    <a:lumMod val="75000"/>
                  </a:schemeClr>
                </a:solidFill>
              </a:rPr>
              <a:t>Общая энергоемкость -  100 кВт*ч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ru-RU" sz="1100" b="1" dirty="0" smtClean="0">
                <a:solidFill>
                  <a:schemeClr val="accent1">
                    <a:lumMod val="75000"/>
                  </a:schemeClr>
                </a:solidFill>
              </a:rPr>
              <a:t>Количество одновременно заряжаемых ТС - 2 шт.</a:t>
            </a:r>
            <a:endParaRPr lang="ru-RU" sz="1100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sz="1200" dirty="0"/>
          </a:p>
        </p:txBody>
      </p:sp>
      <p:pic>
        <p:nvPicPr>
          <p:cNvPr id="9" name="Picture 2" descr="C:\Documents and Settings\User\Мои документы\Мои рисунки\pnzp-m-dubn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71655" y="3820476"/>
            <a:ext cx="2523069" cy="239185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009089" y="1612295"/>
            <a:ext cx="36840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b="1" dirty="0">
                <a:solidFill>
                  <a:srgbClr val="1F497D"/>
                </a:solidFill>
                <a:cs typeface="Arial" panose="020B0604020202020204" pitchFamily="34" charset="0"/>
              </a:rPr>
              <a:t>Преобразователи напряжения </a:t>
            </a:r>
          </a:p>
          <a:p>
            <a:pPr lvl="0"/>
            <a:r>
              <a:rPr lang="ru-RU" sz="1400" b="1" dirty="0">
                <a:solidFill>
                  <a:srgbClr val="1F497D"/>
                </a:solidFill>
                <a:cs typeface="Arial" panose="020B0604020202020204" pitchFamily="34" charset="0"/>
              </a:rPr>
              <a:t>зарядно-</a:t>
            </a:r>
            <a:r>
              <a:rPr lang="ru-RU" sz="1400" b="1" dirty="0" err="1">
                <a:solidFill>
                  <a:srgbClr val="1F497D"/>
                </a:solidFill>
                <a:cs typeface="Arial" panose="020B0604020202020204" pitchFamily="34" charset="0"/>
              </a:rPr>
              <a:t>подзарядные</a:t>
            </a:r>
            <a:r>
              <a:rPr lang="ru-RU" sz="1400" b="1" dirty="0">
                <a:solidFill>
                  <a:srgbClr val="1F497D"/>
                </a:solidFill>
                <a:cs typeface="Arial" panose="020B0604020202020204" pitchFamily="34" charset="0"/>
              </a:rPr>
              <a:t> ПНЗП-М «Дубна»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010254" y="2382265"/>
            <a:ext cx="2845869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Wingdings" panose="05000000000000000000" pitchFamily="2" charset="2"/>
              <a:buChar char="q"/>
            </a:pPr>
            <a:r>
              <a:rPr lang="ru-RU" sz="1100" b="1" dirty="0">
                <a:solidFill>
                  <a:schemeClr val="tx2"/>
                </a:solidFill>
                <a:latin typeface="+mj-lt"/>
              </a:rPr>
              <a:t>Номинальное </a:t>
            </a:r>
            <a:r>
              <a:rPr lang="ru-RU" sz="1100" b="1" dirty="0" smtClean="0">
                <a:solidFill>
                  <a:schemeClr val="tx2"/>
                </a:solidFill>
                <a:latin typeface="+mj-lt"/>
              </a:rPr>
              <a:t>выходное</a:t>
            </a:r>
          </a:p>
          <a:p>
            <a:r>
              <a:rPr lang="ru-RU" sz="1100" b="1" dirty="0" smtClean="0">
                <a:solidFill>
                  <a:schemeClr val="tx2"/>
                </a:solidFill>
                <a:latin typeface="+mj-lt"/>
              </a:rPr>
              <a:t>      напряжение – 250 В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ru-RU" sz="1100" b="1" dirty="0" smtClean="0">
                <a:solidFill>
                  <a:schemeClr val="tx2"/>
                </a:solidFill>
                <a:latin typeface="+mj-lt"/>
              </a:rPr>
              <a:t>Диапазон выходного</a:t>
            </a:r>
          </a:p>
          <a:p>
            <a:r>
              <a:rPr lang="ru-RU" sz="1100" b="1" dirty="0" smtClean="0">
                <a:solidFill>
                  <a:schemeClr val="tx2"/>
                </a:solidFill>
                <a:latin typeface="+mj-lt"/>
              </a:rPr>
              <a:t>      напряжения – 85÷300 В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ru-RU" sz="1100" b="1" dirty="0" smtClean="0">
                <a:solidFill>
                  <a:schemeClr val="tx2"/>
                </a:solidFill>
                <a:latin typeface="+mj-lt"/>
              </a:rPr>
              <a:t>Номинальный </a:t>
            </a:r>
            <a:r>
              <a:rPr lang="ru-RU" sz="1100" b="1" dirty="0">
                <a:solidFill>
                  <a:schemeClr val="tx2"/>
                </a:solidFill>
                <a:latin typeface="+mj-lt"/>
              </a:rPr>
              <a:t>выходной </a:t>
            </a:r>
            <a:r>
              <a:rPr lang="ru-RU" sz="1100" b="1" dirty="0" smtClean="0">
                <a:solidFill>
                  <a:schemeClr val="tx2"/>
                </a:solidFill>
                <a:latin typeface="+mj-lt"/>
              </a:rPr>
              <a:t>ток – 100 А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ru-RU" sz="1100" b="1" dirty="0" smtClean="0">
                <a:solidFill>
                  <a:schemeClr val="tx2"/>
                </a:solidFill>
                <a:latin typeface="+mj-lt"/>
              </a:rPr>
              <a:t>Диапазон </a:t>
            </a:r>
            <a:r>
              <a:rPr lang="ru-RU" sz="1100" b="1" dirty="0">
                <a:solidFill>
                  <a:schemeClr val="tx2"/>
                </a:solidFill>
                <a:latin typeface="+mj-lt"/>
              </a:rPr>
              <a:t>тока </a:t>
            </a:r>
            <a:r>
              <a:rPr lang="ru-RU" sz="1100" b="1" dirty="0" smtClean="0">
                <a:solidFill>
                  <a:schemeClr val="tx2"/>
                </a:solidFill>
                <a:latin typeface="+mj-lt"/>
              </a:rPr>
              <a:t>заряда</a:t>
            </a:r>
          </a:p>
          <a:p>
            <a:r>
              <a:rPr lang="ru-RU" sz="1100" b="1" dirty="0" smtClean="0">
                <a:solidFill>
                  <a:schemeClr val="tx2"/>
                </a:solidFill>
                <a:latin typeface="+mj-lt"/>
              </a:rPr>
              <a:t>      аккумуляторной батареи – 1÷200 А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59"/>
          <a:stretch/>
        </p:blipFill>
        <p:spPr>
          <a:xfrm>
            <a:off x="8384386" y="3540369"/>
            <a:ext cx="2832214" cy="267195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384386" y="2010355"/>
            <a:ext cx="335975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Wingdings" panose="05000000000000000000" pitchFamily="2" charset="2"/>
              <a:buChar char="q"/>
            </a:pPr>
            <a:r>
              <a:rPr lang="ru-RU" sz="1100" b="1" dirty="0">
                <a:solidFill>
                  <a:schemeClr val="tx2"/>
                </a:solidFill>
              </a:rPr>
              <a:t>Номинальная мощность – 138,9 Вт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ru-RU" sz="1100" b="1" dirty="0">
                <a:solidFill>
                  <a:schemeClr val="tx2"/>
                </a:solidFill>
              </a:rPr>
              <a:t>Напряжение при номинальной </a:t>
            </a:r>
          </a:p>
          <a:p>
            <a:r>
              <a:rPr lang="ru-RU" sz="1100" b="1" dirty="0">
                <a:solidFill>
                  <a:schemeClr val="tx2"/>
                </a:solidFill>
              </a:rPr>
              <a:t>      мощности – 100,1 В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ru-RU" sz="1100" b="1" dirty="0">
                <a:solidFill>
                  <a:schemeClr val="tx2"/>
                </a:solidFill>
              </a:rPr>
              <a:t>Сила тока при номинальной мощности – 1,39 А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8186" y="603988"/>
            <a:ext cx="3766983" cy="1130095"/>
          </a:xfrm>
          <a:prstGeom prst="rect">
            <a:avLst/>
          </a:prstGeom>
        </p:spPr>
      </p:pic>
      <p:pic>
        <p:nvPicPr>
          <p:cNvPr id="16" name="Picture 2" descr="C:\Documents and Settings\User\Мои документы\Мои рисунки\Лиотех.bmp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8147" y="699334"/>
            <a:ext cx="2106280" cy="585519"/>
          </a:xfrm>
          <a:prstGeom prst="rect">
            <a:avLst/>
          </a:prstGeom>
          <a:noFill/>
        </p:spPr>
      </p:pic>
      <p:pic>
        <p:nvPicPr>
          <p:cNvPr id="17" name="Picture 3" descr="M:\Brendbook\Графические файлы\Логотипы\Логотип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9089" y="770298"/>
            <a:ext cx="3050741" cy="603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7838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11581943" y="6399565"/>
            <a:ext cx="571035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altLang="ru-RU" sz="2000" b="1" dirty="0" smtClean="0">
                <a:solidFill>
                  <a:srgbClr val="0F53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kumimoji="0" lang="ru-RU" altLang="ru-RU" sz="2000" b="1" i="0" u="none" strike="noStrike" kern="1200" cap="none" spc="0" normalizeH="0" baseline="0" noProof="0" dirty="0">
              <a:ln>
                <a:noFill/>
              </a:ln>
              <a:solidFill>
                <a:srgbClr val="0F539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Заголовок 2"/>
          <p:cNvSpPr txBox="1">
            <a:spLocks/>
          </p:cNvSpPr>
          <p:nvPr/>
        </p:nvSpPr>
        <p:spPr bwMode="auto">
          <a:xfrm>
            <a:off x="948753" y="86375"/>
            <a:ext cx="8177491" cy="364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 algn="l">
              <a:defRPr/>
            </a:pP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Электрическая схема специального </a:t>
            </a:r>
            <a:r>
              <a:rPr lang="ru-RU" sz="15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решения (в разработке)</a:t>
            </a:r>
            <a:endParaRPr kumimoji="0" lang="ru-RU" sz="15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1027" name="Picture 3" descr="Z:\17_Автозаправка\Схема электрическая_2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48753" y="801154"/>
            <a:ext cx="9566468" cy="507210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62937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3" descr="M:\Brendbook\Графические файлы\Логотипы\Логотип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9103" y="516733"/>
            <a:ext cx="43703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2" descr="C:\Documents and Settings\User\Рабочий стол\адрес сайт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526" y="6100763"/>
            <a:ext cx="2722563" cy="32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2" descr="M:\QR код (синий).t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3739" y="5176839"/>
            <a:ext cx="592137" cy="59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TextBox 5"/>
          <p:cNvSpPr txBox="1">
            <a:spLocks noChangeArrowheads="1"/>
          </p:cNvSpPr>
          <p:nvPr/>
        </p:nvSpPr>
        <p:spPr bwMode="auto">
          <a:xfrm>
            <a:off x="1954597" y="2663517"/>
            <a:ext cx="856773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Благодарим за внимание</a:t>
            </a:r>
            <a:endParaRPr lang="ru-RU" altLang="ru-RU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582" name="TextBox 6"/>
          <p:cNvSpPr txBox="1">
            <a:spLocks noChangeArrowheads="1"/>
          </p:cNvSpPr>
          <p:nvPr/>
        </p:nvSpPr>
        <p:spPr bwMode="auto">
          <a:xfrm>
            <a:off x="2351089" y="5106989"/>
            <a:ext cx="3798887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141981, Московская область, г. Дубна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ул. Школьная, д. 10а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Тел./факс: +7 (496) 212-39-93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E-mail: </a:t>
            </a:r>
            <a:r>
              <a:rPr lang="en-US" alt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techno@dubna.ru</a:t>
            </a:r>
            <a:endParaRPr lang="en-US" altLang="ru-RU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Web: www.technocomplekt.ru</a:t>
            </a:r>
            <a:r>
              <a:rPr lang="ru-RU" alt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57450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11669408" y="6361640"/>
            <a:ext cx="404812" cy="43207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fld id="{EDB652BF-BB7C-4466-9C23-E164C963A4B3}" type="slidenum">
              <a:rPr lang="ru-RU" altLang="ru-RU" sz="2000" b="1">
                <a:solidFill>
                  <a:srgbClr val="0F53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t>2</a:t>
            </a:fld>
            <a:endParaRPr lang="ru-RU" altLang="ru-RU" sz="2000" b="1" dirty="0">
              <a:solidFill>
                <a:srgbClr val="0F539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Заголовок 2"/>
          <p:cNvSpPr txBox="1">
            <a:spLocks/>
          </p:cNvSpPr>
          <p:nvPr/>
        </p:nvSpPr>
        <p:spPr bwMode="auto">
          <a:xfrm>
            <a:off x="988082" y="96968"/>
            <a:ext cx="10878335" cy="364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ru-RU" sz="15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ЗАО Межрегиональное производственное объединение технического </a:t>
            </a:r>
            <a:r>
              <a:rPr lang="ru-RU" sz="15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комплектования «</a:t>
            </a:r>
            <a:r>
              <a:rPr lang="ru-RU" sz="15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ТЕХНОКОМПЛЕКТ»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67948" y="732856"/>
            <a:ext cx="8257750" cy="564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200" b="1" dirty="0" smtClean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Группа компаний ЗАО «МПОТК «ТЕХНОКОМПЛЕКТ»</a:t>
            </a:r>
          </a:p>
          <a:p>
            <a:pPr>
              <a:lnSpc>
                <a:spcPct val="120000"/>
              </a:lnSpc>
            </a:pPr>
            <a:r>
              <a:rPr lang="ru-RU" sz="1200" b="1" dirty="0" smtClean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Год </a:t>
            </a:r>
            <a:r>
              <a:rPr lang="ru-RU" sz="1200" b="1" dirty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образования головного предприятия – 1996 </a:t>
            </a:r>
          </a:p>
          <a:p>
            <a:pPr>
              <a:lnSpc>
                <a:spcPct val="120000"/>
              </a:lnSpc>
            </a:pPr>
            <a:r>
              <a:rPr lang="ru-RU" sz="1200" b="1" dirty="0">
                <a:latin typeface="Calibri" panose="020F0502020204030204" pitchFamily="34" charset="0"/>
                <a:cs typeface="Times New Roman" panose="02020603050405020304" pitchFamily="18" charset="0"/>
              </a:rPr>
              <a:t>Место расположения: </a:t>
            </a:r>
            <a:r>
              <a:rPr lang="ru-RU" sz="1200" dirty="0">
                <a:latin typeface="Calibri" panose="020F0502020204030204" pitchFamily="34" charset="0"/>
                <a:cs typeface="Times New Roman" panose="02020603050405020304" pitchFamily="18" charset="0"/>
              </a:rPr>
              <a:t>141981, Московская обл., г. Дубна, ул. Школьная, 10а</a:t>
            </a:r>
          </a:p>
          <a:p>
            <a:pPr>
              <a:lnSpc>
                <a:spcPct val="120000"/>
              </a:lnSpc>
            </a:pPr>
            <a:r>
              <a:rPr lang="ru-RU" sz="1200" b="1" dirty="0">
                <a:latin typeface="Calibri" panose="020F0502020204030204" pitchFamily="34" charset="0"/>
                <a:cs typeface="Times New Roman" panose="02020603050405020304" pitchFamily="18" charset="0"/>
              </a:rPr>
              <a:t>Промплощадки: </a:t>
            </a:r>
            <a:r>
              <a:rPr lang="ru-RU" sz="1200" dirty="0">
                <a:latin typeface="Calibri" panose="020F0502020204030204" pitchFamily="34" charset="0"/>
                <a:cs typeface="Times New Roman" panose="02020603050405020304" pitchFamily="18" charset="0"/>
              </a:rPr>
              <a:t>г. Лысьва, Пермский край (год образования 2010), г. Саранск, </a:t>
            </a:r>
            <a:r>
              <a:rPr lang="ru-RU" sz="12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г.Краснослободск</a:t>
            </a:r>
            <a:r>
              <a:rPr lang="ru-RU" sz="1200" dirty="0">
                <a:latin typeface="Calibri" panose="020F0502020204030204" pitchFamily="34" charset="0"/>
                <a:cs typeface="Times New Roman" panose="02020603050405020304" pitchFamily="18" charset="0"/>
              </a:rPr>
              <a:t> Республика Мордовия (год образования 1990)</a:t>
            </a:r>
          </a:p>
          <a:p>
            <a:pPr>
              <a:lnSpc>
                <a:spcPct val="120000"/>
              </a:lnSpc>
            </a:pPr>
            <a:r>
              <a:rPr lang="ru-RU" sz="1200" b="1" dirty="0">
                <a:latin typeface="Calibri" panose="020F0502020204030204" pitchFamily="34" charset="0"/>
                <a:cs typeface="Times New Roman" panose="02020603050405020304" pitchFamily="18" charset="0"/>
              </a:rPr>
              <a:t>Численность персонала – около </a:t>
            </a:r>
            <a:r>
              <a:rPr lang="ru-RU" sz="1200" b="1" dirty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500 человек</a:t>
            </a:r>
          </a:p>
          <a:p>
            <a:pPr>
              <a:lnSpc>
                <a:spcPct val="120000"/>
              </a:lnSpc>
            </a:pPr>
            <a:r>
              <a:rPr lang="ru-RU" sz="1200" b="1" dirty="0">
                <a:latin typeface="Calibri" panose="020F0502020204030204" pitchFamily="34" charset="0"/>
                <a:cs typeface="Times New Roman" panose="02020603050405020304" pitchFamily="18" charset="0"/>
              </a:rPr>
              <a:t>Всего собственных площадей – около</a:t>
            </a:r>
            <a:r>
              <a:rPr lang="ru-RU" sz="1200" b="1" dirty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15 000 </a:t>
            </a:r>
            <a:r>
              <a:rPr lang="ru-RU" sz="1200" b="1" dirty="0" err="1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кв.м</a:t>
            </a:r>
            <a:r>
              <a:rPr lang="ru-RU" sz="1200" b="1" dirty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ru-RU" sz="1200" dirty="0">
                <a:latin typeface="Calibri" panose="020F0502020204030204" pitchFamily="34" charset="0"/>
                <a:cs typeface="Times New Roman" panose="02020603050405020304" pitchFamily="18" charset="0"/>
              </a:rPr>
              <a:t>С 2007 года предприятие - резидент ОАО «Особая экономическая зона технико-внедренческого типа «Дубна».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ru-RU" sz="1200" b="1" dirty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Направления деятельности:</a:t>
            </a:r>
          </a:p>
          <a:p>
            <a:pPr marL="171450" indent="-171450">
              <a:buFontTx/>
              <a:buChar char="-"/>
            </a:pPr>
            <a:r>
              <a:rPr lang="ru-RU" sz="1200" b="1" dirty="0">
                <a:latin typeface="Calibri" panose="020F0502020204030204" pitchFamily="34" charset="0"/>
                <a:cs typeface="Times New Roman" panose="02020603050405020304" pitchFamily="18" charset="0"/>
              </a:rPr>
              <a:t>разработка и производство систем гарантированного питания и их элементов;</a:t>
            </a:r>
          </a:p>
          <a:p>
            <a:pPr marL="171450" indent="-171450">
              <a:buFontTx/>
              <a:buChar char="-"/>
            </a:pPr>
            <a:r>
              <a:rPr lang="ru-RU" sz="1200" b="1" dirty="0">
                <a:latin typeface="Calibri" panose="020F0502020204030204" pitchFamily="34" charset="0"/>
                <a:cs typeface="Times New Roman" panose="02020603050405020304" pitchFamily="18" charset="0"/>
              </a:rPr>
              <a:t>разработка и производство синхронных электродвигателей и генераторов от 630 до 12500 кВт, 6/10 </a:t>
            </a:r>
            <a:r>
              <a:rPr lang="ru-RU" sz="1200" b="1" dirty="0" err="1">
                <a:latin typeface="Calibri" panose="020F0502020204030204" pitchFamily="34" charset="0"/>
                <a:cs typeface="Times New Roman" panose="02020603050405020304" pitchFamily="18" charset="0"/>
              </a:rPr>
              <a:t>кВ.</a:t>
            </a:r>
            <a:endParaRPr lang="ru-RU" sz="1200" b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>
              <a:buFontTx/>
              <a:buChar char="-"/>
            </a:pPr>
            <a:r>
              <a:rPr lang="ru-RU" sz="1200" b="1" dirty="0">
                <a:latin typeface="Calibri" panose="020F0502020204030204" pitchFamily="34" charset="0"/>
                <a:cs typeface="Times New Roman" panose="02020603050405020304" pitchFamily="18" charset="0"/>
              </a:rPr>
              <a:t>проектирование вновь сооружаемых и реконструируемых объектов электроэнергетики; </a:t>
            </a:r>
          </a:p>
          <a:p>
            <a:pPr marL="171450" indent="-171450">
              <a:buFontTx/>
              <a:buChar char="-"/>
            </a:pPr>
            <a:r>
              <a:rPr lang="ru-RU" sz="1200" b="1" dirty="0">
                <a:latin typeface="Calibri" panose="020F0502020204030204" pitchFamily="34" charset="0"/>
                <a:cs typeface="Times New Roman" panose="02020603050405020304" pitchFamily="18" charset="0"/>
              </a:rPr>
              <a:t>строительство и реконструкция объектов электроэнергетики (выполнение строительно-монтажных и пусконаладочных работ);</a:t>
            </a:r>
          </a:p>
          <a:p>
            <a:pPr marL="171450" indent="-171450">
              <a:buFontTx/>
              <a:buChar char="-"/>
            </a:pPr>
            <a:r>
              <a:rPr lang="ru-RU" sz="1200" b="1" dirty="0">
                <a:latin typeface="Calibri" panose="020F0502020204030204" pitchFamily="34" charset="0"/>
                <a:cs typeface="Times New Roman" panose="02020603050405020304" pitchFamily="18" charset="0"/>
              </a:rPr>
              <a:t>научно-исследовательские и опытно-конструкторские изыскания в области силовых полупроводниковых технологий.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ru-RU" sz="1200" b="1" dirty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Продукция: </a:t>
            </a:r>
          </a:p>
          <a:p>
            <a:pPr algn="just">
              <a:lnSpc>
                <a:spcPct val="120000"/>
              </a:lnSpc>
            </a:pPr>
            <a:r>
              <a:rPr lang="ru-RU" sz="1200" b="1" dirty="0">
                <a:latin typeface="Calibri" panose="020F0502020204030204" pitchFamily="34" charset="0"/>
                <a:cs typeface="Times New Roman" panose="02020603050405020304" pitchFamily="18" charset="0"/>
              </a:rPr>
              <a:t>системы оперативного постоянного тока, щиты постоянного тока, комплектные аккумуляторные установки, оборудование для контроля и мониторинга СОПТ, агрегаты бесперебойного питания, устройства гарантированного питания контейнерного исполнения, преобразовательные устройства, инверторы, электрические машины от 630 до 12500 кВт, 6/10 </a:t>
            </a:r>
            <a:r>
              <a:rPr lang="ru-RU" sz="1200" b="1" dirty="0" err="1">
                <a:latin typeface="Calibri" panose="020F0502020204030204" pitchFamily="34" charset="0"/>
                <a:cs typeface="Times New Roman" panose="02020603050405020304" pitchFamily="18" charset="0"/>
              </a:rPr>
              <a:t>кВ</a:t>
            </a:r>
            <a:r>
              <a:rPr lang="ru-RU" sz="1200" b="1" dirty="0">
                <a:latin typeface="Calibri" panose="020F0502020204030204" pitchFamily="34" charset="0"/>
                <a:cs typeface="Times New Roman" panose="02020603050405020304" pitchFamily="18" charset="0"/>
              </a:rPr>
              <a:t> .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ru-RU" sz="1200" b="1" dirty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Основные потребители продукции: </a:t>
            </a:r>
          </a:p>
          <a:p>
            <a:pPr algn="just">
              <a:lnSpc>
                <a:spcPct val="120000"/>
              </a:lnSpc>
            </a:pPr>
            <a:r>
              <a:rPr lang="ru-RU" sz="1200" dirty="0">
                <a:latin typeface="Calibri" panose="020F0502020204030204" pitchFamily="34" charset="0"/>
                <a:cs typeface="Times New Roman" panose="02020603050405020304" pitchFamily="18" charset="0"/>
              </a:rPr>
              <a:t>ПАО «</a:t>
            </a:r>
            <a:r>
              <a:rPr lang="ru-RU" sz="12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Россети</a:t>
            </a:r>
            <a:r>
              <a:rPr lang="ru-RU" sz="1200" dirty="0">
                <a:latin typeface="Calibri" panose="020F0502020204030204" pitchFamily="34" charset="0"/>
                <a:cs typeface="Times New Roman" panose="02020603050405020304" pitchFamily="18" charset="0"/>
              </a:rPr>
              <a:t>», ПАО «ФСК ЕЭС», ПАО «Мосэнерго», Саяно-Шушенская ГЭС (филиал ПАО «</a:t>
            </a:r>
            <a:r>
              <a:rPr lang="ru-RU" sz="12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РусГидро</a:t>
            </a:r>
            <a:r>
              <a:rPr lang="ru-RU" sz="1200" dirty="0">
                <a:latin typeface="Calibri" panose="020F0502020204030204" pitchFamily="34" charset="0"/>
                <a:cs typeface="Times New Roman" panose="02020603050405020304" pitchFamily="18" charset="0"/>
              </a:rPr>
              <a:t>»), ПАО «</a:t>
            </a:r>
            <a:r>
              <a:rPr lang="ru-RU" sz="12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Транснефть</a:t>
            </a:r>
            <a:r>
              <a:rPr lang="ru-RU" sz="1200" dirty="0">
                <a:latin typeface="Calibri" panose="020F0502020204030204" pitchFamily="34" charset="0"/>
                <a:cs typeface="Times New Roman" panose="02020603050405020304" pitchFamily="18" charset="0"/>
              </a:rPr>
              <a:t>», ПАО «НК «Роснефть», ОАО «РЖД», ПАО «Северсталь», ПАО «Новолипецкий металлургический комбинат», метрополитены городов Москвы, Санкт-Петербурга, Казани, Екатеринбурга, Самары, территориальные генерирующие компании, предприятия </a:t>
            </a:r>
            <a:r>
              <a:rPr lang="ru-RU" sz="12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Госкорпорации</a:t>
            </a:r>
            <a:r>
              <a:rPr lang="ru-RU" sz="1200" dirty="0">
                <a:latin typeface="Calibri" panose="020F0502020204030204" pitchFamily="34" charset="0"/>
                <a:cs typeface="Times New Roman" panose="02020603050405020304" pitchFamily="18" charset="0"/>
              </a:rPr>
              <a:t> «РОСАТОМ», Объединенный институт ядерных исследований,  ОАО «МКБ «Радуга» и др.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print"/>
          <a:srcRect r="2097"/>
          <a:stretch/>
        </p:blipFill>
        <p:spPr>
          <a:xfrm>
            <a:off x="9081638" y="570165"/>
            <a:ext cx="2992582" cy="194984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 cstate="print"/>
          <a:srcRect t="16207"/>
          <a:stretch/>
        </p:blipFill>
        <p:spPr>
          <a:xfrm>
            <a:off x="9081638" y="2628309"/>
            <a:ext cx="2992582" cy="173540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6" cstate="print"/>
          <a:srcRect b="7659"/>
          <a:stretch/>
        </p:blipFill>
        <p:spPr>
          <a:xfrm>
            <a:off x="9081638" y="4423114"/>
            <a:ext cx="2992582" cy="1938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980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11669408" y="6361640"/>
            <a:ext cx="404812" cy="43207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fld id="{EDB652BF-BB7C-4466-9C23-E164C963A4B3}" type="slidenum">
              <a:rPr lang="ru-RU" altLang="ru-RU" sz="2000" b="1">
                <a:solidFill>
                  <a:srgbClr val="0F53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t>3</a:t>
            </a:fld>
            <a:endParaRPr lang="ru-RU" altLang="ru-RU" sz="2000" b="1" dirty="0">
              <a:solidFill>
                <a:srgbClr val="0F539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Заголовок 2"/>
          <p:cNvSpPr txBox="1">
            <a:spLocks/>
          </p:cNvSpPr>
          <p:nvPr/>
        </p:nvSpPr>
        <p:spPr bwMode="auto">
          <a:xfrm>
            <a:off x="988082" y="96968"/>
            <a:ext cx="10878335" cy="364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ru-RU" sz="15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Научные разработки и исследования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274286" y="569814"/>
            <a:ext cx="5771694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 smtClean="0">
                <a:solidFill>
                  <a:srgbClr val="0070C0"/>
                </a:solidFill>
              </a:rPr>
              <a:t>Примеры </a:t>
            </a:r>
            <a:r>
              <a:rPr lang="ru-RU" sz="1100" b="1" dirty="0">
                <a:solidFill>
                  <a:srgbClr val="0070C0"/>
                </a:solidFill>
              </a:rPr>
              <a:t>выполнения </a:t>
            </a:r>
            <a:r>
              <a:rPr lang="ru-RU" sz="1100" b="1" dirty="0" smtClean="0">
                <a:solidFill>
                  <a:srgbClr val="0070C0"/>
                </a:solidFill>
              </a:rPr>
              <a:t>НИОКР по заказам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ru-RU" sz="1100" dirty="0" smtClean="0"/>
              <a:t>ОКР </a:t>
            </a:r>
            <a:r>
              <a:rPr lang="ru-RU" sz="1100" dirty="0"/>
              <a:t>«Разработка управляемого нереверсивного высоковольтного выпрямителя В-ТПЕ-50А-3, 2 кВ-УХЛ1» - </a:t>
            </a:r>
            <a:r>
              <a:rPr lang="ru-RU" sz="1100" dirty="0">
                <a:solidFill>
                  <a:srgbClr val="0070C0"/>
                </a:solidFill>
              </a:rPr>
              <a:t>заказчик - ООО «Технологическая компания «</a:t>
            </a:r>
            <a:r>
              <a:rPr lang="ru-RU" sz="1100" dirty="0" err="1">
                <a:solidFill>
                  <a:srgbClr val="0070C0"/>
                </a:solidFill>
              </a:rPr>
              <a:t>Шлюмберже</a:t>
            </a:r>
            <a:r>
              <a:rPr lang="ru-RU" sz="1100" dirty="0" smtClean="0">
                <a:solidFill>
                  <a:srgbClr val="0070C0"/>
                </a:solidFill>
              </a:rPr>
              <a:t>»</a:t>
            </a:r>
          </a:p>
          <a:p>
            <a:pPr marL="228600" indent="-228600">
              <a:buAutoNum type="arabicParenR"/>
            </a:pPr>
            <a:endParaRPr lang="ru-RU" sz="1100" dirty="0">
              <a:solidFill>
                <a:srgbClr val="0000CC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ru-RU" sz="1100" dirty="0" smtClean="0"/>
              <a:t>ОКР </a:t>
            </a:r>
            <a:r>
              <a:rPr lang="ru-RU" sz="1100" dirty="0"/>
              <a:t>«</a:t>
            </a:r>
            <a:r>
              <a:rPr lang="ru-RU" sz="1100" dirty="0" smtClean="0"/>
              <a:t>Разработка </a:t>
            </a:r>
            <a:r>
              <a:rPr lang="ru-RU" sz="1100" dirty="0"/>
              <a:t>опытного образца единого источника оперативного тока (ЕИОТ)», ОКР «Преобразователь для индуктивного нагрева», ОКР «Разработка аппарата управления оперативным током (АУОТ)» - </a:t>
            </a:r>
            <a:r>
              <a:rPr lang="ru-RU" sz="1100" dirty="0">
                <a:solidFill>
                  <a:srgbClr val="0070C0"/>
                </a:solidFill>
              </a:rPr>
              <a:t>заказчик - ЗАО «СИБНЕФТЕПРОВОД</a:t>
            </a:r>
            <a:r>
              <a:rPr lang="ru-RU" sz="1100" dirty="0" smtClean="0">
                <a:solidFill>
                  <a:srgbClr val="0070C0"/>
                </a:solidFill>
              </a:rPr>
              <a:t>»</a:t>
            </a:r>
          </a:p>
          <a:p>
            <a:endParaRPr lang="ru-RU" sz="1100" dirty="0">
              <a:solidFill>
                <a:srgbClr val="0000CC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ru-RU" sz="1100" dirty="0" smtClean="0"/>
              <a:t>ОКР </a:t>
            </a:r>
            <a:r>
              <a:rPr lang="ru-RU" sz="1100" dirty="0"/>
              <a:t>«Разработка ТТХ источников постоянного оперативного тока, устанавливаемых в РП 6-10кВ,  ПС 35-110 </a:t>
            </a:r>
            <a:r>
              <a:rPr lang="ru-RU" sz="1100" dirty="0" err="1"/>
              <a:t>кВ</a:t>
            </a:r>
            <a:r>
              <a:rPr lang="ru-RU" sz="1100" dirty="0"/>
              <a:t>» </a:t>
            </a:r>
            <a:r>
              <a:rPr lang="ru-RU" sz="1100" dirty="0">
                <a:solidFill>
                  <a:srgbClr val="0000CC"/>
                </a:solidFill>
              </a:rPr>
              <a:t>- </a:t>
            </a:r>
            <a:r>
              <a:rPr lang="ru-RU" sz="1100" dirty="0">
                <a:solidFill>
                  <a:srgbClr val="0070C0"/>
                </a:solidFill>
              </a:rPr>
              <a:t>заказчик - ОАО «МРСК Юга</a:t>
            </a:r>
            <a:r>
              <a:rPr lang="ru-RU" sz="1100" dirty="0" smtClean="0">
                <a:solidFill>
                  <a:srgbClr val="0070C0"/>
                </a:solidFill>
              </a:rPr>
              <a:t>»</a:t>
            </a:r>
          </a:p>
          <a:p>
            <a:endParaRPr lang="ru-RU" sz="1100" dirty="0">
              <a:solidFill>
                <a:srgbClr val="0070C0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ru-RU" sz="1100" dirty="0" smtClean="0"/>
              <a:t>ОКР </a:t>
            </a:r>
            <a:r>
              <a:rPr lang="ru-RU" sz="1100" dirty="0"/>
              <a:t>«Разработка и внедрение тренажерного комплекса на ПС 110 </a:t>
            </a:r>
            <a:r>
              <a:rPr lang="ru-RU" sz="1100" dirty="0" err="1"/>
              <a:t>кВ</a:t>
            </a:r>
            <a:r>
              <a:rPr lang="ru-RU" sz="1100" dirty="0"/>
              <a:t> </a:t>
            </a:r>
            <a:r>
              <a:rPr lang="ru-RU" sz="1100" dirty="0" err="1" smtClean="0"/>
              <a:t>Нижневартовские</a:t>
            </a:r>
            <a:r>
              <a:rPr lang="ru-RU" sz="1100" dirty="0" smtClean="0"/>
              <a:t> </a:t>
            </a:r>
            <a:r>
              <a:rPr lang="ru-RU" sz="1100" dirty="0"/>
              <a:t>электрические сети» - </a:t>
            </a:r>
            <a:r>
              <a:rPr lang="ru-RU" sz="1100" dirty="0">
                <a:solidFill>
                  <a:srgbClr val="0070C0"/>
                </a:solidFill>
              </a:rPr>
              <a:t>заказчик ОАО «ТЮМЕНЬЭНЕРГО</a:t>
            </a:r>
            <a:r>
              <a:rPr lang="ru-RU" sz="1100" dirty="0" smtClean="0">
                <a:solidFill>
                  <a:srgbClr val="0070C0"/>
                </a:solidFill>
              </a:rPr>
              <a:t>»</a:t>
            </a:r>
          </a:p>
          <a:p>
            <a:endParaRPr lang="ru-RU" sz="1100" dirty="0">
              <a:solidFill>
                <a:srgbClr val="0000CC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ru-RU" sz="1100" dirty="0" smtClean="0"/>
              <a:t>ГК </a:t>
            </a:r>
            <a:r>
              <a:rPr lang="ru-RU" sz="1100" dirty="0"/>
              <a:t>2012 г. «Разработка технологии и оборудования зарядки электрических силовых установок городского транспорта» -  </a:t>
            </a:r>
            <a:r>
              <a:rPr lang="ru-RU" sz="1100" dirty="0">
                <a:solidFill>
                  <a:srgbClr val="0070C0"/>
                </a:solidFill>
              </a:rPr>
              <a:t>заказчик - </a:t>
            </a:r>
            <a:r>
              <a:rPr lang="ru-RU" sz="1100" dirty="0" err="1" smtClean="0">
                <a:solidFill>
                  <a:srgbClr val="0070C0"/>
                </a:solidFill>
              </a:rPr>
              <a:t>Минобрнауки</a:t>
            </a:r>
            <a:r>
              <a:rPr lang="ru-RU" sz="1100" dirty="0" smtClean="0">
                <a:solidFill>
                  <a:srgbClr val="0070C0"/>
                </a:solidFill>
              </a:rPr>
              <a:t> РФ</a:t>
            </a:r>
          </a:p>
          <a:p>
            <a:endParaRPr lang="ru-RU" sz="1100" dirty="0">
              <a:solidFill>
                <a:srgbClr val="0000CC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ru-RU" sz="1100" dirty="0" smtClean="0"/>
              <a:t>2012 </a:t>
            </a:r>
            <a:r>
              <a:rPr lang="ru-RU" sz="1100" dirty="0"/>
              <a:t>г. ОКР «Разработка методических материалов для </a:t>
            </a:r>
            <a:r>
              <a:rPr lang="ru-RU" sz="1100" dirty="0" smtClean="0"/>
              <a:t>обучения персонала </a:t>
            </a:r>
            <a:r>
              <a:rPr lang="ru-RU" sz="1100" dirty="0"/>
              <a:t>на оборудовании распределительных устройств с использованием тренажера распределительных устройств энергосистем» - </a:t>
            </a:r>
            <a:r>
              <a:rPr lang="ru-RU" sz="1100" dirty="0">
                <a:solidFill>
                  <a:srgbClr val="0070C0"/>
                </a:solidFill>
              </a:rPr>
              <a:t>заказчик - ОАО </a:t>
            </a:r>
            <a:r>
              <a:rPr lang="ru-RU" sz="1100" dirty="0" smtClean="0">
                <a:solidFill>
                  <a:srgbClr val="0070C0"/>
                </a:solidFill>
              </a:rPr>
              <a:t>«МРСК Юга»</a:t>
            </a:r>
          </a:p>
          <a:p>
            <a:endParaRPr lang="ru-RU" sz="1100" dirty="0">
              <a:solidFill>
                <a:srgbClr val="0000CC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ru-RU" sz="1100" dirty="0" smtClean="0"/>
              <a:t>2012 </a:t>
            </a:r>
            <a:r>
              <a:rPr lang="ru-RU" sz="1100" dirty="0"/>
              <a:t>ОКР «Создание </a:t>
            </a:r>
            <a:r>
              <a:rPr lang="ru-RU" sz="1100" dirty="0" smtClean="0"/>
              <a:t>устройства </a:t>
            </a:r>
            <a:r>
              <a:rPr lang="ru-RU" sz="1100" dirty="0"/>
              <a:t>контроля температуры высоковольтных разъемных контактов </a:t>
            </a:r>
            <a:r>
              <a:rPr lang="ru-RU" sz="1100" dirty="0" smtClean="0"/>
              <a:t>КРУ» </a:t>
            </a:r>
            <a:r>
              <a:rPr lang="ru-RU" sz="1100" dirty="0"/>
              <a:t>- </a:t>
            </a:r>
            <a:r>
              <a:rPr lang="ru-RU" sz="1100" dirty="0">
                <a:solidFill>
                  <a:srgbClr val="0070C0"/>
                </a:solidFill>
              </a:rPr>
              <a:t>заказчик ОАО «МРСК Центра и Приволжья</a:t>
            </a:r>
            <a:r>
              <a:rPr lang="ru-RU" sz="1100" dirty="0" smtClean="0">
                <a:solidFill>
                  <a:srgbClr val="0070C0"/>
                </a:solidFill>
              </a:rPr>
              <a:t>»</a:t>
            </a:r>
          </a:p>
          <a:p>
            <a:endParaRPr lang="ru-RU" sz="1100" dirty="0">
              <a:solidFill>
                <a:srgbClr val="0070C0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ru-RU" sz="1100" dirty="0" smtClean="0"/>
              <a:t>ГК </a:t>
            </a:r>
            <a:r>
              <a:rPr lang="ru-RU" sz="1100" dirty="0"/>
              <a:t>2013 г. "Разработка </a:t>
            </a:r>
            <a:r>
              <a:rPr lang="ru-RU" sz="1100" dirty="0" smtClean="0"/>
              <a:t>триода </a:t>
            </a:r>
            <a:r>
              <a:rPr lang="ru-RU" sz="1100" dirty="0"/>
              <a:t>с автоэмиссионным катодом на основе </a:t>
            </a:r>
            <a:r>
              <a:rPr lang="ru-RU" sz="1100" dirty="0" err="1"/>
              <a:t>алмазоподобных</a:t>
            </a:r>
            <a:r>
              <a:rPr lang="ru-RU" sz="1100" dirty="0"/>
              <a:t> </a:t>
            </a:r>
            <a:r>
              <a:rPr lang="ru-RU" sz="1100" dirty="0" smtClean="0"/>
              <a:t>пленок" </a:t>
            </a:r>
            <a:r>
              <a:rPr lang="ru-RU" sz="1100" dirty="0">
                <a:solidFill>
                  <a:srgbClr val="0000CC"/>
                </a:solidFill>
              </a:rPr>
              <a:t>– </a:t>
            </a:r>
            <a:r>
              <a:rPr lang="ru-RU" sz="1100" dirty="0">
                <a:solidFill>
                  <a:srgbClr val="0070C0"/>
                </a:solidFill>
              </a:rPr>
              <a:t>заказчик - </a:t>
            </a:r>
            <a:r>
              <a:rPr lang="ru-RU" sz="1100" dirty="0" err="1" smtClean="0">
                <a:solidFill>
                  <a:srgbClr val="0070C0"/>
                </a:solidFill>
              </a:rPr>
              <a:t>Минобрнауки</a:t>
            </a:r>
            <a:r>
              <a:rPr lang="ru-RU" sz="1100" dirty="0" smtClean="0">
                <a:solidFill>
                  <a:srgbClr val="0070C0"/>
                </a:solidFill>
              </a:rPr>
              <a:t> РФ</a:t>
            </a:r>
          </a:p>
          <a:p>
            <a:endParaRPr lang="ru-RU" sz="1100" dirty="0">
              <a:solidFill>
                <a:srgbClr val="0000CC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ru-RU" sz="1100" dirty="0" smtClean="0"/>
              <a:t>ГК </a:t>
            </a:r>
            <a:r>
              <a:rPr lang="ru-RU" sz="1100" dirty="0"/>
              <a:t>2014 г. - </a:t>
            </a:r>
            <a:r>
              <a:rPr lang="ru-RU" sz="1100" dirty="0" smtClean="0"/>
              <a:t>«Разработка силового модуля  </a:t>
            </a:r>
            <a:r>
              <a:rPr lang="ru-RU" sz="1100" dirty="0"/>
              <a:t>с поликристаллическим алмазным </a:t>
            </a:r>
            <a:r>
              <a:rPr lang="ru-RU" sz="1100" dirty="0" smtClean="0"/>
              <a:t>теплоотводом» </a:t>
            </a:r>
            <a:r>
              <a:rPr lang="ru-RU" sz="1100" dirty="0"/>
              <a:t>- </a:t>
            </a:r>
            <a:r>
              <a:rPr lang="ru-RU" sz="1100" dirty="0" smtClean="0">
                <a:solidFill>
                  <a:srgbClr val="0070C0"/>
                </a:solidFill>
              </a:rPr>
              <a:t>заказчик - </a:t>
            </a:r>
            <a:r>
              <a:rPr lang="ru-RU" sz="1100" dirty="0" err="1" smtClean="0">
                <a:solidFill>
                  <a:srgbClr val="0070C0"/>
                </a:solidFill>
              </a:rPr>
              <a:t>Минобрнауки</a:t>
            </a:r>
            <a:r>
              <a:rPr lang="ru-RU" sz="1100" dirty="0" smtClean="0">
                <a:solidFill>
                  <a:srgbClr val="0070C0"/>
                </a:solidFill>
              </a:rPr>
              <a:t> РФ</a:t>
            </a:r>
          </a:p>
          <a:p>
            <a:endParaRPr lang="ru-RU" sz="1100" dirty="0">
              <a:solidFill>
                <a:srgbClr val="0000CC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ru-RU" sz="1100" dirty="0" smtClean="0"/>
              <a:t>ПНИЭР 2014 </a:t>
            </a:r>
            <a:r>
              <a:rPr lang="ru-RU" sz="1100" dirty="0"/>
              <a:t>г. «Разработка </a:t>
            </a:r>
            <a:r>
              <a:rPr lang="ru-RU" sz="1100" dirty="0" smtClean="0"/>
              <a:t>АС </a:t>
            </a:r>
            <a:r>
              <a:rPr lang="ru-RU" sz="1100" dirty="0"/>
              <a:t>непрерывного мониторинга технического состояния ответственного энергетического и трубопроводного оборудования по величине индивидуального расхода ресурса» - </a:t>
            </a:r>
            <a:r>
              <a:rPr lang="ru-RU" sz="1100" dirty="0" smtClean="0">
                <a:solidFill>
                  <a:srgbClr val="0070C0"/>
                </a:solidFill>
              </a:rPr>
              <a:t>заказчик </a:t>
            </a:r>
            <a:r>
              <a:rPr lang="ru-RU" sz="1100" dirty="0" err="1" smtClean="0">
                <a:solidFill>
                  <a:srgbClr val="0070C0"/>
                </a:solidFill>
              </a:rPr>
              <a:t>Минобрнауки</a:t>
            </a:r>
            <a:r>
              <a:rPr lang="ru-RU" sz="1100" dirty="0" smtClean="0">
                <a:solidFill>
                  <a:srgbClr val="0070C0"/>
                </a:solidFill>
              </a:rPr>
              <a:t> РФ</a:t>
            </a:r>
            <a:endParaRPr lang="ru-RU" sz="1100" dirty="0">
              <a:solidFill>
                <a:srgbClr val="0070C0"/>
              </a:solidFill>
            </a:endParaRPr>
          </a:p>
          <a:p>
            <a:endParaRPr lang="ru-RU" sz="1100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216" y="4144290"/>
            <a:ext cx="2926287" cy="196824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0652" y="1835925"/>
            <a:ext cx="3006631" cy="178852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62" y="1857300"/>
            <a:ext cx="2926287" cy="1815175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313097" y="3645585"/>
            <a:ext cx="25619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000" b="1" dirty="0" smtClean="0"/>
              <a:t>Лаборатория тонкопленочных технологий</a:t>
            </a:r>
          </a:p>
          <a:p>
            <a:pPr algn="ctr"/>
            <a:r>
              <a:rPr lang="ru-RU" sz="1000" b="1" dirty="0" smtClean="0"/>
              <a:t> и </a:t>
            </a:r>
            <a:r>
              <a:rPr lang="ru-RU" sz="1000" b="1" dirty="0" err="1" smtClean="0"/>
              <a:t>наноматериалов</a:t>
            </a:r>
            <a:r>
              <a:rPr lang="ru-RU" sz="1000" b="1" dirty="0" smtClean="0"/>
              <a:t> </a:t>
            </a:r>
            <a:endParaRPr lang="ru-RU" sz="10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3697569" y="3672475"/>
            <a:ext cx="232623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dirty="0" smtClean="0"/>
              <a:t>Лаборатория вакуумных технологий </a:t>
            </a:r>
            <a:endParaRPr lang="ru-RU" sz="1000" b="1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617097" y="6111977"/>
            <a:ext cx="209052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dirty="0" smtClean="0"/>
              <a:t>Электротехническая лаборатория </a:t>
            </a:r>
          </a:p>
          <a:p>
            <a:pPr algn="ctr"/>
            <a:endParaRPr lang="ru-RU" sz="1000" dirty="0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291238" y="4144290"/>
            <a:ext cx="2954808" cy="1967687"/>
          </a:xfrm>
          <a:prstGeom prst="roundRect">
            <a:avLst>
              <a:gd name="adj" fmla="val 7368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>
                <a:solidFill>
                  <a:schemeClr val="tx1"/>
                </a:solidFill>
              </a:rPr>
              <a:t>В структуре ЗАО «МПОТК «ТЕХНОКОМПЛЕКТ»: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200" b="1" dirty="0">
                <a:solidFill>
                  <a:srgbClr val="0070C0"/>
                </a:solidFill>
              </a:rPr>
              <a:t>научно-исследовательский отдел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200" b="1" dirty="0">
                <a:solidFill>
                  <a:srgbClr val="0070C0"/>
                </a:solidFill>
              </a:rPr>
              <a:t>конструкторские бюро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200" b="1" dirty="0">
                <a:solidFill>
                  <a:srgbClr val="0070C0"/>
                </a:solidFill>
              </a:rPr>
              <a:t>электротехническая лаборатория 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200" b="1" dirty="0">
                <a:solidFill>
                  <a:srgbClr val="0070C0"/>
                </a:solidFill>
              </a:rPr>
              <a:t>лаборатория тонкопленочных технологий и </a:t>
            </a:r>
            <a:r>
              <a:rPr lang="ru-RU" sz="1200" b="1" dirty="0" err="1">
                <a:solidFill>
                  <a:srgbClr val="0070C0"/>
                </a:solidFill>
              </a:rPr>
              <a:t>наноматериалов</a:t>
            </a:r>
            <a:r>
              <a:rPr lang="ru-RU" sz="1200" b="1" dirty="0">
                <a:solidFill>
                  <a:srgbClr val="0070C0"/>
                </a:solidFill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200" b="1" dirty="0">
                <a:solidFill>
                  <a:srgbClr val="0070C0"/>
                </a:solidFill>
              </a:rPr>
              <a:t>лаборатория вакуумных технологий </a:t>
            </a:r>
            <a:endParaRPr lang="ru-RU" sz="1200" dirty="0">
              <a:solidFill>
                <a:srgbClr val="0070C0"/>
              </a:solidFill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147363" y="669724"/>
            <a:ext cx="6029920" cy="940608"/>
          </a:xfrm>
          <a:prstGeom prst="roundRect">
            <a:avLst>
              <a:gd name="adj" fmla="val 7368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chemeClr val="tx1"/>
                </a:solidFill>
              </a:rPr>
              <a:t>Общая численность персонала исследовательских подразделений в головном предприятии  – 55 человек, </a:t>
            </a:r>
          </a:p>
          <a:p>
            <a:r>
              <a:rPr lang="ru-RU" sz="1600" b="1" dirty="0">
                <a:solidFill>
                  <a:schemeClr val="tx1"/>
                </a:solidFill>
              </a:rPr>
              <a:t>в </a:t>
            </a:r>
            <a:r>
              <a:rPr lang="ru-RU" sz="1600" b="1" dirty="0" err="1">
                <a:solidFill>
                  <a:schemeClr val="tx1"/>
                </a:solidFill>
              </a:rPr>
              <a:t>т.ч</a:t>
            </a:r>
            <a:r>
              <a:rPr lang="ru-RU" sz="1600" b="1" dirty="0">
                <a:solidFill>
                  <a:schemeClr val="tx1"/>
                </a:solidFill>
              </a:rPr>
              <a:t>. </a:t>
            </a:r>
            <a:r>
              <a:rPr lang="ru-RU" sz="1600" b="1" dirty="0">
                <a:solidFill>
                  <a:srgbClr val="0070C0"/>
                </a:solidFill>
              </a:rPr>
              <a:t>2 доктора наук,  5 кандидатов наук.</a:t>
            </a:r>
            <a:endParaRPr lang="ru-RU" sz="1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582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11669408" y="6361640"/>
            <a:ext cx="404812" cy="43207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fld id="{EDB652BF-BB7C-4466-9C23-E164C963A4B3}" type="slidenum">
              <a:rPr lang="ru-RU" altLang="ru-RU" sz="2000" b="1">
                <a:solidFill>
                  <a:srgbClr val="0F53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t>4</a:t>
            </a:fld>
            <a:endParaRPr lang="ru-RU" altLang="ru-RU" sz="2000" b="1" dirty="0">
              <a:solidFill>
                <a:srgbClr val="0F539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Заголовок 2"/>
          <p:cNvSpPr txBox="1">
            <a:spLocks/>
          </p:cNvSpPr>
          <p:nvPr/>
        </p:nvSpPr>
        <p:spPr bwMode="auto">
          <a:xfrm>
            <a:off x="988082" y="96968"/>
            <a:ext cx="10878335" cy="364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ru-RU" sz="15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Научные </a:t>
            </a:r>
            <a:r>
              <a:rPr lang="ru-RU" sz="15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исследования и разработки</a:t>
            </a:r>
            <a:endParaRPr lang="ru-RU" sz="15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393612" y="567378"/>
            <a:ext cx="84104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</a:rPr>
              <a:t>Основные направления  исследований и разработок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23" name="Picture 4" descr="http://b2prom.ru/wp-content/uploads/2012/03/ppppp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6264" y="932634"/>
            <a:ext cx="2249493" cy="1502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Прямоугольник 23"/>
          <p:cNvSpPr/>
          <p:nvPr/>
        </p:nvSpPr>
        <p:spPr>
          <a:xfrm>
            <a:off x="3904012" y="1825722"/>
            <a:ext cx="1483366" cy="10002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/>
              <a:t>Оборудование и устройства </a:t>
            </a:r>
          </a:p>
          <a:p>
            <a:pPr algn="ctr"/>
            <a:r>
              <a:rPr lang="ru-RU" sz="1200" b="1" dirty="0"/>
              <a:t>для электрических сетей</a:t>
            </a:r>
            <a:endParaRPr lang="ru-RU" sz="1200" dirty="0"/>
          </a:p>
          <a:p>
            <a:endParaRPr lang="ru-RU" sz="1100" dirty="0"/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>
            <a:off x="5316508" y="2435593"/>
            <a:ext cx="560881" cy="438950"/>
          </a:xfrm>
          <a:prstGeom prst="rect">
            <a:avLst/>
          </a:prstGeom>
        </p:spPr>
      </p:pic>
      <p:sp>
        <p:nvSpPr>
          <p:cNvPr id="26" name="Овал 25"/>
          <p:cNvSpPr/>
          <p:nvPr/>
        </p:nvSpPr>
        <p:spPr>
          <a:xfrm>
            <a:off x="4222848" y="3121926"/>
            <a:ext cx="2775829" cy="94796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низ 26"/>
          <p:cNvSpPr/>
          <p:nvPr/>
        </p:nvSpPr>
        <p:spPr>
          <a:xfrm>
            <a:off x="5354631" y="4388883"/>
            <a:ext cx="484632" cy="4097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0740" y="4372935"/>
            <a:ext cx="795239" cy="1703852"/>
          </a:xfrm>
          <a:prstGeom prst="rect">
            <a:avLst/>
          </a:prstGeom>
        </p:spPr>
      </p:pic>
      <p:sp>
        <p:nvSpPr>
          <p:cNvPr id="29" name="Прямоугольник 28"/>
          <p:cNvSpPr/>
          <p:nvPr/>
        </p:nvSpPr>
        <p:spPr>
          <a:xfrm>
            <a:off x="5354631" y="4901695"/>
            <a:ext cx="17692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/>
              <a:t>Устройства и приборы  учета, контроля и измерений для ТЭК </a:t>
            </a:r>
            <a:endParaRPr lang="ru-RU" sz="1200" dirty="0"/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41659" y="3447191"/>
            <a:ext cx="1710577" cy="338775"/>
          </a:xfrm>
          <a:prstGeom prst="rect">
            <a:avLst/>
          </a:prstGeom>
        </p:spPr>
      </p:pic>
      <p:sp>
        <p:nvSpPr>
          <p:cNvPr id="31" name="Стрелка вниз 30"/>
          <p:cNvSpPr/>
          <p:nvPr/>
        </p:nvSpPr>
        <p:spPr>
          <a:xfrm rot="7496112">
            <a:off x="3126993" y="2699970"/>
            <a:ext cx="484632" cy="4097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2" name="Рисунок 31" descr="Z:\2_Силовой модуль\3 Этап\Модуль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85491" y="1404468"/>
            <a:ext cx="895042" cy="921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Рисунок 32" descr="d:\Мои документы\Мои рисунки\7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53059" y="1335485"/>
            <a:ext cx="1424375" cy="1184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Прямоугольник 33"/>
          <p:cNvSpPr/>
          <p:nvPr/>
        </p:nvSpPr>
        <p:spPr>
          <a:xfrm>
            <a:off x="1379975" y="2524944"/>
            <a:ext cx="17118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/>
              <a:t>Силовая электроника</a:t>
            </a:r>
          </a:p>
          <a:p>
            <a:pPr algn="ctr"/>
            <a:r>
              <a:rPr lang="ru-RU" sz="1200" b="1" dirty="0"/>
              <a:t> </a:t>
            </a:r>
            <a:endParaRPr lang="ru-RU" sz="1200" dirty="0"/>
          </a:p>
        </p:txBody>
      </p:sp>
      <p:sp>
        <p:nvSpPr>
          <p:cNvPr id="35" name="Стрелка вниз 34"/>
          <p:cNvSpPr/>
          <p:nvPr/>
        </p:nvSpPr>
        <p:spPr>
          <a:xfrm rot="14224669">
            <a:off x="7627911" y="2667780"/>
            <a:ext cx="484632" cy="4097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6" name="Picture 6" descr="http://nekrasov.olof.ru/frontend/web/upload/4034c79f-3b20e55a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6799" y="1020036"/>
            <a:ext cx="1750728" cy="1631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Прямоугольник 36"/>
          <p:cNvSpPr/>
          <p:nvPr/>
        </p:nvSpPr>
        <p:spPr>
          <a:xfrm>
            <a:off x="8207650" y="2710862"/>
            <a:ext cx="21405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/>
              <a:t>Оборудование и устройства для альтернативной энергетики</a:t>
            </a:r>
            <a:endParaRPr lang="ru-RU" sz="1200" dirty="0"/>
          </a:p>
        </p:txBody>
      </p:sp>
      <p:sp>
        <p:nvSpPr>
          <p:cNvPr id="38" name="Стрелка вниз 37"/>
          <p:cNvSpPr/>
          <p:nvPr/>
        </p:nvSpPr>
        <p:spPr>
          <a:xfrm rot="18404400">
            <a:off x="7612310" y="4159576"/>
            <a:ext cx="484632" cy="4097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9" name="Picture 8" descr="http://www.ooopkt.ru/images/production/gpu/gpu11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0450" y="4776651"/>
            <a:ext cx="2159035" cy="1349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Прямоугольник 39"/>
          <p:cNvSpPr/>
          <p:nvPr/>
        </p:nvSpPr>
        <p:spPr>
          <a:xfrm>
            <a:off x="8394482" y="4034836"/>
            <a:ext cx="177683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b="1" dirty="0"/>
              <a:t>Автономные </a:t>
            </a:r>
          </a:p>
          <a:p>
            <a:pPr algn="ctr"/>
            <a:r>
              <a:rPr lang="ru-RU" sz="1200" b="1" dirty="0"/>
              <a:t>источники энергии</a:t>
            </a:r>
          </a:p>
          <a:p>
            <a:pPr algn="ctr"/>
            <a:r>
              <a:rPr lang="ru-RU" sz="1200" b="1" dirty="0"/>
              <a:t>Комплексные решения </a:t>
            </a:r>
            <a:endParaRPr lang="ru-RU" sz="1200" dirty="0"/>
          </a:p>
        </p:txBody>
      </p:sp>
      <p:sp>
        <p:nvSpPr>
          <p:cNvPr id="41" name="Стрелка вниз 40"/>
          <p:cNvSpPr/>
          <p:nvPr/>
        </p:nvSpPr>
        <p:spPr>
          <a:xfrm rot="3881815">
            <a:off x="3126993" y="4265162"/>
            <a:ext cx="484632" cy="4097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  </a:t>
            </a:r>
          </a:p>
        </p:txBody>
      </p:sp>
      <p:pic>
        <p:nvPicPr>
          <p:cNvPr id="42" name="Picture 10" descr="http://ust.su/upload/medialibrary/826/ss%20g2012-10-14%20at%2008.49.27x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559" y="4787921"/>
            <a:ext cx="3085749" cy="1022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Прямоугольник 42"/>
          <p:cNvSpPr/>
          <p:nvPr/>
        </p:nvSpPr>
        <p:spPr>
          <a:xfrm>
            <a:off x="1091774" y="3785966"/>
            <a:ext cx="21618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/>
              <a:t>Тонкопленочные </a:t>
            </a:r>
            <a:r>
              <a:rPr lang="ru-RU" sz="1200" b="1" dirty="0" smtClean="0"/>
              <a:t>технологии, материалы </a:t>
            </a:r>
            <a:r>
              <a:rPr lang="ru-RU" sz="1200" b="1" dirty="0"/>
              <a:t>для </a:t>
            </a:r>
            <a:r>
              <a:rPr lang="ru-RU" sz="1200" b="1" dirty="0" smtClean="0"/>
              <a:t>ВИЭ, </a:t>
            </a:r>
            <a:r>
              <a:rPr lang="ru-RU" sz="1200" b="1" dirty="0" err="1" smtClean="0"/>
              <a:t>наноматериалы</a:t>
            </a:r>
            <a:r>
              <a:rPr lang="ru-RU" sz="1200" b="1" dirty="0" smtClean="0"/>
              <a:t> и </a:t>
            </a:r>
            <a:r>
              <a:rPr lang="ru-RU" sz="1200" b="1" dirty="0" err="1" smtClean="0"/>
              <a:t>нанотехнологии</a:t>
            </a:r>
            <a:endParaRPr lang="ru-RU" sz="1200" b="1" dirty="0"/>
          </a:p>
        </p:txBody>
      </p:sp>
    </p:spTree>
    <p:extLst>
      <p:ext uri="{BB962C8B-B14F-4D97-AF65-F5344CB8AC3E}">
        <p14:creationId xmlns:p14="http://schemas.microsoft.com/office/powerpoint/2010/main" val="3652687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11669408" y="6361640"/>
            <a:ext cx="404812" cy="43207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fld id="{EDB652BF-BB7C-4466-9C23-E164C963A4B3}" type="slidenum">
              <a:rPr lang="ru-RU" altLang="ru-RU" sz="2000" b="1">
                <a:solidFill>
                  <a:srgbClr val="0F53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t>5</a:t>
            </a:fld>
            <a:endParaRPr lang="ru-RU" altLang="ru-RU" sz="2000" b="1" dirty="0">
              <a:solidFill>
                <a:srgbClr val="0F539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Заголовок 2"/>
          <p:cNvSpPr txBox="1">
            <a:spLocks/>
          </p:cNvSpPr>
          <p:nvPr/>
        </p:nvSpPr>
        <p:spPr bwMode="auto">
          <a:xfrm>
            <a:off x="988082" y="96968"/>
            <a:ext cx="7569763" cy="364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ru-RU" sz="15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Приоритетные реализуемые проекты</a:t>
            </a:r>
            <a:endParaRPr lang="ru-RU" sz="15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50984" y="679938"/>
            <a:ext cx="8464062" cy="1899139"/>
          </a:xfrm>
          <a:prstGeom prst="roundRect">
            <a:avLst>
              <a:gd name="adj" fmla="val 7368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Bef>
                <a:spcPts val="600"/>
              </a:spcBef>
            </a:pPr>
            <a:r>
              <a:rPr lang="ru-RU" sz="1200" b="1" dirty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Создание совместного предприятия </a:t>
            </a:r>
            <a:r>
              <a:rPr lang="ru-RU" sz="1200" b="1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ЗАО «МПОТК «ТЕХНОКОМПЛЕКТ» (</a:t>
            </a:r>
            <a:r>
              <a:rPr lang="ru-RU" sz="1200" b="1" dirty="0" err="1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г.Дубна</a:t>
            </a:r>
            <a:r>
              <a:rPr lang="ru-RU" sz="1200" b="1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Московская область) и НП АО «ЭЛЕКТРОМАШ» (г. </a:t>
            </a:r>
            <a:r>
              <a:rPr lang="ru-RU" sz="1200" b="1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Тирасполь). Цели: </a:t>
            </a:r>
          </a:p>
          <a:p>
            <a:pPr marL="285750" lvl="0" indent="-285750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ru-RU" sz="1200" b="1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создание </a:t>
            </a:r>
            <a:r>
              <a:rPr lang="ru-RU" sz="1200" b="1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современного </a:t>
            </a:r>
            <a:r>
              <a:rPr lang="ru-RU" sz="1200" b="1" dirty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высокотехнологичного отечественного производства </a:t>
            </a:r>
            <a:r>
              <a:rPr lang="ru-RU" sz="1200" b="1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электродвигателей и </a:t>
            </a:r>
            <a:r>
              <a:rPr lang="ru-RU" sz="1200" b="1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генераторов</a:t>
            </a:r>
          </a:p>
          <a:p>
            <a:pPr marL="285750" lvl="0" indent="-285750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ru-RU" sz="1200" b="1" dirty="0" smtClean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локализация </a:t>
            </a:r>
            <a:r>
              <a:rPr lang="ru-RU" sz="1200" b="1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(с уровнем не менее 70%) </a:t>
            </a:r>
            <a:r>
              <a:rPr lang="ru-RU" sz="1200" b="1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производства  в РФ перспективных образцов оборудования НП ЗАО ЭЛЕКТРОМАШ для удовлетворения потребностей: ГАЗПРОМ, РОСНЕФТЬ, ТРАНСНЕФТЬ, ГАЗПРОМНЕФТЬ, РОССЕТИ и т.д. </a:t>
            </a:r>
          </a:p>
          <a:p>
            <a:pPr marL="285750" lvl="0" indent="-285750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ru-RU" sz="1200" b="1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разработка новых изделий </a:t>
            </a:r>
            <a:r>
              <a:rPr lang="ru-RU" sz="1200" b="1" dirty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в интересах ОПК и отраслей РФ</a:t>
            </a:r>
            <a:r>
              <a:rPr lang="ru-RU" sz="1200" b="1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285750" lvl="0" indent="-285750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ru-RU" sz="1200" b="1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разработка новых, </a:t>
            </a:r>
            <a:r>
              <a:rPr lang="ru-RU" sz="1200" b="1" dirty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не имеющих аналогов на территории РФ, изделий для альтернативной энергетики </a:t>
            </a:r>
            <a:r>
              <a:rPr lang="ru-RU" sz="1200" b="1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1200" b="1" dirty="0" err="1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ветрогенерация</a:t>
            </a:r>
            <a:r>
              <a:rPr lang="ru-RU" sz="1200" b="1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, автономные и мобильные источники электроэнергии).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9864" y="763108"/>
            <a:ext cx="2279544" cy="1699477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550984" y="2735119"/>
            <a:ext cx="8464062" cy="1814418"/>
          </a:xfrm>
          <a:prstGeom prst="roundRect">
            <a:avLst>
              <a:gd name="adj" fmla="val 7368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Bef>
                <a:spcPts val="600"/>
              </a:spcBef>
            </a:pPr>
            <a:r>
              <a:rPr lang="ru-RU" sz="1400" b="1" dirty="0" smtClean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Проведение инициативных НИР:</a:t>
            </a:r>
          </a:p>
          <a:p>
            <a:pPr marL="171450" lvl="0" indent="-171450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ru-RU" sz="1200" b="1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разработка </a:t>
            </a:r>
            <a:r>
              <a:rPr lang="ru-RU" sz="1200" b="1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технологии автоматизированной сборки (</a:t>
            </a:r>
            <a:r>
              <a:rPr lang="ru-RU" sz="1200" b="1" dirty="0" err="1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корпусирования</a:t>
            </a:r>
            <a:r>
              <a:rPr lang="ru-RU" sz="1200" b="1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) силовых модулей </a:t>
            </a:r>
            <a:r>
              <a:rPr lang="ru-RU" sz="1200" b="1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с </a:t>
            </a:r>
            <a:r>
              <a:rPr lang="ru-RU" sz="1200" b="1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использованием </a:t>
            </a:r>
            <a:r>
              <a:rPr lang="ru-RU" sz="1200" b="1" dirty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технологии низкотемпературного спекания паст на основе </a:t>
            </a:r>
            <a:r>
              <a:rPr lang="ru-RU" sz="1200" b="1" dirty="0" err="1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нанопорошка</a:t>
            </a:r>
            <a:r>
              <a:rPr lang="ru-RU" sz="1200" b="1" dirty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b="1" dirty="0" smtClean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серебра</a:t>
            </a:r>
            <a:r>
              <a:rPr lang="ru-RU" sz="1200" b="1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. В стадии согласования соглашение с АО «Ангстрем» о стратегическом партнерстве и проведении совместных НИР, результатом которых будет создание отечественной технологии производства конкурентоспособных силовых модулей – ключевых изделий для </a:t>
            </a:r>
            <a:r>
              <a:rPr lang="ru-RU" sz="1200" b="1" dirty="0" err="1" smtClean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импортозамещения</a:t>
            </a:r>
            <a:r>
              <a:rPr lang="ru-RU" sz="1200" b="1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в силовой электронике.</a:t>
            </a:r>
          </a:p>
          <a:p>
            <a:pPr marL="171450" lvl="0" indent="-171450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ru-RU" sz="1200" b="1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создание - для </a:t>
            </a:r>
            <a:r>
              <a:rPr lang="ru-RU" sz="1200" b="1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улучшения эксплуатационных характеристик электрических </a:t>
            </a:r>
            <a:r>
              <a:rPr lang="ru-RU" sz="1200" b="1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машин. </a:t>
            </a:r>
            <a:r>
              <a:rPr lang="ru-RU" sz="1200" b="1" dirty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композиционных материалов модифицированных </a:t>
            </a:r>
            <a:r>
              <a:rPr lang="ru-RU" sz="1200" b="1" dirty="0" err="1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наночастицами</a:t>
            </a:r>
            <a:r>
              <a:rPr lang="ru-RU" sz="1200" b="1" dirty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200" b="1" dirty="0" smtClean="0">
              <a:solidFill>
                <a:prstClr val="black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40932" y="4705580"/>
            <a:ext cx="8464062" cy="1467396"/>
          </a:xfrm>
          <a:prstGeom prst="roundRect">
            <a:avLst>
              <a:gd name="adj" fmla="val 7368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Bef>
                <a:spcPts val="600"/>
              </a:spcBef>
            </a:pPr>
            <a:r>
              <a:rPr lang="ru-RU" sz="1400" b="1" dirty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Разработка комплекса оборудования </a:t>
            </a:r>
            <a:r>
              <a:rPr lang="ru-RU" sz="1400" b="1" dirty="0" smtClean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для </a:t>
            </a:r>
            <a:r>
              <a:rPr lang="ru-RU" sz="1400" b="1" dirty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оснащения АЗС в целях </a:t>
            </a:r>
            <a:r>
              <a:rPr lang="ru-RU" sz="1400" b="1" dirty="0" smtClean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обеспечения зарядки электромобилей</a:t>
            </a:r>
          </a:p>
          <a:p>
            <a:pPr marL="171450" lvl="0" indent="-171450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ru-RU" sz="1200" b="1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размещение зарядных станций на АЗС без </a:t>
            </a:r>
            <a:r>
              <a:rPr lang="ru-RU" sz="1200" b="1" dirty="0" smtClean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дополнительного </a:t>
            </a:r>
            <a:r>
              <a:rPr lang="ru-RU" sz="1200" b="1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технологического  </a:t>
            </a:r>
            <a:r>
              <a:rPr lang="ru-RU" sz="1200" b="1" dirty="0" smtClean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присоединения</a:t>
            </a:r>
          </a:p>
          <a:p>
            <a:pPr marL="171450" lvl="0" indent="-171450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ru-RU" sz="1200" b="1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с установкой буферных накопителей электроэнергии</a:t>
            </a:r>
          </a:p>
          <a:p>
            <a:pPr marL="171450" lvl="0" indent="-171450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ru-RU" sz="1200" b="1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с возможностью использования дополнительных </a:t>
            </a:r>
            <a:r>
              <a:rPr lang="ru-RU" sz="1200" b="1" dirty="0" smtClean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b="1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источников </a:t>
            </a:r>
            <a:r>
              <a:rPr lang="ru-RU" sz="1200" b="1" dirty="0" smtClean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энергии (ВИЭ)</a:t>
            </a:r>
            <a:endParaRPr lang="ru-RU" sz="1200" b="1" dirty="0">
              <a:solidFill>
                <a:schemeClr val="tx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lvl="0" indent="-171450">
              <a:spcBef>
                <a:spcPts val="600"/>
              </a:spcBef>
              <a:buFont typeface="Wingdings" panose="05000000000000000000" pitchFamily="2" charset="2"/>
              <a:buChar char="q"/>
            </a:pPr>
            <a:endParaRPr lang="ru-RU" sz="1200" b="1" dirty="0">
              <a:solidFill>
                <a:srgbClr val="0070C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 descr="Z:\2_Силовой модуль\3 Этап\Модуль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389863" y="2640351"/>
            <a:ext cx="2279545" cy="1814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7946" y="4454090"/>
            <a:ext cx="2361462" cy="1908231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56507" y="1354014"/>
            <a:ext cx="341640" cy="55098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70C0"/>
                </a:solidFill>
              </a:rPr>
              <a:t>1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7467" y="3332011"/>
            <a:ext cx="341640" cy="55098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70C0"/>
                </a:solidFill>
              </a:rPr>
              <a:t>2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7160" y="5190120"/>
            <a:ext cx="341640" cy="55098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0070C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92062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11669408" y="6361640"/>
            <a:ext cx="404812" cy="43207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fld id="{EDB652BF-BB7C-4466-9C23-E164C963A4B3}" type="slidenum">
              <a:rPr lang="ru-RU" altLang="ru-RU" sz="2000" b="1">
                <a:solidFill>
                  <a:srgbClr val="0F53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t>6</a:t>
            </a:fld>
            <a:endParaRPr lang="ru-RU" altLang="ru-RU" sz="2000" b="1" dirty="0">
              <a:solidFill>
                <a:srgbClr val="0F539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Заголовок 2"/>
          <p:cNvSpPr txBox="1">
            <a:spLocks/>
          </p:cNvSpPr>
          <p:nvPr/>
        </p:nvSpPr>
        <p:spPr bwMode="auto">
          <a:xfrm>
            <a:off x="988082" y="96968"/>
            <a:ext cx="7569763" cy="364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ru-RU" sz="15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Нормативно-правовая база</a:t>
            </a:r>
            <a:endParaRPr lang="ru-RU" sz="15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40676" y="643060"/>
            <a:ext cx="3153508" cy="3260156"/>
          </a:xfrm>
          <a:prstGeom prst="roundRect">
            <a:avLst>
              <a:gd name="adj" fmla="val 7368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lvl="0" indent="-171450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ru-RU" sz="1200" b="1" dirty="0" smtClean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Федеральный </a:t>
            </a:r>
            <a:r>
              <a:rPr lang="ru-RU" sz="1200" b="1" dirty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закон от 26.03.2003 № 35-ФЗ «Об электроэнергетике», редакция от 9 </a:t>
            </a:r>
            <a:r>
              <a:rPr lang="ru-RU" sz="1200" b="1" dirty="0" smtClean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января 2017</a:t>
            </a:r>
          </a:p>
          <a:p>
            <a:pPr marL="171450" lvl="0" indent="-171450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ru-RU" sz="1200" b="1" dirty="0" smtClean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Федеральный </a:t>
            </a:r>
            <a:r>
              <a:rPr lang="ru-RU" sz="1200" b="1" dirty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закон от 08.11.2007 № 257-ФЗ , «Об автомобильных дорогах и о дорожной деятельности в Российской Федерации и о внесении изменений в отдельные законодательные акты Российской Федерации</a:t>
            </a:r>
            <a:r>
              <a:rPr lang="ru-RU" sz="1200" b="1" dirty="0" smtClean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»</a:t>
            </a:r>
          </a:p>
          <a:p>
            <a:pPr marL="171450" lvl="0" indent="-171450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ru-RU" sz="1200" b="1" dirty="0" smtClean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Указ </a:t>
            </a:r>
            <a:r>
              <a:rPr lang="ru-RU" sz="1200" b="1" dirty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Президента Российской Федерации №7 от 05.01.2016г. «О проведении в Российской Федерации Года экологии»</a:t>
            </a:r>
            <a:endParaRPr lang="ru-RU" sz="1200" b="1" dirty="0" smtClean="0">
              <a:solidFill>
                <a:srgbClr val="0070C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452171" y="643060"/>
            <a:ext cx="4502212" cy="3260157"/>
          </a:xfrm>
          <a:prstGeom prst="roundRect">
            <a:avLst>
              <a:gd name="adj" fmla="val 7368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0" indent="-285750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ru-RU" sz="1200" b="1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Постановление Правительства РФ от 29.10.2009 г. №860 «О требованиях к обеспеченности автомобильных дорог общего пользования объектами дорожного сервиса, размещаемыми в границах полос отвода» </a:t>
            </a:r>
            <a:endParaRPr lang="ru-RU" sz="1200" b="1" dirty="0" smtClean="0">
              <a:solidFill>
                <a:schemeClr val="tx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ru-RU" sz="1200" b="1" dirty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Постановление Правительства РФ № 890 от 27.08.2015г. «О внесении изменений в некоторые акты Правительства Российской Федерации по вопросам предоставления возможности воспользоваться на автозаправочных станциях зарядными колонками (станциями) для транспортных средств с электродвигателями</a:t>
            </a:r>
            <a:r>
              <a:rPr lang="ru-RU" sz="1200" b="1" dirty="0" smtClean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»</a:t>
            </a:r>
          </a:p>
          <a:p>
            <a:pPr marL="285750" lvl="0" indent="-285750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ru-RU" sz="1200" b="1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Комплексный план мероприятий поддержки производства и использования экологически чистого транспорта, утвержден Заместителем Председателя Правительства РФ </a:t>
            </a:r>
            <a:r>
              <a:rPr lang="ru-RU" sz="1200" b="1" dirty="0" err="1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А.Дворковичем</a:t>
            </a:r>
            <a:r>
              <a:rPr lang="ru-RU" sz="1200" b="1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22 октября 2014 года. № 7116п-П9</a:t>
            </a:r>
            <a:endParaRPr lang="ru-RU" sz="1200" b="1" dirty="0" smtClean="0">
              <a:solidFill>
                <a:schemeClr val="tx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112370" y="643060"/>
            <a:ext cx="3902113" cy="3260725"/>
          </a:xfrm>
          <a:prstGeom prst="roundRect">
            <a:avLst>
              <a:gd name="adj" fmla="val 7368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0" indent="-285750">
              <a:spcBef>
                <a:spcPts val="600"/>
              </a:spcBef>
              <a:buFont typeface="Wingdings" panose="05000000000000000000" pitchFamily="2" charset="2"/>
              <a:buChar char="q"/>
            </a:pPr>
            <a:endParaRPr lang="ru-RU" sz="1200" b="1" dirty="0" smtClean="0">
              <a:solidFill>
                <a:srgbClr val="0070C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ru-RU" sz="1200" b="1" dirty="0" smtClean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ГОСТ Р МЭК 61851-1-2013 Система токопроводящей зарядки электромобилей. Часть 1. Общие требования ГОСТ Р МЭК 61851-1-2013 Группа Е71. Допустимые режимы зарядки </a:t>
            </a:r>
            <a:r>
              <a:rPr lang="en-US" sz="1200" b="1" dirty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Mode </a:t>
            </a:r>
            <a:r>
              <a:rPr lang="en-US" sz="1200" b="1" dirty="0" smtClean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ru-RU" sz="1200" b="1" dirty="0" smtClean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200" b="1" dirty="0" smtClean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Mode </a:t>
            </a:r>
            <a:r>
              <a:rPr lang="ru-RU" sz="1200" b="1" dirty="0" smtClean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2, </a:t>
            </a:r>
            <a:r>
              <a:rPr lang="en-US" sz="1200" b="1" dirty="0" smtClean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Mode</a:t>
            </a:r>
            <a:r>
              <a:rPr lang="ru-RU" sz="1200" b="1" dirty="0" smtClean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3, </a:t>
            </a:r>
            <a:r>
              <a:rPr lang="en-US" sz="1200" b="1" dirty="0" smtClean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dirty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Mode </a:t>
            </a:r>
            <a:r>
              <a:rPr lang="ru-RU" sz="1200" b="1" dirty="0" smtClean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4</a:t>
            </a:r>
          </a:p>
          <a:p>
            <a:pPr marL="285750" lvl="0" indent="-285750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ru-RU" sz="1200" b="1" dirty="0" smtClean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ГОСТ </a:t>
            </a:r>
            <a:r>
              <a:rPr lang="ru-RU" sz="1200" b="1" dirty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Р МЭК 62196-1-2013, Группа Е71, Вилки, штепсельные розетки, соединители и вводы для транспортных средств, КОНДУКТИВНАЯ ЗАРЯДКА ДЛЯ ЭЛЕКТРОМОБИЛЕЙ, Часть 1, </a:t>
            </a:r>
            <a:r>
              <a:rPr lang="ru-RU" sz="1200" b="1" dirty="0" smtClean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Часть 2</a:t>
            </a:r>
          </a:p>
          <a:p>
            <a:pPr marL="285750" lvl="0" indent="-285750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ru-RU" sz="1200" b="1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ГОСТ Р ЕН 1986-1-2011 Автомобили с электрической тягой. Измерение энергетических </a:t>
            </a:r>
            <a:r>
              <a:rPr lang="ru-RU" sz="1200" b="1" dirty="0" smtClean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характеристик</a:t>
            </a:r>
          </a:p>
          <a:p>
            <a:pPr marL="285750" lvl="0" indent="-285750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ru-RU" sz="1200" b="1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ГОСТ Р МЭК 62660-1-2014 Аккумуляторы литий-ионные для электрических дорожных транспортных средств. </a:t>
            </a:r>
          </a:p>
          <a:p>
            <a:pPr marL="285750" lvl="0" indent="-285750">
              <a:spcBef>
                <a:spcPts val="600"/>
              </a:spcBef>
              <a:buFont typeface="Wingdings" panose="05000000000000000000" pitchFamily="2" charset="2"/>
              <a:buChar char="q"/>
            </a:pPr>
            <a:endParaRPr lang="ru-RU" sz="1200" b="1" dirty="0">
              <a:solidFill>
                <a:srgbClr val="0070C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57907" y="4397393"/>
            <a:ext cx="1617785" cy="1862726"/>
          </a:xfrm>
          <a:prstGeom prst="roundRect">
            <a:avLst>
              <a:gd name="adj" fmla="val 7368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Bef>
                <a:spcPts val="600"/>
              </a:spcBef>
            </a:pPr>
            <a:r>
              <a:rPr lang="ru-RU" sz="1200" b="1" dirty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РД 153-39.2-080-01 Правила технической эксплуатации автозаправочных станций 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016366" y="4396154"/>
            <a:ext cx="1863969" cy="1863965"/>
          </a:xfrm>
          <a:prstGeom prst="roundRect">
            <a:avLst>
              <a:gd name="adj" fmla="val 7368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Bef>
                <a:spcPts val="600"/>
              </a:spcBef>
            </a:pPr>
            <a:r>
              <a:rPr lang="ru-RU" sz="1200" b="1" dirty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Приказ МЧС России от 05.05.2014 № 221 Об утверждении свода правил «Станции автомобильные заправочные. Требования пожарной безопасности» 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021009" y="4384534"/>
            <a:ext cx="2391505" cy="1875585"/>
          </a:xfrm>
          <a:prstGeom prst="roundRect">
            <a:avLst>
              <a:gd name="adj" fmla="val 7368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Bef>
                <a:spcPts val="600"/>
              </a:spcBef>
            </a:pPr>
            <a:r>
              <a:rPr lang="ru-RU" sz="1200" b="1" dirty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Приказ Минтопэнерго России от 18.09.1995 №№ 191, ПОТ Р О-112-001-95, О введении в действие "Правил по охране труда при эксплуатации нефтебаз и автозаправочных станций" 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553188" y="4384534"/>
            <a:ext cx="1863969" cy="1875585"/>
          </a:xfrm>
          <a:prstGeom prst="roundRect">
            <a:avLst>
              <a:gd name="adj" fmla="val 7368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Bef>
                <a:spcPts val="600"/>
              </a:spcBef>
            </a:pPr>
            <a:r>
              <a:rPr lang="ru-RU" sz="1200" b="1" dirty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Приказ Минтруда России от 16.11.2015 № 873н, Об утверждении Правил по охране труда при хранении, транспортировании и реализации нефтепродуктов, 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8557842" y="4396153"/>
            <a:ext cx="3516378" cy="1863965"/>
          </a:xfrm>
          <a:prstGeom prst="roundRect">
            <a:avLst>
              <a:gd name="adj" fmla="val 7368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Bef>
                <a:spcPts val="600"/>
              </a:spcBef>
            </a:pPr>
            <a:r>
              <a:rPr lang="ru-RU" sz="1200" b="1" dirty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РСН 62-86 Методические указания по определению состава объектов автосервиса и их размещения на автомобильных дорогах общегосударственного и республиканского значения в РСФСР. Утверждены постановлением Госстроя РСФСР от 15.12.86 N 128.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640658" y="3952780"/>
            <a:ext cx="82695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Требуется срочное внесение изменений и дополнений в части </a:t>
            </a:r>
            <a:r>
              <a:rPr lang="ru-RU" b="1" dirty="0" err="1" smtClean="0">
                <a:solidFill>
                  <a:srgbClr val="FF0000"/>
                </a:solidFill>
              </a:rPr>
              <a:t>электрозаправок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284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967584" y="4565696"/>
            <a:ext cx="1828595" cy="1828595"/>
          </a:xfrm>
          <a:prstGeom prst="rect">
            <a:avLst/>
          </a:prstGeom>
        </p:spPr>
      </p:pic>
      <p:sp>
        <p:nvSpPr>
          <p:cNvPr id="4099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11649744" y="6381304"/>
            <a:ext cx="404812" cy="43207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fld id="{EDB652BF-BB7C-4466-9C23-E164C963A4B3}" type="slidenum">
              <a:rPr lang="ru-RU" altLang="ru-RU" sz="2000" b="1">
                <a:solidFill>
                  <a:srgbClr val="0F53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t>7</a:t>
            </a:fld>
            <a:endParaRPr lang="ru-RU" altLang="ru-RU" sz="2000" b="1" dirty="0">
              <a:solidFill>
                <a:srgbClr val="0F539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8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67"/>
          <a:stretch/>
        </p:blipFill>
        <p:spPr bwMode="auto">
          <a:xfrm>
            <a:off x="8505831" y="2899066"/>
            <a:ext cx="2761938" cy="1650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98147" y="6423787"/>
            <a:ext cx="199093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 концепции  </a:t>
            </a:r>
          </a:p>
        </p:txBody>
      </p:sp>
      <p:sp>
        <p:nvSpPr>
          <p:cNvPr id="15" name="Заголовок 2"/>
          <p:cNvSpPr txBox="1">
            <a:spLocks/>
          </p:cNvSpPr>
          <p:nvPr/>
        </p:nvSpPr>
        <p:spPr bwMode="auto">
          <a:xfrm>
            <a:off x="988082" y="96968"/>
            <a:ext cx="6526409" cy="364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ru-RU" sz="15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КОНЦЕПЦИЯ ОБОРУДОВАНИЯ ЗАРЯДНЫХ СТАНЦИЙ НА АЗС </a:t>
            </a:r>
            <a:endParaRPr lang="ru-RU" sz="15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5830" y="567857"/>
            <a:ext cx="2752105" cy="2223899"/>
          </a:xfrm>
          <a:prstGeom prst="rect">
            <a:avLst/>
          </a:prstGeom>
        </p:spPr>
      </p:pic>
      <p:sp>
        <p:nvSpPr>
          <p:cNvPr id="16" name="Скругленный прямоугольник 15"/>
          <p:cNvSpPr/>
          <p:nvPr/>
        </p:nvSpPr>
        <p:spPr>
          <a:xfrm>
            <a:off x="68194" y="1234464"/>
            <a:ext cx="341640" cy="615461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70C0"/>
                </a:solidFill>
              </a:rPr>
              <a:t>1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03522" y="1170544"/>
            <a:ext cx="7737801" cy="762000"/>
          </a:xfrm>
          <a:prstGeom prst="roundRect">
            <a:avLst>
              <a:gd name="adj" fmla="val 7368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Bef>
                <a:spcPts val="600"/>
              </a:spcBef>
            </a:pPr>
            <a:r>
              <a:rPr lang="ru-RU" b="1" dirty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размещение зарядных станций </a:t>
            </a:r>
            <a:r>
              <a:rPr lang="ru-RU" b="1" dirty="0" smtClean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типа </a:t>
            </a:r>
            <a:r>
              <a:rPr lang="en-US" b="1" dirty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Mode </a:t>
            </a:r>
            <a:r>
              <a:rPr lang="en-US" b="1" dirty="0" smtClean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ru-RU" b="1" dirty="0" smtClean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b="1" dirty="0" smtClean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Mode 4</a:t>
            </a:r>
            <a:r>
              <a:rPr lang="ru-RU" b="1" dirty="0" smtClean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) на </a:t>
            </a:r>
            <a:r>
              <a:rPr lang="ru-RU" b="1" dirty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АЗС </a:t>
            </a:r>
            <a:r>
              <a:rPr lang="ru-RU" b="1" dirty="0" smtClean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, как правило, без дополнительного </a:t>
            </a:r>
            <a:r>
              <a:rPr lang="ru-RU" b="1" dirty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технологического  присоединения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03522" y="2176045"/>
            <a:ext cx="7737801" cy="762000"/>
          </a:xfrm>
          <a:prstGeom prst="roundRect">
            <a:avLst>
              <a:gd name="adj" fmla="val 7368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Bef>
                <a:spcPts val="600"/>
              </a:spcBef>
            </a:pPr>
            <a:r>
              <a:rPr lang="ru-RU" b="1" dirty="0" smtClean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установка </a:t>
            </a:r>
            <a:r>
              <a:rPr lang="ru-RU" b="1" dirty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буферных накопителей электроэнергии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03521" y="4219158"/>
            <a:ext cx="7737801" cy="762000"/>
          </a:xfrm>
          <a:prstGeom prst="roundRect">
            <a:avLst>
              <a:gd name="adj" fmla="val 7368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Bef>
                <a:spcPts val="600"/>
              </a:spcBef>
            </a:pPr>
            <a:r>
              <a:rPr lang="ru-RU" b="1" dirty="0" smtClean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возможность </a:t>
            </a:r>
            <a:r>
              <a:rPr lang="ru-RU" b="1" dirty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использования </a:t>
            </a:r>
            <a:r>
              <a:rPr lang="ru-RU" b="1" dirty="0" smtClean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дополнительных источников энергии (ВИЭ)</a:t>
            </a:r>
            <a:endParaRPr lang="ru-RU" b="1" dirty="0">
              <a:solidFill>
                <a:srgbClr val="0070C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56507" y="2301394"/>
            <a:ext cx="341640" cy="550985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56507" y="3329505"/>
            <a:ext cx="341640" cy="54172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0070C0"/>
                </a:solidFill>
              </a:rPr>
              <a:t>3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503520" y="3145674"/>
            <a:ext cx="7737801" cy="893962"/>
          </a:xfrm>
          <a:prstGeom prst="roundRect">
            <a:avLst>
              <a:gd name="adj" fmla="val 7368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Bef>
                <a:spcPts val="600"/>
              </a:spcBef>
            </a:pPr>
            <a:r>
              <a:rPr lang="ru-RU" b="1" dirty="0" smtClean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использование подземного размещения оборудования для обеспечения оптимального температурного режима его работы и </a:t>
            </a:r>
            <a:r>
              <a:rPr lang="ru-RU" b="1" dirty="0" err="1" smtClean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всесезонности</a:t>
            </a:r>
            <a:r>
              <a:rPr lang="ru-RU" b="1" dirty="0" smtClean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обслуживания</a:t>
            </a:r>
            <a:endParaRPr lang="ru-RU" b="1" dirty="0">
              <a:solidFill>
                <a:srgbClr val="0070C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56507" y="4324665"/>
            <a:ext cx="341640" cy="55098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70C0"/>
                </a:solidFill>
              </a:rPr>
              <a:t>4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389077" y="637375"/>
            <a:ext cx="38092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Преимущества концепции 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68194" y="5468541"/>
            <a:ext cx="341640" cy="550985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0070C0"/>
                </a:solidFill>
              </a:rPr>
              <a:t>5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503522" y="5207931"/>
            <a:ext cx="7737801" cy="1072206"/>
          </a:xfrm>
          <a:prstGeom prst="roundRect">
            <a:avLst>
              <a:gd name="adj" fmla="val 7368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Bef>
                <a:spcPts val="600"/>
              </a:spcBef>
            </a:pPr>
            <a:r>
              <a:rPr lang="ru-RU" b="1" dirty="0" smtClean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100% </a:t>
            </a:r>
            <a:r>
              <a:rPr lang="ru-RU" b="1" dirty="0" err="1" smtClean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импортозамещение</a:t>
            </a:r>
            <a:r>
              <a:rPr lang="ru-RU" b="1" dirty="0" smtClean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- возможность применять продукцию отечественных производителей - преобразовательного </a:t>
            </a:r>
            <a:r>
              <a:rPr lang="ru-RU" b="1" dirty="0" err="1" smtClean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электроборудования</a:t>
            </a:r>
            <a:r>
              <a:rPr lang="ru-RU" b="1" dirty="0" smtClean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, аккумуляторов, солнечных панелей.</a:t>
            </a:r>
            <a:endParaRPr lang="ru-RU" b="1" dirty="0">
              <a:solidFill>
                <a:srgbClr val="0070C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8980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11610409" y="6381304"/>
            <a:ext cx="404812" cy="43207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2000" b="1" dirty="0" smtClean="0">
                <a:solidFill>
                  <a:srgbClr val="0F53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ru-RU" altLang="ru-RU" sz="2000" b="1" dirty="0">
              <a:solidFill>
                <a:srgbClr val="0F539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5521" y="2014339"/>
            <a:ext cx="312660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ru-RU" sz="1200" b="1" dirty="0" smtClean="0">
                <a:solidFill>
                  <a:schemeClr val="tx2"/>
                </a:solidFill>
              </a:rPr>
              <a:t>ЗАО  «МПОТК  «ТЕХНОКОМПЛЕКТ»  -  20 лет на рынке силовой электроники, в том числе преобразовательной техники, зарядных систем, устройств гарантированного электропитания</a:t>
            </a: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ru-RU" sz="1200" b="1" dirty="0" smtClean="0">
                <a:solidFill>
                  <a:schemeClr val="tx2"/>
                </a:solidFill>
              </a:rPr>
              <a:t>Имеется научно-технический задел и экспериментальные  образцы зарядных устройств</a:t>
            </a:r>
            <a:endParaRPr lang="ru-RU" sz="1200" b="1" dirty="0">
              <a:solidFill>
                <a:schemeClr val="tx2"/>
              </a:solidFill>
            </a:endParaRPr>
          </a:p>
        </p:txBody>
      </p:sp>
      <p:sp>
        <p:nvSpPr>
          <p:cNvPr id="18" name="Заголовок 2"/>
          <p:cNvSpPr txBox="1">
            <a:spLocks/>
          </p:cNvSpPr>
          <p:nvPr/>
        </p:nvSpPr>
        <p:spPr bwMode="auto">
          <a:xfrm>
            <a:off x="946016" y="87136"/>
            <a:ext cx="10813365" cy="364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ru-RU" sz="15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Предпосылки и задел</a:t>
            </a:r>
            <a:endParaRPr lang="ru-RU" sz="15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C:\Documents and Settings\User\Мои документы\Мои рисунки\Зона.jpg"/>
          <p:cNvPicPr>
            <a:picLocks noChangeAspect="1" noChangeArrowheads="1"/>
          </p:cNvPicPr>
          <p:nvPr/>
        </p:nvPicPr>
        <p:blipFill rotWithShape="1">
          <a:blip r:embed="rId4" cstate="print"/>
          <a:srcRect r="6582"/>
          <a:stretch/>
        </p:blipFill>
        <p:spPr bwMode="auto">
          <a:xfrm>
            <a:off x="175846" y="739533"/>
            <a:ext cx="3036277" cy="1112489"/>
          </a:xfrm>
          <a:prstGeom prst="rect">
            <a:avLst/>
          </a:prstGeom>
          <a:noFill/>
        </p:spPr>
      </p:pic>
      <p:pic>
        <p:nvPicPr>
          <p:cNvPr id="3078" name="Picture 6" descr="C:\Documents and Settings\User\Мои документы\Мои рисунки\Новый рисунок.bm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5847" y="4126522"/>
            <a:ext cx="1286656" cy="1995897"/>
          </a:xfrm>
          <a:prstGeom prst="rect">
            <a:avLst/>
          </a:prstGeom>
          <a:noFill/>
        </p:spPr>
      </p:pic>
      <p:pic>
        <p:nvPicPr>
          <p:cNvPr id="1026" name="Picture 2" descr="C:\Documents and Settings\User\Мои документы\Мои рисунки\Новый рисунок (1)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91046" y="3811295"/>
            <a:ext cx="1721077" cy="2311124"/>
          </a:xfrm>
          <a:prstGeom prst="rect">
            <a:avLst/>
          </a:prstGeom>
          <a:noFill/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98147" y="6423787"/>
            <a:ext cx="199093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 концепции  </a:t>
            </a:r>
          </a:p>
        </p:txBody>
      </p:sp>
      <p:pic>
        <p:nvPicPr>
          <p:cNvPr id="12" name="Picture 5" descr="C:\Documents and Settings\User\Мои документы\Мои рисунки\Лио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62948" y="759276"/>
            <a:ext cx="2865096" cy="1124658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3292889" y="2011498"/>
            <a:ext cx="270457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ru-RU" sz="1200" b="1" dirty="0">
                <a:solidFill>
                  <a:schemeClr val="tx2"/>
                </a:solidFill>
              </a:rPr>
              <a:t>ООО «</a:t>
            </a:r>
            <a:r>
              <a:rPr lang="ru-RU" sz="1200" b="1" dirty="0" err="1">
                <a:solidFill>
                  <a:schemeClr val="tx2"/>
                </a:solidFill>
              </a:rPr>
              <a:t>Лиотех</a:t>
            </a:r>
            <a:r>
              <a:rPr lang="ru-RU" sz="1200" b="1" dirty="0">
                <a:solidFill>
                  <a:schemeClr val="tx2"/>
                </a:solidFill>
              </a:rPr>
              <a:t>-Инновации» </a:t>
            </a:r>
            <a:r>
              <a:rPr lang="ru-RU" sz="1200" b="1" dirty="0" err="1">
                <a:solidFill>
                  <a:schemeClr val="tx2"/>
                </a:solidFill>
              </a:rPr>
              <a:t>с.Толмачево</a:t>
            </a:r>
            <a:r>
              <a:rPr lang="ru-RU" sz="1200" b="1" dirty="0">
                <a:solidFill>
                  <a:schemeClr val="tx2"/>
                </a:solidFill>
              </a:rPr>
              <a:t>, Новосибирская область – предприятие группы компаний ЛИОТЕХ (РОСНАНО) – отечественный производитель линейки литий-ионных аккумуляторов.</a:t>
            </a: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ru-RU" sz="1200" b="1" dirty="0" smtClean="0">
                <a:solidFill>
                  <a:schemeClr val="tx2"/>
                </a:solidFill>
              </a:rPr>
              <a:t>Имеется научно-технический задел </a:t>
            </a:r>
            <a:endParaRPr lang="ru-RU" sz="1200" b="1" dirty="0">
              <a:solidFill>
                <a:schemeClr val="tx2"/>
              </a:solidFill>
            </a:endParaRPr>
          </a:p>
        </p:txBody>
      </p:sp>
      <p:pic>
        <p:nvPicPr>
          <p:cNvPr id="14" name="Picture 9" descr="C:\Documents and Settings\User\Мои документы\Мои рисунки\240Ah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28565" y="4931050"/>
            <a:ext cx="698656" cy="1280869"/>
          </a:xfrm>
          <a:prstGeom prst="rect">
            <a:avLst/>
          </a:prstGeom>
          <a:noFill/>
        </p:spPr>
      </p:pic>
      <p:pic>
        <p:nvPicPr>
          <p:cNvPr id="15" name="Picture 8" descr="C:\Documents and Settings\User\Мои документы\Мои рисунки\380Ah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flipH="1">
            <a:off x="4255474" y="4841484"/>
            <a:ext cx="864683" cy="1452496"/>
          </a:xfrm>
          <a:prstGeom prst="rect">
            <a:avLst/>
          </a:prstGeom>
          <a:noFill/>
        </p:spPr>
      </p:pic>
      <p:pic>
        <p:nvPicPr>
          <p:cNvPr id="16" name="Picture 7" descr="C:\Documents and Settings\User\Мои документы\Мои рисунки\770Ah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221996" y="4841484"/>
            <a:ext cx="1106048" cy="1452496"/>
          </a:xfrm>
          <a:prstGeom prst="rect">
            <a:avLst/>
          </a:prstGeom>
          <a:noFill/>
        </p:spPr>
      </p:pic>
      <p:pic>
        <p:nvPicPr>
          <p:cNvPr id="17" name="Picture 2" descr="C:\Documents and Settings\User\Мои документы\Мои рисунки\Лиотех.bmp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715820" y="3688903"/>
            <a:ext cx="2106280" cy="585519"/>
          </a:xfrm>
          <a:prstGeom prst="rect">
            <a:avLst/>
          </a:prstGeom>
          <a:noFill/>
        </p:spPr>
      </p:pic>
      <p:pic>
        <p:nvPicPr>
          <p:cNvPr id="19" name="Picture 2" descr="C:\Users\dmitry.lepeshov\Desktop\Avtodor-logo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1490" y="3260148"/>
            <a:ext cx="3065787" cy="647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H:\Зарядная_станция_нора\1347262500_doroga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578046" y="772424"/>
            <a:ext cx="2689249" cy="1111510"/>
          </a:xfrm>
          <a:prstGeom prst="rect">
            <a:avLst/>
          </a:prstGeom>
          <a:noFill/>
        </p:spPr>
      </p:pic>
      <p:sp>
        <p:nvSpPr>
          <p:cNvPr id="21" name="Прямоугольник 20"/>
          <p:cNvSpPr/>
          <p:nvPr/>
        </p:nvSpPr>
        <p:spPr>
          <a:xfrm>
            <a:off x="6484877" y="2008723"/>
            <a:ext cx="27824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ru-RU" sz="1200" b="1" dirty="0" smtClean="0">
                <a:solidFill>
                  <a:schemeClr val="tx2"/>
                </a:solidFill>
              </a:rPr>
              <a:t>Тактическая цель ГК «</a:t>
            </a:r>
            <a:r>
              <a:rPr lang="ru-RU" sz="1200" b="1" dirty="0" err="1" smtClean="0">
                <a:solidFill>
                  <a:schemeClr val="tx2"/>
                </a:solidFill>
              </a:rPr>
              <a:t>Автодор</a:t>
            </a:r>
            <a:r>
              <a:rPr lang="ru-RU" sz="1200" b="1" dirty="0" smtClean="0">
                <a:solidFill>
                  <a:schemeClr val="tx2"/>
                </a:solidFill>
              </a:rPr>
              <a:t>» - обеспечение внедрения инновационных технологий при проектировании, строительстве            и реконструкции автомобильных дорог</a:t>
            </a:r>
            <a:endParaRPr lang="ru-RU" sz="1200" b="1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600847" y="5349740"/>
            <a:ext cx="5247316" cy="862179"/>
          </a:xfrm>
          <a:prstGeom prst="roundRect">
            <a:avLst>
              <a:gd name="adj" fmla="val 7368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Bef>
                <a:spcPts val="600"/>
              </a:spcBef>
            </a:pPr>
            <a:r>
              <a:rPr lang="ru-RU" sz="1200" b="1" dirty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Между ООО «</a:t>
            </a:r>
            <a:r>
              <a:rPr lang="ru-RU" sz="1200" b="1" dirty="0" err="1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Лиотех</a:t>
            </a:r>
            <a:r>
              <a:rPr lang="ru-RU" sz="1200" b="1" dirty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-Инновации» и ЗАО «МПОТК «ТЕХНОКОМПЛЕКТ» подписано соглашение о стратегическом партнерстве и участии в совместных проектах.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6600847" y="4051733"/>
            <a:ext cx="5247316" cy="1108117"/>
          </a:xfrm>
          <a:prstGeom prst="roundRect">
            <a:avLst>
              <a:gd name="adj" fmla="val 7368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Bef>
                <a:spcPts val="600"/>
              </a:spcBef>
            </a:pPr>
            <a:r>
              <a:rPr lang="ru-RU" sz="1200" b="1" dirty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b="1" dirty="0" smtClean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ПРОТОКОЛ от 16.12.2016 расширенного технического совещания с участием ГК «АВТОДОР», ФИОП РОСНАНО, ООО </a:t>
            </a:r>
            <a:r>
              <a:rPr lang="ru-RU" sz="1200" b="1" dirty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1200" b="1" dirty="0" err="1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Лиотех</a:t>
            </a:r>
            <a:r>
              <a:rPr lang="ru-RU" sz="1200" b="1" dirty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-Инновации</a:t>
            </a:r>
            <a:r>
              <a:rPr lang="ru-RU" sz="1200" b="1" dirty="0" smtClean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», ЗАО </a:t>
            </a:r>
            <a:r>
              <a:rPr lang="ru-RU" sz="1200" b="1" dirty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«МПОТК «ТЕХНОКОМПЛЕКТ» </a:t>
            </a:r>
            <a:r>
              <a:rPr lang="ru-RU" sz="1200" b="1" dirty="0" smtClean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по итогам осмотра объектов производства в г. Дубне, о сотрудничестве по реализации пилотных проектов по оборудованию АЗС зарядными станциями.</a:t>
            </a:r>
            <a:endParaRPr lang="ru-RU" sz="1200" b="1" dirty="0">
              <a:solidFill>
                <a:srgbClr val="0070C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14" cstate="print"/>
          <a:srcRect l="12909" t="3101" r="12717" b="13206"/>
          <a:stretch>
            <a:fillRect/>
          </a:stretch>
        </p:blipFill>
        <p:spPr bwMode="auto">
          <a:xfrm>
            <a:off x="9958206" y="519258"/>
            <a:ext cx="1583890" cy="1425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5947" y="3389876"/>
            <a:ext cx="1893290" cy="567988"/>
          </a:xfrm>
          <a:prstGeom prst="rect">
            <a:avLst/>
          </a:prstGeom>
        </p:spPr>
      </p:pic>
      <p:sp>
        <p:nvSpPr>
          <p:cNvPr id="26" name="Прямоугольник 25"/>
          <p:cNvSpPr/>
          <p:nvPr/>
        </p:nvSpPr>
        <p:spPr>
          <a:xfrm>
            <a:off x="9343382" y="1965971"/>
            <a:ext cx="281353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ru-RU" sz="1200" b="1" dirty="0">
                <a:solidFill>
                  <a:schemeClr val="tx2"/>
                </a:solidFill>
              </a:rPr>
              <a:t>Задача стимулирования спроса решается Фондом при помощи реализации отраслевых и региональных программ стимулирования спроса, создания технологических платформ, а также пилотных проектов. </a:t>
            </a:r>
          </a:p>
        </p:txBody>
      </p:sp>
    </p:spTree>
    <p:extLst>
      <p:ext uri="{BB962C8B-B14F-4D97-AF65-F5344CB8AC3E}">
        <p14:creationId xmlns:p14="http://schemas.microsoft.com/office/powerpoint/2010/main" val="3158980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\Мои документы\Мои рисунки\Авто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592" y="1072077"/>
            <a:ext cx="5226726" cy="4972280"/>
          </a:xfrm>
          <a:prstGeom prst="rect">
            <a:avLst/>
          </a:prstGeom>
          <a:noFill/>
        </p:spPr>
      </p:pic>
      <p:sp>
        <p:nvSpPr>
          <p:cNvPr id="4099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11558024" y="6403876"/>
            <a:ext cx="544052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alt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F539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</a:t>
            </a:r>
            <a:endParaRPr kumimoji="0" lang="ru-RU" altLang="ru-RU" sz="2000" b="1" i="0" u="none" strike="noStrike" kern="1200" cap="none" spc="0" normalizeH="0" baseline="0" noProof="0" dirty="0">
              <a:ln>
                <a:noFill/>
              </a:ln>
              <a:solidFill>
                <a:srgbClr val="0F539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Заголовок 2"/>
          <p:cNvSpPr txBox="1">
            <a:spLocks/>
          </p:cNvSpPr>
          <p:nvPr/>
        </p:nvSpPr>
        <p:spPr bwMode="auto">
          <a:xfrm>
            <a:off x="931268" y="87981"/>
            <a:ext cx="6827815" cy="364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5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Общий вид предлагаемого конструктивно-технологического решения</a:t>
            </a:r>
            <a:endParaRPr kumimoji="0" lang="ru-RU" sz="15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cxnSp>
        <p:nvCxnSpPr>
          <p:cNvPr id="7" name="Прямая соединительная линия 6"/>
          <p:cNvCxnSpPr>
            <a:endCxn id="20" idx="1"/>
          </p:cNvCxnSpPr>
          <p:nvPr/>
        </p:nvCxnSpPr>
        <p:spPr>
          <a:xfrm flipV="1">
            <a:off x="5123340" y="844759"/>
            <a:ext cx="2506766" cy="740073"/>
          </a:xfrm>
          <a:prstGeom prst="line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9" name="Прямая соединительная линия 8"/>
          <p:cNvCxnSpPr>
            <a:endCxn id="22" idx="1"/>
          </p:cNvCxnSpPr>
          <p:nvPr/>
        </p:nvCxnSpPr>
        <p:spPr>
          <a:xfrm flipV="1">
            <a:off x="3411415" y="1850618"/>
            <a:ext cx="4218691" cy="2382577"/>
          </a:xfrm>
          <a:prstGeom prst="line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1" name="Прямая соединительная линия 10"/>
          <p:cNvCxnSpPr>
            <a:endCxn id="29" idx="1"/>
          </p:cNvCxnSpPr>
          <p:nvPr/>
        </p:nvCxnSpPr>
        <p:spPr>
          <a:xfrm flipV="1">
            <a:off x="2403230" y="5239054"/>
            <a:ext cx="5226876" cy="558837"/>
          </a:xfrm>
          <a:prstGeom prst="line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7" name="Прямая соединительная линия 16"/>
          <p:cNvCxnSpPr>
            <a:endCxn id="28" idx="1"/>
          </p:cNvCxnSpPr>
          <p:nvPr/>
        </p:nvCxnSpPr>
        <p:spPr>
          <a:xfrm flipV="1">
            <a:off x="5545015" y="3193299"/>
            <a:ext cx="2085091" cy="1901296"/>
          </a:xfrm>
          <a:prstGeom prst="line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9" name="Прямая соединительная линия 18"/>
          <p:cNvCxnSpPr>
            <a:endCxn id="24" idx="1"/>
          </p:cNvCxnSpPr>
          <p:nvPr/>
        </p:nvCxnSpPr>
        <p:spPr>
          <a:xfrm flipV="1">
            <a:off x="3071446" y="2571040"/>
            <a:ext cx="4558660" cy="2607657"/>
          </a:xfrm>
          <a:prstGeom prst="line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8159666" y="682111"/>
            <a:ext cx="36703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</a:pPr>
            <a:r>
              <a:rPr lang="ru-RU" b="1" dirty="0">
                <a:solidFill>
                  <a:schemeClr val="tx2"/>
                </a:solidFill>
              </a:rPr>
              <a:t>фотоэлектрические </a:t>
            </a:r>
            <a:r>
              <a:rPr lang="ru-RU" b="1" dirty="0" smtClean="0">
                <a:solidFill>
                  <a:schemeClr val="tx2"/>
                </a:solidFill>
              </a:rPr>
              <a:t>модули</a:t>
            </a:r>
            <a:endParaRPr lang="ru-RU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8159666" y="1527452"/>
            <a:ext cx="36703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tx2"/>
                </a:solidFill>
              </a:rPr>
              <a:t>колонки выводов </a:t>
            </a:r>
            <a:r>
              <a:rPr lang="ru-RU" b="1" dirty="0" smtClean="0">
                <a:solidFill>
                  <a:schemeClr val="tx2"/>
                </a:solidFill>
              </a:rPr>
              <a:t>зарядных разъемов</a:t>
            </a:r>
            <a:endParaRPr lang="ru-RU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8119630" y="2207856"/>
            <a:ext cx="36703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tx2"/>
                </a:solidFill>
              </a:rPr>
              <a:t>стеллажи с </a:t>
            </a:r>
            <a:r>
              <a:rPr lang="ru-RU" b="1" dirty="0" smtClean="0">
                <a:solidFill>
                  <a:schemeClr val="tx2"/>
                </a:solidFill>
              </a:rPr>
              <a:t>буферными </a:t>
            </a:r>
            <a:endParaRPr lang="ru-RU" b="1" dirty="0">
              <a:solidFill>
                <a:schemeClr val="tx2"/>
              </a:solidFill>
            </a:endParaRPr>
          </a:p>
          <a:p>
            <a:r>
              <a:rPr lang="ru-RU" b="1" dirty="0" smtClean="0">
                <a:solidFill>
                  <a:schemeClr val="tx2"/>
                </a:solidFill>
              </a:rPr>
              <a:t>аккумуляторами</a:t>
            </a:r>
            <a:endParaRPr lang="ru-RU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8191047" y="2873957"/>
            <a:ext cx="3905775" cy="2446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</a:pPr>
            <a:r>
              <a:rPr lang="ru-RU" b="1" dirty="0">
                <a:solidFill>
                  <a:schemeClr val="tx2"/>
                </a:solidFill>
              </a:rPr>
              <a:t>подземный </a:t>
            </a:r>
            <a:r>
              <a:rPr lang="ru-RU" b="1" dirty="0" smtClean="0">
                <a:solidFill>
                  <a:schemeClr val="tx2"/>
                </a:solidFill>
              </a:rPr>
              <a:t>бункер</a:t>
            </a:r>
            <a:r>
              <a:rPr lang="ru-RU" dirty="0"/>
              <a:t> </a:t>
            </a:r>
            <a:endParaRPr lang="ru-RU" dirty="0" smtClean="0"/>
          </a:p>
          <a:p>
            <a:pPr>
              <a:spcBef>
                <a:spcPts val="300"/>
              </a:spcBef>
            </a:pPr>
            <a:r>
              <a:rPr lang="ru-RU" sz="1600" dirty="0" smtClean="0"/>
              <a:t>(6 м* </a:t>
            </a:r>
            <a:r>
              <a:rPr lang="ru-RU" sz="1600" dirty="0"/>
              <a:t>4 м, глубина 2 м для размещения аккумуляторов, преобразователей </a:t>
            </a:r>
            <a:r>
              <a:rPr lang="ru-RU" sz="1600" dirty="0" smtClean="0"/>
              <a:t>напряжения, технического </a:t>
            </a:r>
            <a:r>
              <a:rPr lang="ru-RU" sz="1600" dirty="0"/>
              <a:t>обслуживания </a:t>
            </a:r>
            <a:r>
              <a:rPr lang="ru-RU" sz="1600" dirty="0" smtClean="0"/>
              <a:t>персоналом, оснащён </a:t>
            </a:r>
            <a:r>
              <a:rPr lang="ru-RU" sz="1600" dirty="0"/>
              <a:t>вытяжными устройствами </a:t>
            </a:r>
            <a:r>
              <a:rPr lang="ru-RU" sz="1600" dirty="0" smtClean="0"/>
              <a:t>для отвода </a:t>
            </a:r>
            <a:r>
              <a:rPr lang="ru-RU" sz="1600" dirty="0"/>
              <a:t>до 8 кВт тепловой энергии при максимальной нагрузке на </a:t>
            </a:r>
            <a:r>
              <a:rPr lang="ru-RU" sz="1600" dirty="0" smtClean="0"/>
              <a:t>аккумуляторы).</a:t>
            </a:r>
            <a:endParaRPr lang="ru-RU" sz="1600" dirty="0"/>
          </a:p>
          <a:p>
            <a:pPr>
              <a:spcBef>
                <a:spcPts val="300"/>
              </a:spcBef>
            </a:pPr>
            <a:endParaRPr lang="ru-RU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8119630" y="4922149"/>
            <a:ext cx="23442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tx2"/>
                </a:solidFill>
              </a:rPr>
              <a:t>преобразователи </a:t>
            </a:r>
          </a:p>
          <a:p>
            <a:r>
              <a:rPr lang="ru-RU" b="1" dirty="0" smtClean="0">
                <a:solidFill>
                  <a:schemeClr val="tx2"/>
                </a:solidFill>
              </a:rPr>
              <a:t>напряжения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7630106" y="617441"/>
            <a:ext cx="447094" cy="45463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70C0"/>
                </a:solidFill>
              </a:rPr>
              <a:t>1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7630106" y="1623300"/>
            <a:ext cx="447094" cy="45463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7630106" y="2343722"/>
            <a:ext cx="447094" cy="45463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0070C0"/>
                </a:solidFill>
              </a:rPr>
              <a:t>3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7630106" y="2965981"/>
            <a:ext cx="447094" cy="45463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0070C0"/>
                </a:solidFill>
              </a:rPr>
              <a:t>4</a:t>
            </a: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7630106" y="5011736"/>
            <a:ext cx="447094" cy="45463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0070C0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993102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3629</TotalTime>
  <Words>1744</Words>
  <Application>Microsoft Office PowerPoint</Application>
  <PresentationFormat>Широкоэкранный</PresentationFormat>
  <Paragraphs>191</Paragraphs>
  <Slides>13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Arial</vt:lpstr>
      <vt:lpstr>Arial Black</vt:lpstr>
      <vt:lpstr>Calibri</vt:lpstr>
      <vt:lpstr>Times New Roman</vt:lpstr>
      <vt:lpstr>Wingdings</vt:lpstr>
      <vt:lpstr>1_Тема Office</vt:lpstr>
      <vt:lpstr>Custom Design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Чибисов Александр Юрьевич</cp:lastModifiedBy>
  <cp:revision>197</cp:revision>
  <dcterms:created xsi:type="dcterms:W3CDTF">2017-01-26T16:46:17Z</dcterms:created>
  <dcterms:modified xsi:type="dcterms:W3CDTF">2017-06-13T12:35:03Z</dcterms:modified>
</cp:coreProperties>
</file>