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1195" y="-4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321-9610-4562-A046-6F62C6FB4E5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3563-0501-4D68-B191-10D97C35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20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321-9610-4562-A046-6F62C6FB4E5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3563-0501-4D68-B191-10D97C35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36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321-9610-4562-A046-6F62C6FB4E5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3563-0501-4D68-B191-10D97C35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5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321-9610-4562-A046-6F62C6FB4E5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3563-0501-4D68-B191-10D97C35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6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321-9610-4562-A046-6F62C6FB4E5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3563-0501-4D68-B191-10D97C35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5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321-9610-4562-A046-6F62C6FB4E5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3563-0501-4D68-B191-10D97C35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3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321-9610-4562-A046-6F62C6FB4E5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3563-0501-4D68-B191-10D97C35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5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321-9610-4562-A046-6F62C6FB4E5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3563-0501-4D68-B191-10D97C35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3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321-9610-4562-A046-6F62C6FB4E5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3563-0501-4D68-B191-10D97C35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9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321-9610-4562-A046-6F62C6FB4E5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3563-0501-4D68-B191-10D97C35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0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321-9610-4562-A046-6F62C6FB4E5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3563-0501-4D68-B191-10D97C35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50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96321-9610-4562-A046-6F62C6FB4E5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E3563-0501-4D68-B191-10D97C35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3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etp-avtodor.ru/credi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jpeg"/><Relationship Id="rId7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cfkp@deloros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4.png"/><Relationship Id="rId2" Type="http://schemas.openxmlformats.org/officeDocument/2006/relationships/hyperlink" Target="https://etp-avtodor.ru/credi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nki.ru/banks/bank/ingbank/" TargetMode="External"/><Relationship Id="rId13" Type="http://schemas.openxmlformats.org/officeDocument/2006/relationships/hyperlink" Target="http://www.banki.ru/banks/bank/sberbank/" TargetMode="External"/><Relationship Id="rId18" Type="http://schemas.openxmlformats.org/officeDocument/2006/relationships/hyperlink" Target="http://www.banki.ru/banks/bank/absolutbank/" TargetMode="External"/><Relationship Id="rId26" Type="http://schemas.openxmlformats.org/officeDocument/2006/relationships/hyperlink" Target="http://www.banki.ru/banks/bank/transcapitalbank/" TargetMode="External"/><Relationship Id="rId3" Type="http://schemas.openxmlformats.org/officeDocument/2006/relationships/hyperlink" Target="http://www.banki.ru/banks/bank/bmbank/" TargetMode="External"/><Relationship Id="rId21" Type="http://schemas.openxmlformats.org/officeDocument/2006/relationships/hyperlink" Target="http://www.banki.ru/banks/bank/crediteuropebank/" TargetMode="External"/><Relationship Id="rId7" Type="http://schemas.openxmlformats.org/officeDocument/2006/relationships/hyperlink" Target="http://www.banki.ru/banks/bank/deltacredit/" TargetMode="External"/><Relationship Id="rId12" Type="http://schemas.openxmlformats.org/officeDocument/2006/relationships/hyperlink" Target="http://www.banki.ru/banks/bank/rusfinancebank/" TargetMode="External"/><Relationship Id="rId17" Type="http://schemas.openxmlformats.org/officeDocument/2006/relationships/hyperlink" Target="http://www.banki.ru/banks/bank/centr-invest/" TargetMode="External"/><Relationship Id="rId25" Type="http://schemas.openxmlformats.org/officeDocument/2006/relationships/hyperlink" Target="http://www.banki.ru/banks/bank/tcs/" TargetMode="External"/><Relationship Id="rId2" Type="http://schemas.openxmlformats.org/officeDocument/2006/relationships/hyperlink" Target="http://www.banki.ru/banks/bank/alfabank/" TargetMode="External"/><Relationship Id="rId16" Type="http://schemas.openxmlformats.org/officeDocument/2006/relationships/hyperlink" Target="http://www.banki.ru/banks/bank/promsvyazbank/" TargetMode="External"/><Relationship Id="rId20" Type="http://schemas.openxmlformats.org/officeDocument/2006/relationships/hyperlink" Target="http://www.banki.ru/banks/bank/vozrozhdenie/" TargetMode="Externa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nki.ru/banks/bank/gazprombank/" TargetMode="External"/><Relationship Id="rId11" Type="http://schemas.openxmlformats.org/officeDocument/2006/relationships/hyperlink" Target="http://www.banki.ru/banks/bank/rshb/" TargetMode="External"/><Relationship Id="rId24" Type="http://schemas.openxmlformats.org/officeDocument/2006/relationships/hyperlink" Target="http://www.banki.ru/banks/bank/sovcombank/" TargetMode="External"/><Relationship Id="rId5" Type="http://schemas.openxmlformats.org/officeDocument/2006/relationships/hyperlink" Target="http://www.banki.ru/banks/bank/vbrr/" TargetMode="External"/><Relationship Id="rId15" Type="http://schemas.openxmlformats.org/officeDocument/2006/relationships/hyperlink" Target="http://www.banki.ru/banks/bank/zenit/" TargetMode="External"/><Relationship Id="rId23" Type="http://schemas.openxmlformats.org/officeDocument/2006/relationships/hyperlink" Target="http://www.banki.ru/banks/bank/mkb/" TargetMode="External"/><Relationship Id="rId28" Type="http://schemas.openxmlformats.org/officeDocument/2006/relationships/image" Target="../media/image3.jpeg"/><Relationship Id="rId10" Type="http://schemas.openxmlformats.org/officeDocument/2006/relationships/hyperlink" Target="http://www.banki.ru/banks/bank/rosbank/" TargetMode="External"/><Relationship Id="rId19" Type="http://schemas.openxmlformats.org/officeDocument/2006/relationships/hyperlink" Target="http://www.banki.ru/banks/bank/bspb/" TargetMode="External"/><Relationship Id="rId4" Type="http://schemas.openxmlformats.org/officeDocument/2006/relationships/hyperlink" Target="http://www.banki.ru/banks/bank/vtb24/" TargetMode="External"/><Relationship Id="rId9" Type="http://schemas.openxmlformats.org/officeDocument/2006/relationships/hyperlink" Target="http://www.banki.ru/banks/bank/raiffeisen/" TargetMode="External"/><Relationship Id="rId14" Type="http://schemas.openxmlformats.org/officeDocument/2006/relationships/hyperlink" Target="http://www.banki.ru/banks/bank/fk_otkritie/" TargetMode="External"/><Relationship Id="rId22" Type="http://schemas.openxmlformats.org/officeDocument/2006/relationships/hyperlink" Target="http://www.banki.ru/banks/bank/locko-bank/" TargetMode="External"/><Relationship Id="rId27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illyepperhart.com/wp-content/uploads/2016/06/dreamstime_m_34191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2" y="2686819"/>
            <a:ext cx="4353206" cy="28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685" y="1222945"/>
            <a:ext cx="92155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взаимодействия с финансовыми организациями и институтами развития субъектов МСП при работе с ГК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АВТОДОР</a:t>
            </a:r>
            <a:endParaRPr lang="ru-RU" sz="2800" dirty="0">
              <a:solidFill>
                <a:srgbClr val="14398B"/>
              </a:solidFill>
              <a:latin typeface="Cambria" panose="02040503050406030204" pitchFamily="18" charset="0"/>
            </a:endParaRPr>
          </a:p>
          <a:p>
            <a:endParaRPr lang="ru-RU" sz="2400" dirty="0">
              <a:solidFill>
                <a:srgbClr val="14398B"/>
              </a:solidFill>
              <a:latin typeface="Cambria" panose="02040503050406030204" pitchFamily="18" charset="0"/>
            </a:endParaRPr>
          </a:p>
          <a:p>
            <a:r>
              <a:rPr lang="ru-RU" sz="2400" dirty="0">
                <a:solidFill>
                  <a:srgbClr val="14398B"/>
                </a:solidFill>
                <a:latin typeface="Cambria" panose="02040503050406030204" pitchFamily="18" charset="0"/>
              </a:rPr>
              <a:t>Алексей Порошин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Член Генерального совета,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Руководитель Центра </a:t>
            </a:r>
            <a:r>
              <a:rPr lang="ru-RU" sz="2400" dirty="0" smtClean="0">
                <a:latin typeface="Cambria" panose="02040503050406030204" pitchFamily="18" charset="0"/>
              </a:rPr>
              <a:t>финансово-кредитной                               </a:t>
            </a:r>
            <a:r>
              <a:rPr lang="ru-RU" sz="2400" dirty="0">
                <a:latin typeface="Cambria" panose="02040503050406030204" pitchFamily="18" charset="0"/>
              </a:rPr>
              <a:t>поддержки</a:t>
            </a:r>
          </a:p>
          <a:p>
            <a:r>
              <a:rPr lang="ru-RU" sz="2400" dirty="0">
                <a:latin typeface="Cambria" panose="02040503050406030204" pitchFamily="18" charset="0"/>
              </a:rPr>
              <a:t>ДЕЛОВАЯ </a:t>
            </a:r>
            <a:r>
              <a:rPr lang="ru-RU" sz="2400" dirty="0" smtClean="0">
                <a:latin typeface="Cambria" panose="02040503050406030204" pitchFamily="18" charset="0"/>
              </a:rPr>
              <a:t>РОССИЯ</a:t>
            </a: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 smtClean="0">
                <a:latin typeface="Cambria" panose="02040503050406030204" pitchFamily="18" charset="0"/>
              </a:rPr>
              <a:t>Сочи, 15 июня 2017 года</a:t>
            </a:r>
            <a:endParaRPr lang="ru-RU" sz="2400" dirty="0">
              <a:latin typeface="Cambria" panose="020405030504060302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30200" y="5575300"/>
            <a:ext cx="11511267" cy="950934"/>
            <a:chOff x="330200" y="5575300"/>
            <a:chExt cx="11511267" cy="950934"/>
          </a:xfrm>
        </p:grpSpPr>
        <p:pic>
          <p:nvPicPr>
            <p:cNvPr id="1034" name="Picture 10" descr="http://www.icgfirst.ru/upload/images/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259" y="5922928"/>
              <a:ext cx="2686208" cy="5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:\Users\orlovd\Desktop\16708215_190509188099460_6068689017885110976_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5901856"/>
              <a:ext cx="2641600" cy="62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orlovd\Desktop\deloros-logo_1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358" y="5930574"/>
              <a:ext cx="2922684" cy="56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330200" y="5575300"/>
              <a:ext cx="1151126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0" y="0"/>
            <a:ext cx="12234325" cy="88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68951" y="145016"/>
            <a:ext cx="9761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Arial"/>
                <a:cs typeface="Arial"/>
              </a:rPr>
              <a:t>Скоринг </a:t>
            </a:r>
            <a:r>
              <a:rPr lang="en-US" sz="2000" b="1" dirty="0" smtClean="0">
                <a:latin typeface="Arial"/>
                <a:cs typeface="Arial"/>
              </a:rPr>
              <a:t>vs </a:t>
            </a:r>
            <a:r>
              <a:rPr lang="ru-RU" sz="2000" b="1" dirty="0" smtClean="0">
                <a:latin typeface="Arial"/>
                <a:cs typeface="Arial"/>
              </a:rPr>
              <a:t>посещение банка - </a:t>
            </a:r>
          </a:p>
          <a:p>
            <a:pPr algn="r"/>
            <a:r>
              <a:rPr lang="ru-RU" sz="2000" b="1" dirty="0" smtClean="0">
                <a:latin typeface="Arial"/>
                <a:cs typeface="Arial"/>
              </a:rPr>
              <a:t>возможность качественного закрытия </a:t>
            </a:r>
          </a:p>
          <a:p>
            <a:pPr algn="r"/>
            <a:r>
              <a:rPr lang="ru-RU" sz="2000" b="1" dirty="0" smtClean="0">
                <a:latin typeface="Arial"/>
                <a:cs typeface="Arial"/>
              </a:rPr>
              <a:t>сделки в рекордные сроки </a:t>
            </a:r>
            <a:endParaRPr lang="ru-RU" sz="2000" b="1" dirty="0"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9609" y="1188596"/>
            <a:ext cx="1142126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ru-RU" dirty="0" smtClean="0"/>
              <a:t>Современные </a:t>
            </a:r>
            <a:r>
              <a:rPr lang="ru-RU" dirty="0"/>
              <a:t>о</a:t>
            </a:r>
            <a:r>
              <a:rPr lang="ru-RU" dirty="0" smtClean="0"/>
              <a:t>н-</a:t>
            </a:r>
            <a:r>
              <a:rPr lang="ru-RU" dirty="0" err="1" smtClean="0"/>
              <a:t>лайн</a:t>
            </a:r>
            <a:r>
              <a:rPr lang="ru-RU" dirty="0" smtClean="0"/>
              <a:t> платформы позволяют использовать технологии экспресс-</a:t>
            </a:r>
            <a:r>
              <a:rPr lang="ru-RU" dirty="0" err="1" smtClean="0"/>
              <a:t>скоринга</a:t>
            </a:r>
            <a:r>
              <a:rPr lang="ru-RU" dirty="0" smtClean="0"/>
              <a:t> кредитного качества заемщика, что радикально сокращает сроки принятия банками решений и заключения сделок – при сохранении качества кредитного анализа на приемлемом уровне.</a:t>
            </a:r>
          </a:p>
          <a:p>
            <a:pPr lvl="0" algn="just">
              <a:spcBef>
                <a:spcPts val="1200"/>
              </a:spcBef>
            </a:pPr>
            <a:r>
              <a:rPr lang="ru-RU" dirty="0" smtClean="0"/>
              <a:t>Актуальный срок принятия решения и закрытия сделки в он-</a:t>
            </a:r>
            <a:r>
              <a:rPr lang="ru-RU" dirty="0" err="1" smtClean="0"/>
              <a:t>лайн</a:t>
            </a:r>
            <a:r>
              <a:rPr lang="ru-RU" dirty="0" smtClean="0"/>
              <a:t> –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1-2 рабочих дня</a:t>
            </a:r>
            <a:r>
              <a:rPr lang="ru-RU" dirty="0" smtClean="0"/>
              <a:t>.</a:t>
            </a:r>
          </a:p>
          <a:p>
            <a:pPr lvl="0" algn="just">
              <a:spcBef>
                <a:spcPts val="1200"/>
              </a:spcBef>
            </a:pPr>
            <a:r>
              <a:rPr lang="ru-RU" dirty="0" smtClean="0"/>
              <a:t>Это срок становится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нормой</a:t>
            </a:r>
            <a:r>
              <a:rPr lang="ru-RU" dirty="0" smtClean="0"/>
              <a:t> для большинства участников рынка. </a:t>
            </a:r>
            <a:endParaRPr lang="ru-RU" dirty="0"/>
          </a:p>
        </p:txBody>
      </p:sp>
      <p:sp>
        <p:nvSpPr>
          <p:cNvPr id="2" name="Пятиугольник 1"/>
          <p:cNvSpPr/>
          <p:nvPr/>
        </p:nvSpPr>
        <p:spPr>
          <a:xfrm>
            <a:off x="223169" y="3421627"/>
            <a:ext cx="2776043" cy="1991034"/>
          </a:xfrm>
          <a:prstGeom prst="homePlate">
            <a:avLst>
              <a:gd name="adj" fmla="val 2439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Идентификация юридического лица: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Анализ безусловных и условных стоп-факторов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Шеврон 5"/>
          <p:cNvSpPr/>
          <p:nvPr/>
        </p:nvSpPr>
        <p:spPr>
          <a:xfrm>
            <a:off x="2802564" y="3422483"/>
            <a:ext cx="3264312" cy="1990178"/>
          </a:xfrm>
          <a:prstGeom prst="chevron">
            <a:avLst>
              <a:gd name="adj" fmla="val 2554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Скоринг – получение рейтинга благонадежности и финансовой устойчивости заемщика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Шеврон 13"/>
          <p:cNvSpPr/>
          <p:nvPr/>
        </p:nvSpPr>
        <p:spPr>
          <a:xfrm>
            <a:off x="5834125" y="3427399"/>
            <a:ext cx="3241421" cy="1990178"/>
          </a:xfrm>
          <a:prstGeom prst="chevron">
            <a:avLst>
              <a:gd name="adj" fmla="val 2554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Формирование пакета документов для принятия решения по сделке банком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Шеврон 14"/>
          <p:cNvSpPr/>
          <p:nvPr/>
        </p:nvSpPr>
        <p:spPr>
          <a:xfrm>
            <a:off x="8751028" y="3432317"/>
            <a:ext cx="3300267" cy="1990178"/>
          </a:xfrm>
          <a:prstGeom prst="chevron">
            <a:avLst>
              <a:gd name="adj" fmla="val 2554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Рассмотрение заявки, принятие решения по сделке, закрытие сделки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80729" y="3432317"/>
            <a:ext cx="0" cy="199509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393871" y="5777248"/>
            <a:ext cx="4188539" cy="4117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606108" y="5592581"/>
            <a:ext cx="2886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Не более 1-2 дней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636160" y="5794032"/>
            <a:ext cx="3726429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7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7578" y="174992"/>
            <a:ext cx="976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Arial"/>
                <a:cs typeface="Arial"/>
              </a:rPr>
              <a:t>Итоги 2016 г. Банковские гарантии </a:t>
            </a:r>
            <a:r>
              <a:rPr lang="en-US" sz="2000" b="1" dirty="0">
                <a:latin typeface="Arial"/>
                <a:cs typeface="Arial"/>
              </a:rPr>
              <a:t>– </a:t>
            </a:r>
            <a:r>
              <a:rPr lang="ru-RU" sz="2000" b="1" dirty="0">
                <a:latin typeface="Arial"/>
                <a:cs typeface="Arial"/>
              </a:rPr>
              <a:t>будущее, которое уже здесь</a:t>
            </a:r>
            <a:endParaRPr lang="en-US" sz="2000" b="1" dirty="0">
              <a:latin typeface="Arial"/>
              <a:cs typeface="Arial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30038" y="730624"/>
          <a:ext cx="7342337" cy="514328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42055">
                  <a:extLst>
                    <a:ext uri="{9D8B030D-6E8A-4147-A177-3AD203B41FA5}">
                      <a16:colId xmlns:a16="http://schemas.microsoft.com/office/drawing/2014/main" xmlns="" val="1536192557"/>
                    </a:ext>
                  </a:extLst>
                </a:gridCol>
                <a:gridCol w="2585432">
                  <a:extLst>
                    <a:ext uri="{9D8B030D-6E8A-4147-A177-3AD203B41FA5}">
                      <a16:colId xmlns:a16="http://schemas.microsoft.com/office/drawing/2014/main" xmlns="" val="805973993"/>
                    </a:ext>
                  </a:extLst>
                </a:gridCol>
                <a:gridCol w="1081661">
                  <a:extLst>
                    <a:ext uri="{9D8B030D-6E8A-4147-A177-3AD203B41FA5}">
                      <a16:colId xmlns:a16="http://schemas.microsoft.com/office/drawing/2014/main" xmlns="" val="3877096204"/>
                    </a:ext>
                  </a:extLst>
                </a:gridCol>
                <a:gridCol w="1551361">
                  <a:extLst>
                    <a:ext uri="{9D8B030D-6E8A-4147-A177-3AD203B41FA5}">
                      <a16:colId xmlns:a16="http://schemas.microsoft.com/office/drawing/2014/main" xmlns="" val="2548494824"/>
                    </a:ext>
                  </a:extLst>
                </a:gridCol>
                <a:gridCol w="1167453">
                  <a:extLst>
                    <a:ext uri="{9D8B030D-6E8A-4147-A177-3AD203B41FA5}">
                      <a16:colId xmlns:a16="http://schemas.microsoft.com/office/drawing/2014/main" xmlns="" val="598249837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xmlns="" val="2466944359"/>
                    </a:ext>
                  </a:extLst>
                </a:gridCol>
              </a:tblGrid>
              <a:tr h="2255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2-е полугодие 2016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Доля рынка, 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0437400"/>
                  </a:ext>
                </a:extLst>
              </a:tr>
              <a:tr h="657475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Количество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Сумма, руб.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По количеству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По сумме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08554223"/>
                  </a:ext>
                </a:extLst>
              </a:tr>
              <a:tr h="441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Современный Коммерческий Инновационный Банк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70 592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17 624 128 808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26,5%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3,8%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50801809"/>
                  </a:ext>
                </a:extLst>
              </a:tr>
              <a:tr h="441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Cambria" panose="02040503050406030204" pitchFamily="18" charset="0"/>
                        </a:rPr>
                        <a:t>АКБДержава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55 181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18 932 036 334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20,7%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4,1%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30972324"/>
                  </a:ext>
                </a:extLst>
              </a:tr>
              <a:tr h="441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СБЕРБАНК РОССИИ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12 450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51 791 529 212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4,7%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11,2%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77928037"/>
                  </a:ext>
                </a:extLst>
              </a:tr>
              <a:tr h="3859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ОБЪЕДИНЕННЫЙ КРЕДИТНЫЙ БАНК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12 090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8 054 035 030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4,5%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1,7%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29467047"/>
                  </a:ext>
                </a:extLst>
              </a:tr>
              <a:tr h="441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СОВКОМБАНК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9 942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17 571 589 354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3,7%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3,8%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47686811"/>
                  </a:ext>
                </a:extLst>
              </a:tr>
              <a:tr h="225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К2 БАНК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7 411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5 328 208 175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2,8%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1,2%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68480030"/>
                  </a:ext>
                </a:extLst>
              </a:tr>
              <a:tr h="441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ЮНИАСТРУМ БАНК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3 747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15 171 000 971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1,4%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3,3%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70111148"/>
                  </a:ext>
                </a:extLst>
              </a:tr>
              <a:tr h="225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Северо-Восточный Альянс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4 415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8 833 154 021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1,7%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1,9%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13067823"/>
                  </a:ext>
                </a:extLst>
              </a:tr>
              <a:tr h="225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Банк Казани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4 015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2 702 423 229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1,5%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0,6%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53580624"/>
                  </a:ext>
                </a:extLst>
              </a:tr>
              <a:tr h="225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ЕВРОКАПИТАЛ-АЛЬЯНС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3 821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7 795 485 421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1,4%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1,7%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07183380"/>
                  </a:ext>
                </a:extLst>
              </a:tr>
              <a:tr h="23123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Итого ТОП-10 банков: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183 664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153 803 590 555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68,9%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33,2%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1700470"/>
                  </a:ext>
                </a:extLst>
              </a:tr>
              <a:tr h="2571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Итого рынок: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266 729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462 616 505 000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100,0%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100,0%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1544063"/>
                  </a:ext>
                </a:extLst>
              </a:tr>
              <a:tr h="22558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Итого ТОП-10 банков (доля), 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68,9%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33,2%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2903603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72375" y="627020"/>
            <a:ext cx="46196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На первое место выходят технологии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Анализ Клиента строится по данным из открытых источников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Электронная цифровая подпись снимает региональные барьеры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Развиваются электронные </a:t>
            </a:r>
            <a:r>
              <a:rPr lang="ru-RU" dirty="0" err="1">
                <a:latin typeface="Cambria" panose="02040503050406030204" pitchFamily="18" charset="0"/>
              </a:rPr>
              <a:t>агрегаторы</a:t>
            </a:r>
            <a:r>
              <a:rPr lang="ru-RU" dirty="0">
                <a:latin typeface="Cambria" panose="02040503050406030204" pitchFamily="18" charset="0"/>
              </a:rPr>
              <a:t> – клиент может получить все в одном месте без комиссии посреднику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Финансирование можно получить не выходя из офиса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Клиент начинает выбирать банки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Скорость предоставления услуг растет – банковские гарантии за 2 дня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ИТ платформы предоставляют комплексные услуги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Растет роль общественных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729321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>
              <a:defRPr/>
            </a:pPr>
            <a:fld id="{F1028051-1F81-4B24-9CEB-C6C2F9F7B4A2}" type="slidenum">
              <a:rPr lang="ru-RU" smtClean="0"/>
              <a:pPr algn="just">
                <a:defRPr/>
              </a:pPr>
              <a:t>12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26C362-BFA1-4480-B82B-2F39042569B4}"/>
              </a:ext>
            </a:extLst>
          </p:cNvPr>
          <p:cNvSpPr txBox="1"/>
          <p:nvPr/>
        </p:nvSpPr>
        <p:spPr>
          <a:xfrm>
            <a:off x="2567031" y="3707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52932B3-1E70-4731-8D34-F12D1D95646A}"/>
              </a:ext>
            </a:extLst>
          </p:cNvPr>
          <p:cNvSpPr/>
          <p:nvPr/>
        </p:nvSpPr>
        <p:spPr>
          <a:xfrm>
            <a:off x="4818527" y="2926235"/>
            <a:ext cx="690096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Если контракт предоставляется без авансового платежа - необходимо привлечение банковского финансирования 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Банки не готовы принимать на себя риски по финансированию заемщиков без предоставления залогов, которых у компании может не быть (как правило, в качестве залогов рассматривается недвижимость)</a:t>
            </a:r>
          </a:p>
          <a:p>
            <a:pPr marL="628650" indent="-1714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EAEBDE">
                  <a:lumMod val="2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9ED5976-FA52-41AE-A773-42089FC32C9A}"/>
              </a:ext>
            </a:extLst>
          </p:cNvPr>
          <p:cNvSpPr/>
          <p:nvPr/>
        </p:nvSpPr>
        <p:spPr>
          <a:xfrm>
            <a:off x="4988690" y="132594"/>
            <a:ext cx="6873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Cambria" panose="02040503050406030204" pitchFamily="18" charset="0"/>
                <a:cs typeface="Arial"/>
              </a:rPr>
              <a:t>Финансирование контрактов на примере ГК АВТОДОР</a:t>
            </a:r>
            <a:endParaRPr lang="ru-RU" sz="2000" b="1" dirty="0">
              <a:latin typeface="Cambria" panose="02040503050406030204" pitchFamily="18" charset="0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AF81DC-E932-41FD-A3E4-C132605CC55F}"/>
              </a:ext>
            </a:extLst>
          </p:cNvPr>
          <p:cNvSpPr txBox="1"/>
          <p:nvPr/>
        </p:nvSpPr>
        <p:spPr>
          <a:xfrm>
            <a:off x="0" y="217293"/>
            <a:ext cx="5802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</a:rPr>
              <a:t>Проблема 3 - </a:t>
            </a:r>
            <a:r>
              <a:rPr lang="ru-RU" b="1" i="1" dirty="0">
                <a:latin typeface="Cambria" panose="02040503050406030204" pitchFamily="18" charset="0"/>
              </a:rPr>
              <a:t>Отсутствие </a:t>
            </a:r>
            <a:r>
              <a:rPr lang="ru-RU" b="1" i="1" dirty="0" smtClean="0">
                <a:latin typeface="Cambria" panose="02040503050406030204" pitchFamily="18" charset="0"/>
              </a:rPr>
              <a:t>оборотного           </a:t>
            </a:r>
            <a:r>
              <a:rPr lang="ru-RU" b="1" i="1" dirty="0">
                <a:latin typeface="Cambria" panose="02040503050406030204" pitchFamily="18" charset="0"/>
              </a:rPr>
              <a:t>капитала </a:t>
            </a:r>
            <a:r>
              <a:rPr lang="ru-RU" b="1" i="1" dirty="0" smtClean="0">
                <a:latin typeface="Cambria" panose="02040503050406030204" pitchFamily="18" charset="0"/>
              </a:rPr>
              <a:t> для </a:t>
            </a:r>
            <a:r>
              <a:rPr lang="ru-RU" b="1" i="1" dirty="0">
                <a:latin typeface="Cambria" panose="02040503050406030204" pitchFamily="18" charset="0"/>
              </a:rPr>
              <a:t>исполнения контрактов.</a:t>
            </a:r>
            <a:endParaRPr lang="ru-RU" b="1" dirty="0">
              <a:latin typeface="Cambria" panose="020405030504060302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FAEAD13-9B8C-4278-A920-70DF54A59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91" y="1597837"/>
            <a:ext cx="957742" cy="8682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B87ABD3-E16D-418D-80AB-CB602633D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16" y="1608701"/>
            <a:ext cx="1066680" cy="850339"/>
          </a:xfrm>
          <a:prstGeom prst="rect">
            <a:avLst/>
          </a:prstGeom>
        </p:spPr>
      </p:pic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F4A21963-63EB-4962-988A-DA7E3249C3EE}"/>
              </a:ext>
            </a:extLst>
          </p:cNvPr>
          <p:cNvCxnSpPr>
            <a:cxnSpLocks/>
          </p:cNvCxnSpPr>
          <p:nvPr/>
        </p:nvCxnSpPr>
        <p:spPr>
          <a:xfrm>
            <a:off x="1664556" y="2459040"/>
            <a:ext cx="0" cy="729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2C9FC49B-B608-4D97-9B56-C164030CBD9E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8269010" y="2517852"/>
            <a:ext cx="28444" cy="408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DF411FF-512E-41C2-A41C-16BFE00C6C4D}"/>
              </a:ext>
            </a:extLst>
          </p:cNvPr>
          <p:cNvSpPr/>
          <p:nvPr/>
        </p:nvSpPr>
        <p:spPr>
          <a:xfrm>
            <a:off x="549897" y="3297999"/>
            <a:ext cx="2749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Отсечение</a:t>
            </a:r>
            <a:endParaRPr lang="ru-RU" dirty="0">
              <a:solidFill>
                <a:srgbClr val="EAEBDE">
                  <a:lumMod val="25000"/>
                </a:srgbClr>
              </a:solidFill>
              <a:latin typeface="Cambria" panose="02040503050406030204" pitchFamily="18" charset="0"/>
              <a:cs typeface="Arial" charset="0"/>
            </a:endParaRPr>
          </a:p>
          <a:p>
            <a:pPr marL="457200" indent="-228600">
              <a:spcAft>
                <a:spcPts val="0"/>
              </a:spcAft>
            </a:pP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недобросовестных</a:t>
            </a:r>
          </a:p>
          <a:p>
            <a:pPr marL="457200" indent="-228600">
              <a:spcAft>
                <a:spcPts val="0"/>
              </a:spcAft>
            </a:pP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игроков 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330200" y="5575300"/>
            <a:ext cx="11511267" cy="950934"/>
            <a:chOff x="330200" y="5575300"/>
            <a:chExt cx="11511267" cy="950934"/>
          </a:xfrm>
        </p:grpSpPr>
        <p:pic>
          <p:nvPicPr>
            <p:cNvPr id="18" name="Picture 10" descr="http://www.icgfirst.ru/upload/images/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259" y="5922928"/>
              <a:ext cx="2686208" cy="5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orlovd\Desktop\16708215_190509188099460_6068689017885110976_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5901856"/>
              <a:ext cx="2641600" cy="62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orlovd\Desktop\deloros-logo_15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358" y="5930574"/>
              <a:ext cx="2922684" cy="56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единительная линия 22"/>
            <p:cNvCxnSpPr/>
            <p:nvPr/>
          </p:nvCxnSpPr>
          <p:spPr>
            <a:xfrm>
              <a:off x="330200" y="5575300"/>
              <a:ext cx="1151126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7923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>
              <a:defRPr/>
            </a:pPr>
            <a:fld id="{F1028051-1F81-4B24-9CEB-C6C2F9F7B4A2}" type="slidenum">
              <a:rPr lang="ru-RU" smtClean="0"/>
              <a:pPr algn="just">
                <a:defRPr/>
              </a:pPr>
              <a:t>13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D7F204-A43B-4BB3-8FD2-50D33523E7DF}"/>
              </a:ext>
            </a:extLst>
          </p:cNvPr>
          <p:cNvSpPr txBox="1"/>
          <p:nvPr/>
        </p:nvSpPr>
        <p:spPr>
          <a:xfrm>
            <a:off x="335559" y="1208015"/>
            <a:ext cx="1170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Госфакторинг</a:t>
            </a:r>
            <a:r>
              <a:rPr lang="ru-RU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 </a:t>
            </a: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- одно из важнейших направлений поддержки субъектов малого и среднего предпринимательства Российской Федерации.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26C362-BFA1-4480-B82B-2F39042569B4}"/>
              </a:ext>
            </a:extLst>
          </p:cNvPr>
          <p:cNvSpPr txBox="1"/>
          <p:nvPr/>
        </p:nvSpPr>
        <p:spPr>
          <a:xfrm>
            <a:off x="2567031" y="3707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99DD8F-D6FD-4279-A4A5-1EB60BEDDECF}"/>
              </a:ext>
            </a:extLst>
          </p:cNvPr>
          <p:cNvSpPr txBox="1"/>
          <p:nvPr/>
        </p:nvSpPr>
        <p:spPr>
          <a:xfrm>
            <a:off x="5587069" y="2042159"/>
            <a:ext cx="57667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Факторинговое финансирование поставщиков, выполняющих государственный заказ, играет важную роль в экономическом развитии: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Упрощение доступа к финансовым ресурсам компаний, выполняющих государственный заказ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Повышение эффективности государственной закупочной деятельности (за счет повышения финансовой устойчивости поставщиков по государственным заказам)</a:t>
            </a:r>
          </a:p>
          <a:p>
            <a:pPr algn="just">
              <a:buFont typeface="Arial" charset="0"/>
              <a:buNone/>
              <a:defRPr/>
            </a:pP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B2CE9F2-4168-4777-93FF-95441F9A96C3}"/>
              </a:ext>
            </a:extLst>
          </p:cNvPr>
          <p:cNvSpPr/>
          <p:nvPr/>
        </p:nvSpPr>
        <p:spPr>
          <a:xfrm>
            <a:off x="84972" y="5092247"/>
            <a:ext cx="11879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  <a:defRPr/>
            </a:pPr>
            <a:r>
              <a:rPr lang="ru-RU" b="1" dirty="0">
                <a:latin typeface="Cambria" panose="02040503050406030204" pitchFamily="18" charset="0"/>
              </a:rPr>
              <a:t>Государственные закупки в нынешних экономических условиях стали важнейшим институтом развития и инструментом поддержки экономики, в том числе малого и среднего бизнеса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97B08B1-23BD-488D-9DA1-37B402AD6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094102"/>
            <a:ext cx="4527550" cy="29241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42390" y="287605"/>
            <a:ext cx="7021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Cambria" panose="02040503050406030204" pitchFamily="18" charset="0"/>
                <a:cs typeface="Arial"/>
              </a:rPr>
              <a:t>Финансирование контрактов на примере ГК </a:t>
            </a:r>
            <a:r>
              <a:rPr lang="ru-RU" b="1" dirty="0" smtClean="0">
                <a:latin typeface="Cambria" panose="02040503050406030204" pitchFamily="18" charset="0"/>
                <a:cs typeface="Arial"/>
              </a:rPr>
              <a:t>АВТОДОР</a:t>
            </a:r>
            <a:endParaRPr lang="ru-RU" b="1" dirty="0">
              <a:latin typeface="Cambria" panose="02040503050406030204" pitchFamily="18" charset="0"/>
              <a:cs typeface="Arial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30199" y="5738578"/>
            <a:ext cx="11511267" cy="950934"/>
            <a:chOff x="330200" y="5575300"/>
            <a:chExt cx="11511267" cy="950934"/>
          </a:xfrm>
        </p:grpSpPr>
        <p:pic>
          <p:nvPicPr>
            <p:cNvPr id="17" name="Picture 10" descr="http://www.icgfirst.ru/upload/images/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259" y="5922928"/>
              <a:ext cx="2686208" cy="5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orlovd\Desktop\16708215_190509188099460_6068689017885110976_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5901856"/>
              <a:ext cx="2641600" cy="62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orlovd\Desktop\deloros-logo_1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358" y="5930574"/>
              <a:ext cx="2922684" cy="56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Прямая соединительная линия 19"/>
            <p:cNvCxnSpPr/>
            <p:nvPr/>
          </p:nvCxnSpPr>
          <p:spPr>
            <a:xfrm>
              <a:off x="330200" y="5575300"/>
              <a:ext cx="1151126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623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>
              <a:defRPr/>
            </a:pPr>
            <a:fld id="{F1028051-1F81-4B24-9CEB-C6C2F9F7B4A2}" type="slidenum">
              <a:rPr lang="ru-RU" smtClean="0"/>
              <a:pPr algn="just">
                <a:defRPr/>
              </a:pPr>
              <a:t>14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26C362-BFA1-4480-B82B-2F39042569B4}"/>
              </a:ext>
            </a:extLst>
          </p:cNvPr>
          <p:cNvSpPr txBox="1"/>
          <p:nvPr/>
        </p:nvSpPr>
        <p:spPr>
          <a:xfrm>
            <a:off x="2567031" y="3707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CE3C1C5-D48A-4DED-A8EA-1AA8FF8E7F43}"/>
              </a:ext>
            </a:extLst>
          </p:cNvPr>
          <p:cNvSpPr/>
          <p:nvPr/>
        </p:nvSpPr>
        <p:spPr>
          <a:xfrm>
            <a:off x="5187467" y="1055000"/>
            <a:ext cx="64262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Cambria" panose="02040503050406030204" pitchFamily="18" charset="0"/>
              </a:rPr>
              <a:t>Госфакторинг</a:t>
            </a:r>
            <a:r>
              <a:rPr lang="ru-RU" sz="2800" dirty="0">
                <a:latin typeface="Cambria" panose="02040503050406030204" pitchFamily="18" charset="0"/>
              </a:rPr>
              <a:t> – это</a:t>
            </a:r>
          </a:p>
          <a:p>
            <a:endParaRPr lang="ru-RU" sz="2800" dirty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latin typeface="Cambria" panose="02040503050406030204" pitchFamily="18" charset="0"/>
              </a:rPr>
              <a:t>простой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latin typeface="Cambria" panose="02040503050406030204" pitchFamily="18" charset="0"/>
              </a:rPr>
              <a:t>удобный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latin typeface="Cambria" panose="02040503050406030204" pitchFamily="18" charset="0"/>
              </a:rPr>
              <a:t>быстрый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latin typeface="Cambria" panose="02040503050406030204" pitchFamily="18" charset="0"/>
              </a:rPr>
              <a:t>недорогой</a:t>
            </a:r>
          </a:p>
          <a:p>
            <a:r>
              <a:rPr lang="ru-RU" sz="2800" dirty="0">
                <a:latin typeface="Cambria" panose="02040503050406030204" pitchFamily="18" charset="0"/>
              </a:rPr>
              <a:t>способ привлечения финансирования для субъектов МСП при работе с госзаказом (44-ФЗ, 223-ФЗ)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944E73D-0F37-4BD3-A66D-E84671BF6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541103"/>
            <a:ext cx="4050834" cy="342900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0200" y="5575300"/>
            <a:ext cx="11511267" cy="950934"/>
            <a:chOff x="330200" y="5575300"/>
            <a:chExt cx="11511267" cy="950934"/>
          </a:xfrm>
        </p:grpSpPr>
        <p:pic>
          <p:nvPicPr>
            <p:cNvPr id="13" name="Picture 10" descr="http://www.icgfirst.ru/upload/images/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259" y="5922928"/>
              <a:ext cx="2686208" cy="5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orlovd\Desktop\16708215_190509188099460_6068689017885110976_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5901856"/>
              <a:ext cx="2641600" cy="62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orlovd\Desktop\deloros-logo_1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358" y="5930574"/>
              <a:ext cx="2922684" cy="56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>
              <a:off x="330200" y="5575300"/>
              <a:ext cx="1151126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390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>
              <a:defRPr/>
            </a:pPr>
            <a:fld id="{F1028051-1F81-4B24-9CEB-C6C2F9F7B4A2}" type="slidenum">
              <a:rPr lang="ru-RU" smtClean="0"/>
              <a:pPr algn="just">
                <a:defRPr/>
              </a:pPr>
              <a:t>15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26C362-BFA1-4480-B82B-2F39042569B4}"/>
              </a:ext>
            </a:extLst>
          </p:cNvPr>
          <p:cNvSpPr txBox="1"/>
          <p:nvPr/>
        </p:nvSpPr>
        <p:spPr>
          <a:xfrm>
            <a:off x="2567031" y="3707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ED0326A-E9CC-4CFA-B9AA-4E8C6E5EBFD1}"/>
              </a:ext>
            </a:extLst>
          </p:cNvPr>
          <p:cNvSpPr/>
          <p:nvPr/>
        </p:nvSpPr>
        <p:spPr>
          <a:xfrm>
            <a:off x="478173" y="416839"/>
            <a:ext cx="11551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25 апреля 2017  - «Деловая Россия» и АО «Корпорация МСП» провели совместный круглый стол «Основные проблемы и особенности предоставления факторингового финансирования компаниям сектора МСП».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51A7E97-7DA1-47F3-BAFD-DD6E1B2B153C}"/>
              </a:ext>
            </a:extLst>
          </p:cNvPr>
          <p:cNvSpPr/>
          <p:nvPr/>
        </p:nvSpPr>
        <p:spPr>
          <a:xfrm>
            <a:off x="5154136" y="1429744"/>
            <a:ext cx="66730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Успехи: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/>
              <a:t>Сроки по отсрочке платежа не должны превышать тридцати дней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/>
              <a:t>АО «Корпорация МСП» направила на согласование в Министерство экономического развития Законопроект, предусматривающий изменения пункта 7 ст. 448 Гражданского кодекса РФ и ч. 7 ст. 3 223-ФЗ 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Законопроект предусматривает: закрепление права поставщиков, которые являются субъектами МСП, уступать свои права денежного требования к заказчику за поставленные товары, выполненные работы, оказанные услуги независимо от способа осуществления </a:t>
            </a:r>
            <a:r>
              <a:rPr lang="ru-RU" b="1" dirty="0" smtClean="0"/>
              <a:t>закупки </a:t>
            </a: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4558CF-2672-4BEF-BB8A-EB1A35B34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6" y="1096420"/>
            <a:ext cx="4804751" cy="370840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0200" y="5575300"/>
            <a:ext cx="11511267" cy="950934"/>
            <a:chOff x="330200" y="5575300"/>
            <a:chExt cx="11511267" cy="950934"/>
          </a:xfrm>
        </p:grpSpPr>
        <p:pic>
          <p:nvPicPr>
            <p:cNvPr id="13" name="Picture 10" descr="http://www.icgfirst.ru/upload/images/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259" y="5922928"/>
              <a:ext cx="2686208" cy="5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orlovd\Desktop\16708215_190509188099460_6068689017885110976_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5901856"/>
              <a:ext cx="2641600" cy="62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orlovd\Desktop\deloros-logo_1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358" y="5930574"/>
              <a:ext cx="2922684" cy="56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>
              <a:off x="330200" y="5575300"/>
              <a:ext cx="1151126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7777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52841" y="163251"/>
            <a:ext cx="976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Cambria" panose="02040503050406030204" pitchFamily="18" charset="0"/>
                <a:cs typeface="Arial"/>
              </a:rPr>
              <a:t>Предложения по развитию факторинга в </a:t>
            </a:r>
            <a:r>
              <a:rPr lang="ru-RU" sz="2000" b="1" dirty="0" smtClean="0">
                <a:latin typeface="Cambria" panose="02040503050406030204" pitchFamily="18" charset="0"/>
                <a:cs typeface="Arial"/>
              </a:rPr>
              <a:t>ГК АВТОДОР</a:t>
            </a:r>
            <a:endParaRPr lang="ru-RU" sz="2000" b="1" dirty="0">
              <a:latin typeface="Cambria" panose="02040503050406030204" pitchFamily="18" charset="0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DA9F83-8FD6-4FCE-B5B8-AA6FD39A3EAF}"/>
              </a:ext>
            </a:extLst>
          </p:cNvPr>
          <p:cNvSpPr txBox="1"/>
          <p:nvPr/>
        </p:nvSpPr>
        <p:spPr>
          <a:xfrm>
            <a:off x="3032567" y="792354"/>
            <a:ext cx="88822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>
                <a:latin typeface="Cambria" panose="02040503050406030204" pitchFamily="18" charset="0"/>
              </a:rPr>
              <a:t>«</a:t>
            </a:r>
            <a:r>
              <a:rPr lang="ru-RU" sz="1600" dirty="0">
                <a:latin typeface="Cambria" panose="02040503050406030204" pitchFamily="18" charset="0"/>
              </a:rPr>
              <a:t>Разрешение» </a:t>
            </a:r>
            <a:r>
              <a:rPr lang="ru-RU" sz="1600" dirty="0" smtClean="0">
                <a:latin typeface="Cambria" panose="02040503050406030204" pitchFamily="18" charset="0"/>
              </a:rPr>
              <a:t>работать </a:t>
            </a:r>
            <a:r>
              <a:rPr lang="ru-RU" sz="1600" dirty="0">
                <a:latin typeface="Cambria" panose="02040503050406030204" pitchFamily="18" charset="0"/>
              </a:rPr>
              <a:t>с </a:t>
            </a:r>
            <a:r>
              <a:rPr lang="ru-RU" sz="1600" dirty="0" err="1">
                <a:latin typeface="Cambria" panose="02040503050406030204" pitchFamily="18" charset="0"/>
              </a:rPr>
              <a:t>факторинговыми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</a:rPr>
              <a:t>компаниями </a:t>
            </a:r>
            <a:endParaRPr lang="ru-RU" sz="1600" dirty="0">
              <a:latin typeface="Cambria" panose="020405030504060302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latin typeface="Cambria" panose="02040503050406030204" pitchFamily="18" charset="0"/>
              </a:rPr>
              <a:t>Формирование единой и доступной для всех методологии оценки </a:t>
            </a:r>
            <a:r>
              <a:rPr lang="ru-RU" sz="1600" dirty="0" err="1">
                <a:latin typeface="Cambria" panose="02040503050406030204" pitchFamily="18" charset="0"/>
              </a:rPr>
              <a:t>факторинговых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</a:rPr>
              <a:t>компаний </a:t>
            </a:r>
            <a:endParaRPr lang="ru-RU" sz="1600" dirty="0">
              <a:latin typeface="Cambria" panose="020405030504060302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latin typeface="Cambria" panose="02040503050406030204" pitchFamily="18" charset="0"/>
              </a:rPr>
              <a:t>Создание «единого окна», в </a:t>
            </a:r>
            <a:r>
              <a:rPr lang="ru-RU" sz="1600" dirty="0" err="1">
                <a:latin typeface="Cambria" panose="02040503050406030204" pitchFamily="18" charset="0"/>
              </a:rPr>
              <a:t>т.ч</a:t>
            </a:r>
            <a:r>
              <a:rPr lang="ru-RU" sz="1600" dirty="0">
                <a:latin typeface="Cambria" panose="02040503050406030204" pitchFamily="18" charset="0"/>
              </a:rPr>
              <a:t>. через ЭТП. Выработка единых стандартов, по которым должны работать факторинговые компании: набор документов, единая анкета, единый набор полей для ИТ ресурса, распространение по электронным площадкам для заведения </a:t>
            </a:r>
            <a:r>
              <a:rPr lang="ru-RU" sz="1600" dirty="0" smtClean="0">
                <a:latin typeface="Cambria" panose="02040503050406030204" pitchFamily="18" charset="0"/>
              </a:rPr>
              <a:t>заявок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latin typeface="Cambria" panose="02040503050406030204" pitchFamily="18" charset="0"/>
              </a:rPr>
              <a:t>4.  Проведение </a:t>
            </a:r>
            <a:r>
              <a:rPr lang="ru-RU" sz="1600" dirty="0">
                <a:latin typeface="Cambria" panose="02040503050406030204" pitchFamily="18" charset="0"/>
              </a:rPr>
              <a:t>встреч с крупнейшими корпорациями на предмет: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ru-RU" sz="1600" dirty="0">
                <a:latin typeface="Cambria" panose="02040503050406030204" pitchFamily="18" charset="0"/>
              </a:rPr>
              <a:t>предложение сформировать внутренние директивы по взаимодействию с факторами и подрядчиками в части факторинга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ru-RU" sz="1600" dirty="0">
                <a:latin typeface="Cambria" panose="02040503050406030204" pitchFamily="18" charset="0"/>
              </a:rPr>
              <a:t>запуск мероприятий по развитию </a:t>
            </a:r>
            <a:r>
              <a:rPr lang="ru-RU" sz="1600" dirty="0" err="1">
                <a:latin typeface="Cambria" panose="02040503050406030204" pitchFamily="18" charset="0"/>
              </a:rPr>
              <a:t>best-practice</a:t>
            </a:r>
            <a:r>
              <a:rPr lang="ru-RU" sz="1600" dirty="0">
                <a:latin typeface="Cambria" panose="02040503050406030204" pitchFamily="18" charset="0"/>
              </a:rPr>
              <a:t>, доклады об успешных кейсах со стороны Факторов и Дебиторов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ru-RU" sz="1600" dirty="0">
                <a:latin typeface="Cambria" panose="02040503050406030204" pitchFamily="18" charset="0"/>
              </a:rPr>
              <a:t>разработка и внедрение KPI за успешное внедрение факторинга в </a:t>
            </a:r>
            <a:r>
              <a:rPr lang="ru-RU" sz="1600" dirty="0" err="1">
                <a:latin typeface="Cambria" panose="02040503050406030204" pitchFamily="18" charset="0"/>
              </a:rPr>
              <a:t>ГосКорпорациях</a:t>
            </a:r>
            <a:r>
              <a:rPr lang="ru-RU" sz="1600" dirty="0">
                <a:latin typeface="Cambria" panose="02040503050406030204" pitchFamily="18" charset="0"/>
              </a:rPr>
              <a:t> и дочерних структурах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latin typeface="Cambria" panose="02040503050406030204" pitchFamily="18" charset="0"/>
              </a:rPr>
              <a:t>5.  Разработка </a:t>
            </a:r>
            <a:r>
              <a:rPr lang="ru-RU" sz="1600" dirty="0">
                <a:latin typeface="Cambria" panose="02040503050406030204" pitchFamily="18" charset="0"/>
              </a:rPr>
              <a:t>и, при необходимости, внесение в законодательство типовой формы договора </a:t>
            </a:r>
            <a:r>
              <a:rPr lang="ru-RU" sz="1600" dirty="0" smtClean="0">
                <a:latin typeface="Cambria" panose="02040503050406030204" pitchFamily="18" charset="0"/>
              </a:rPr>
              <a:t>факторинга</a:t>
            </a:r>
          </a:p>
          <a:p>
            <a:pPr algn="just">
              <a:spcBef>
                <a:spcPts val="600"/>
              </a:spcBef>
            </a:pPr>
            <a:endParaRPr lang="ru-RU" sz="1600" dirty="0">
              <a:latin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7AC17B-82B9-4E44-ACDF-3D84188EF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" y="1403683"/>
            <a:ext cx="3388658" cy="337885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330200" y="5575300"/>
            <a:ext cx="11511267" cy="950934"/>
            <a:chOff x="330200" y="5575300"/>
            <a:chExt cx="11511267" cy="950934"/>
          </a:xfrm>
        </p:grpSpPr>
        <p:pic>
          <p:nvPicPr>
            <p:cNvPr id="11" name="Picture 10" descr="http://www.icgfirst.ru/upload/images/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259" y="5922928"/>
              <a:ext cx="2686208" cy="5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orlovd\Desktop\16708215_190509188099460_6068689017885110976_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5901856"/>
              <a:ext cx="2641600" cy="62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Users\orlovd\Desktop\deloros-logo_1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358" y="5930574"/>
              <a:ext cx="2922684" cy="56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Прямая соединительная линия 17"/>
            <p:cNvCxnSpPr/>
            <p:nvPr/>
          </p:nvCxnSpPr>
          <p:spPr>
            <a:xfrm>
              <a:off x="330200" y="5575300"/>
              <a:ext cx="1151126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0416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52841" y="163251"/>
            <a:ext cx="976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Cambria" panose="02040503050406030204" pitchFamily="18" charset="0"/>
                <a:cs typeface="Arial"/>
              </a:rPr>
              <a:t>Предложения по развитию факторинга в </a:t>
            </a:r>
            <a:r>
              <a:rPr lang="ru-RU" sz="2000" b="1" dirty="0" smtClean="0">
                <a:latin typeface="Cambria" panose="02040503050406030204" pitchFamily="18" charset="0"/>
                <a:cs typeface="Arial"/>
              </a:rPr>
              <a:t>ГК АВТОДОР</a:t>
            </a:r>
            <a:endParaRPr lang="ru-RU" sz="2000" b="1" dirty="0">
              <a:latin typeface="Cambria" panose="02040503050406030204" pitchFamily="18" charset="0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DA9F83-8FD6-4FCE-B5B8-AA6FD39A3EAF}"/>
              </a:ext>
            </a:extLst>
          </p:cNvPr>
          <p:cNvSpPr txBox="1"/>
          <p:nvPr/>
        </p:nvSpPr>
        <p:spPr>
          <a:xfrm>
            <a:off x="3793736" y="711347"/>
            <a:ext cx="81210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latin typeface="Cambria" panose="02040503050406030204" pitchFamily="18" charset="0"/>
              </a:rPr>
              <a:t>6.  Со стороны АО «Корпорация МСП» – разработка автоматизированного продукта по предоставлению обеспечения (поручительства/гарантий) по </a:t>
            </a:r>
            <a:r>
              <a:rPr lang="ru-RU" sz="1600" dirty="0" err="1">
                <a:latin typeface="Cambria" panose="02040503050406030204" pitchFamily="18" charset="0"/>
              </a:rPr>
              <a:t>факторинговым</a:t>
            </a:r>
            <a:r>
              <a:rPr lang="ru-RU" sz="1600" dirty="0">
                <a:latin typeface="Cambria" panose="02040503050406030204" pitchFamily="18" charset="0"/>
              </a:rPr>
              <a:t> сделкам для МСП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latin typeface="Cambria" panose="02040503050406030204" pitchFamily="18" charset="0"/>
              </a:rPr>
              <a:t>7</a:t>
            </a:r>
            <a:r>
              <a:rPr lang="ru-RU" sz="1600" dirty="0" smtClean="0">
                <a:latin typeface="Cambria" panose="02040503050406030204" pitchFamily="18" charset="0"/>
              </a:rPr>
              <a:t>. Создание </a:t>
            </a:r>
            <a:r>
              <a:rPr lang="ru-RU" sz="1600" dirty="0">
                <a:latin typeface="Cambria" panose="02040503050406030204" pitchFamily="18" charset="0"/>
              </a:rPr>
              <a:t>единого информационного ресурса, по аналогии с ЕИС, но дополненного: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ru-RU" sz="1600" dirty="0">
                <a:latin typeface="Cambria" panose="02040503050406030204" pitchFamily="18" charset="0"/>
              </a:rPr>
              <a:t>аналитикой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ru-RU" sz="1600" dirty="0">
                <a:latin typeface="Cambria" panose="02040503050406030204" pitchFamily="18" charset="0"/>
              </a:rPr>
              <a:t>возможностью получить сделку (как для подрядчика, так и для фактора)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ru-RU" sz="1600" dirty="0">
                <a:latin typeface="Cambria" panose="02040503050406030204" pitchFamily="18" charset="0"/>
              </a:rPr>
              <a:t>единой методологической базой.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ru-RU" sz="1600" dirty="0">
                <a:latin typeface="Cambria" panose="02040503050406030204" pitchFamily="18" charset="0"/>
              </a:rPr>
              <a:t>едиными стандартами и верификацией факторов, дебиторов, </a:t>
            </a:r>
            <a:r>
              <a:rPr lang="ru-RU" sz="1600" dirty="0" smtClean="0">
                <a:latin typeface="Cambria" panose="02040503050406030204" pitchFamily="18" charset="0"/>
              </a:rPr>
              <a:t>исполнителей.</a:t>
            </a:r>
          </a:p>
          <a:p>
            <a:pPr marL="179388" lvl="1" indent="-179388">
              <a:spcBef>
                <a:spcPts val="600"/>
              </a:spcBef>
            </a:pPr>
            <a:r>
              <a:rPr lang="ru-RU" sz="1600" dirty="0" smtClean="0">
                <a:latin typeface="Cambria" panose="02040503050406030204" pitchFamily="18" charset="0"/>
              </a:rPr>
              <a:t>8</a:t>
            </a:r>
            <a:r>
              <a:rPr lang="ru-RU" sz="1600" dirty="0">
                <a:latin typeface="Cambria" panose="02040503050406030204" pitchFamily="18" charset="0"/>
              </a:rPr>
              <a:t>. </a:t>
            </a:r>
            <a:r>
              <a:rPr lang="ru-RU" sz="1600" dirty="0">
                <a:latin typeface="Cambria" panose="02040503050406030204" pitchFamily="18" charset="0"/>
              </a:rPr>
              <a:t>Создание </a:t>
            </a:r>
            <a:r>
              <a:rPr lang="ru-RU" sz="1600" dirty="0">
                <a:latin typeface="Cambria" panose="02040503050406030204" pitchFamily="18" charset="0"/>
              </a:rPr>
              <a:t>единой системы, к которой могут подключаться вышеперечисленные лица. При подключении и потом при мониторинге компании проходят процедуру листинга (раскрывают информацию по стандартам и берут на себя обязательства). Оформляется все в виде договора присоединения и подписывается с помощью ЭЦП. </a:t>
            </a:r>
            <a:r>
              <a:rPr lang="ru-RU" sz="1600" dirty="0">
                <a:latin typeface="Cambria" panose="02040503050406030204" pitchFamily="18" charset="0"/>
              </a:rPr>
              <a:t>Далее организуется </a:t>
            </a:r>
            <a:r>
              <a:rPr lang="ru-RU" sz="1600" dirty="0" smtClean="0">
                <a:latin typeface="Cambria" panose="02040503050406030204" pitchFamily="18" charset="0"/>
              </a:rPr>
              <a:t>биржа (</a:t>
            </a:r>
            <a:r>
              <a:rPr lang="en-US" sz="1600" dirty="0" smtClean="0">
                <a:latin typeface="Cambria" panose="02040503050406030204" pitchFamily="18" charset="0"/>
              </a:rPr>
              <a:t>marketplace)</a:t>
            </a:r>
            <a:r>
              <a:rPr lang="ru-RU" sz="1600" dirty="0" smtClean="0">
                <a:latin typeface="Cambria" panose="02040503050406030204" pitchFamily="18" charset="0"/>
              </a:rPr>
              <a:t>, </a:t>
            </a:r>
            <a:r>
              <a:rPr lang="ru-RU" sz="1600" dirty="0">
                <a:latin typeface="Cambria" panose="02040503050406030204" pitchFamily="18" charset="0"/>
              </a:rPr>
              <a:t>куда выкладываются как продукты факторов (ставки, условия), так и заявки на финансирование. </a:t>
            </a:r>
            <a:r>
              <a:rPr lang="ru-RU" sz="1600" dirty="0">
                <a:latin typeface="Cambria" panose="02040503050406030204" pitchFamily="18" charset="0"/>
              </a:rPr>
              <a:t>Общение и подписание происходит </a:t>
            </a:r>
            <a:r>
              <a:rPr lang="ru-RU" sz="1600" dirty="0" err="1">
                <a:latin typeface="Cambria" panose="02040503050406030204" pitchFamily="18" charset="0"/>
              </a:rPr>
              <a:t>электронно</a:t>
            </a:r>
            <a:r>
              <a:rPr lang="ru-RU" sz="1600" dirty="0">
                <a:latin typeface="Cambria" panose="02040503050406030204" pitchFamily="18" charset="0"/>
              </a:rPr>
              <a:t>. 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 marL="179388" lvl="1" indent="-179388">
              <a:spcBef>
                <a:spcPts val="600"/>
              </a:spcBef>
            </a:pPr>
            <a:r>
              <a:rPr lang="ru-RU" sz="1600" dirty="0" smtClean="0">
                <a:latin typeface="Cambria" panose="02040503050406030204" pitchFamily="18" charset="0"/>
              </a:rPr>
              <a:t>9</a:t>
            </a:r>
            <a:r>
              <a:rPr lang="ru-RU" sz="1600" dirty="0">
                <a:latin typeface="Cambria" panose="02040503050406030204" pitchFamily="18" charset="0"/>
              </a:rPr>
              <a:t>. </a:t>
            </a:r>
            <a:r>
              <a:rPr lang="ru-RU" sz="1600" dirty="0">
                <a:latin typeface="Cambria" panose="02040503050406030204" pitchFamily="18" charset="0"/>
              </a:rPr>
              <a:t>Возможность </a:t>
            </a:r>
            <a:r>
              <a:rPr lang="ru-RU" sz="1600" dirty="0">
                <a:latin typeface="Cambria" panose="02040503050406030204" pitchFamily="18" charset="0"/>
              </a:rPr>
              <a:t>запрета вторичной продажи долга. </a:t>
            </a:r>
          </a:p>
          <a:p>
            <a:pPr lvl="1">
              <a:spcBef>
                <a:spcPts val="600"/>
              </a:spcBef>
            </a:pPr>
            <a:endParaRPr lang="ru-RU" sz="1600" dirty="0">
              <a:latin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0669A0E-D7C2-491A-9EF7-90714BCE2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" y="1844695"/>
            <a:ext cx="3240741" cy="32004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330200" y="5575300"/>
            <a:ext cx="11511267" cy="950934"/>
            <a:chOff x="330200" y="5575300"/>
            <a:chExt cx="11511267" cy="950934"/>
          </a:xfrm>
        </p:grpSpPr>
        <p:pic>
          <p:nvPicPr>
            <p:cNvPr id="11" name="Picture 10" descr="http://www.icgfirst.ru/upload/images/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259" y="5922928"/>
              <a:ext cx="2686208" cy="5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orlovd\Desktop\16708215_190509188099460_6068689017885110976_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5901856"/>
              <a:ext cx="2641600" cy="62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Users\orlovd\Desktop\deloros-logo_1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358" y="5930574"/>
              <a:ext cx="2922684" cy="56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Прямая соединительная линия 17"/>
            <p:cNvCxnSpPr/>
            <p:nvPr/>
          </p:nvCxnSpPr>
          <p:spPr>
            <a:xfrm>
              <a:off x="330200" y="5575300"/>
              <a:ext cx="1151126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8579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>
              <a:defRPr/>
            </a:pPr>
            <a:fld id="{F1028051-1F81-4B24-9CEB-C6C2F9F7B4A2}" type="slidenum">
              <a:rPr lang="ru-RU" smtClean="0"/>
              <a:pPr algn="just">
                <a:defRPr/>
              </a:pPr>
              <a:t>18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26C362-BFA1-4480-B82B-2F39042569B4}"/>
              </a:ext>
            </a:extLst>
          </p:cNvPr>
          <p:cNvSpPr txBox="1"/>
          <p:nvPr/>
        </p:nvSpPr>
        <p:spPr>
          <a:xfrm>
            <a:off x="2567031" y="3707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9ED5976-FA52-41AE-A773-42089FC32C9A}"/>
              </a:ext>
            </a:extLst>
          </p:cNvPr>
          <p:cNvSpPr/>
          <p:nvPr/>
        </p:nvSpPr>
        <p:spPr>
          <a:xfrm>
            <a:off x="5173884" y="132594"/>
            <a:ext cx="6688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Cambria" panose="02040503050406030204" pitchFamily="18" charset="0"/>
                <a:cs typeface="Arial"/>
              </a:rPr>
              <a:t>Финансирование контрактов на примере ГК </a:t>
            </a:r>
            <a:r>
              <a:rPr lang="ru-RU" b="1" dirty="0" smtClean="0">
                <a:latin typeface="Cambria" panose="02040503050406030204" pitchFamily="18" charset="0"/>
                <a:cs typeface="Arial"/>
              </a:rPr>
              <a:t>АВТОДОР</a:t>
            </a:r>
            <a:endParaRPr lang="ru-RU" b="1" dirty="0">
              <a:latin typeface="Cambria" panose="02040503050406030204" pitchFamily="18" charset="0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AF81DC-E932-41FD-A3E4-C132605CC55F}"/>
              </a:ext>
            </a:extLst>
          </p:cNvPr>
          <p:cNvSpPr txBox="1"/>
          <p:nvPr/>
        </p:nvSpPr>
        <p:spPr>
          <a:xfrm>
            <a:off x="164663" y="132594"/>
            <a:ext cx="11604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Решение</a:t>
            </a:r>
            <a:endParaRPr lang="ru-RU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C3B2467D-8659-45EE-AE3A-FD9E47D70263}"/>
              </a:ext>
            </a:extLst>
          </p:cNvPr>
          <p:cNvSpPr/>
          <p:nvPr/>
        </p:nvSpPr>
        <p:spPr>
          <a:xfrm>
            <a:off x="4051140" y="1245963"/>
            <a:ext cx="781089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Активное продвижение продуктов с государственной </a:t>
            </a:r>
            <a:r>
              <a:rPr lang="ru-RU" dirty="0" smtClean="0">
                <a:latin typeface="Cambria" panose="02040503050406030204" pitchFamily="18" charset="0"/>
              </a:rPr>
              <a:t>поддержкой (Корпорация МСП, МСП-Банк, НГС)</a:t>
            </a:r>
            <a:endParaRPr lang="ru-RU" dirty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Продукты </a:t>
            </a:r>
            <a:r>
              <a:rPr lang="ru-RU" dirty="0">
                <a:latin typeface="Cambria" panose="02040503050406030204" pitchFamily="18" charset="0"/>
              </a:rPr>
              <a:t>для МСП должны быть быстрыми в предоставлении </a:t>
            </a:r>
            <a:r>
              <a:rPr lang="ru-RU" dirty="0" smtClean="0">
                <a:latin typeface="Cambria" panose="02040503050406030204" pitchFamily="18" charset="0"/>
              </a:rPr>
              <a:t>(онлайн сервис на электронной площадке, </a:t>
            </a:r>
            <a:r>
              <a:rPr lang="ru-RU" dirty="0">
                <a:latin typeface="Cambria" panose="02040503050406030204" pitchFamily="18" charset="0"/>
              </a:rPr>
              <a:t>электронные сервисы – «магазины» и пр.) и понятными («если я плачу, то могу выбирать каким банком пользоваться и на каких условиях</a:t>
            </a:r>
            <a:r>
              <a:rPr lang="ru-RU" dirty="0" smtClean="0">
                <a:latin typeface="Cambria" panose="02040503050406030204" pitchFamily="18" charset="0"/>
              </a:rPr>
              <a:t>»)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Создание онлайн </a:t>
            </a:r>
            <a:r>
              <a:rPr lang="en-US" dirty="0" smtClean="0">
                <a:latin typeface="Cambria" panose="02040503050406030204" pitchFamily="18" charset="0"/>
              </a:rPr>
              <a:t>marketplace</a:t>
            </a:r>
            <a:r>
              <a:rPr lang="ru-RU" dirty="0" smtClean="0">
                <a:latin typeface="Cambria" panose="02040503050406030204" pitchFamily="18" charset="0"/>
              </a:rPr>
              <a:t> на площадке</a:t>
            </a:r>
            <a:r>
              <a:rPr lang="en-US" dirty="0" smtClean="0">
                <a:latin typeface="Cambria" panose="02040503050406030204" pitchFamily="18" charset="0"/>
              </a:rPr>
              <a:t>       </a:t>
            </a:r>
            <a:r>
              <a:rPr lang="ru-RU" dirty="0" smtClean="0">
                <a:latin typeface="Cambria" panose="02040503050406030204" pitchFamily="18" charset="0"/>
              </a:rPr>
              <a:t>                </a:t>
            </a:r>
            <a:r>
              <a:rPr lang="en-US" dirty="0" smtClean="0">
                <a:latin typeface="Cambria" panose="02040503050406030204" pitchFamily="18" charset="0"/>
              </a:rPr>
              <a:t>  </a:t>
            </a:r>
            <a:r>
              <a:rPr lang="ru-RU" dirty="0" smtClean="0">
                <a:latin typeface="Cambria" panose="02040503050406030204" pitchFamily="18" charset="0"/>
              </a:rPr>
              <a:t>             </a:t>
            </a:r>
            <a:r>
              <a:rPr lang="ru-RU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  <a:hlinkClick r:id="rId2"/>
              </a:rPr>
              <a:t>https</a:t>
            </a: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  <a:hlinkClick r:id="rId2"/>
              </a:rPr>
              <a:t>://etp-avtodor.ru/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E650F-62C4-4DD6-9533-0B54FA22A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12" y="1221086"/>
            <a:ext cx="3505740" cy="314661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0200" y="5575300"/>
            <a:ext cx="11511267" cy="950934"/>
            <a:chOff x="330200" y="5575300"/>
            <a:chExt cx="11511267" cy="950934"/>
          </a:xfrm>
        </p:grpSpPr>
        <p:pic>
          <p:nvPicPr>
            <p:cNvPr id="13" name="Picture 10" descr="http://www.icgfirst.ru/upload/images/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259" y="5922928"/>
              <a:ext cx="2686208" cy="5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orlovd\Desktop\16708215_190509188099460_6068689017885110976_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5901856"/>
              <a:ext cx="2641600" cy="62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orlovd\Desktop\deloros-logo_15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358" y="5930574"/>
              <a:ext cx="2922684" cy="56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>
              <a:off x="330200" y="5575300"/>
              <a:ext cx="1151126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3262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>
              <a:defRPr/>
            </a:pPr>
            <a:fld id="{F1028051-1F81-4B24-9CEB-C6C2F9F7B4A2}" type="slidenum">
              <a:rPr lang="ru-RU" smtClean="0"/>
              <a:pPr algn="just">
                <a:defRPr/>
              </a:pPr>
              <a:t>19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26C362-BFA1-4480-B82B-2F39042569B4}"/>
              </a:ext>
            </a:extLst>
          </p:cNvPr>
          <p:cNvSpPr txBox="1"/>
          <p:nvPr/>
        </p:nvSpPr>
        <p:spPr>
          <a:xfrm>
            <a:off x="2567031" y="3707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9ED5976-FA52-41AE-A773-42089FC32C9A}"/>
              </a:ext>
            </a:extLst>
          </p:cNvPr>
          <p:cNvSpPr/>
          <p:nvPr/>
        </p:nvSpPr>
        <p:spPr>
          <a:xfrm>
            <a:off x="2280214" y="132594"/>
            <a:ext cx="9581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mbria" panose="02040503050406030204" pitchFamily="18" charset="0"/>
                <a:cs typeface="Arial"/>
              </a:rPr>
              <a:t>Биржа финансовых решений для субъектов МСП на ЭТП ГК АВТОДОР</a:t>
            </a:r>
            <a:endParaRPr lang="ru-RU" b="1" dirty="0">
              <a:latin typeface="Cambria" panose="02040503050406030204" pitchFamily="18" charset="0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46020" y="1921954"/>
            <a:ext cx="2376264" cy="863600"/>
          </a:xfrm>
          <a:prstGeom prst="rect">
            <a:avLst/>
          </a:prstGeom>
          <a:solidFill>
            <a:srgbClr val="2151A4"/>
          </a:solidFill>
          <a:ln w="38100">
            <a:solidFill>
              <a:srgbClr val="205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MARKETPLACE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356704" y="1921954"/>
            <a:ext cx="2376264" cy="863600"/>
          </a:xfrm>
          <a:prstGeom prst="rect">
            <a:avLst/>
          </a:prstGeom>
          <a:solidFill>
            <a:srgbClr val="2151A4"/>
          </a:solidFill>
          <a:ln w="38100">
            <a:solidFill>
              <a:srgbClr val="205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ОБЛАКО ДЛЯ БАНКОВ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495406" y="1921954"/>
            <a:ext cx="2383411" cy="863600"/>
          </a:xfrm>
          <a:prstGeom prst="rect">
            <a:avLst/>
          </a:prstGeom>
          <a:solidFill>
            <a:srgbClr val="2151A4"/>
          </a:solidFill>
          <a:ln w="38100">
            <a:solidFill>
              <a:srgbClr val="205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ГАРАНТИЙНЫЙ БИЗНЕС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9210854" y="1921954"/>
            <a:ext cx="2381028" cy="863600"/>
          </a:xfrm>
          <a:prstGeom prst="rect">
            <a:avLst/>
          </a:prstGeom>
          <a:solidFill>
            <a:srgbClr val="2151A4"/>
          </a:solidFill>
          <a:ln w="38100">
            <a:solidFill>
              <a:srgbClr val="205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БАНКИ-ПАРТНЕРЫ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641256" y="2785553"/>
            <a:ext cx="2381028" cy="2175867"/>
          </a:xfrm>
          <a:prstGeom prst="rect">
            <a:avLst/>
          </a:prstGeom>
          <a:noFill/>
          <a:ln w="38100">
            <a:solidFill>
              <a:srgbClr val="205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>
              <a:buFont typeface="+mj-lt"/>
              <a:buAutoNum type="arabicPeriod"/>
              <a:tabLst>
                <a:tab pos="166688" algn="l"/>
                <a:tab pos="5254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 Опыт создания и использования</a:t>
            </a:r>
          </a:p>
          <a:p>
            <a:pPr marL="12700" algn="just">
              <a:buFont typeface="+mj-lt"/>
              <a:buAutoNum type="arabicPeriod"/>
              <a:tabLst>
                <a:tab pos="166688" algn="l"/>
                <a:tab pos="525463" algn="l"/>
              </a:tabLst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Технология</a:t>
            </a:r>
          </a:p>
          <a:p>
            <a:pPr marL="12700" algn="just">
              <a:buFont typeface="+mj-lt"/>
              <a:buAutoNum type="arabicPeriod"/>
              <a:tabLst>
                <a:tab pos="166688" algn="l"/>
                <a:tab pos="525463" algn="l"/>
              </a:tabLst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API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497788" y="2785554"/>
            <a:ext cx="2381029" cy="2175866"/>
          </a:xfrm>
          <a:prstGeom prst="rect">
            <a:avLst/>
          </a:prstGeom>
          <a:noFill/>
          <a:ln w="38100">
            <a:solidFill>
              <a:srgbClr val="205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 algn="just">
              <a:buFont typeface="+mj-lt"/>
              <a:buAutoNum type="arabicPeriod"/>
              <a:tabLst>
                <a:tab pos="166688" algn="l"/>
                <a:tab pos="525463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 Кабинет клиента</a:t>
            </a:r>
          </a:p>
          <a:p>
            <a:pPr marL="12700" algn="just">
              <a:buFont typeface="+mj-lt"/>
              <a:buAutoNum type="arabicPeriod"/>
              <a:tabLst>
                <a:tab pos="166688" algn="l"/>
                <a:tab pos="525463" algn="l"/>
              </a:tabLst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Кабинет банка</a:t>
            </a:r>
          </a:p>
          <a:p>
            <a:pPr marL="12700" algn="just">
              <a:buFont typeface="+mj-lt"/>
              <a:buAutoNum type="arabicPeriod"/>
              <a:tabLst>
                <a:tab pos="166688" algn="l"/>
                <a:tab pos="525463" algn="l"/>
              </a:tabLst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Источники данных</a:t>
            </a:r>
          </a:p>
          <a:p>
            <a:pPr marL="12700" algn="just">
              <a:buFont typeface="+mj-lt"/>
              <a:buAutoNum type="arabicPeriod"/>
              <a:tabLst>
                <a:tab pos="166688" algn="l"/>
                <a:tab pos="525463" algn="l"/>
              </a:tabLst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Скоринг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354322" y="2785554"/>
            <a:ext cx="2381028" cy="2175866"/>
          </a:xfrm>
          <a:prstGeom prst="rect">
            <a:avLst/>
          </a:prstGeom>
          <a:noFill/>
          <a:ln w="38100">
            <a:solidFill>
              <a:srgbClr val="205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 algn="just">
              <a:buFont typeface="+mj-lt"/>
              <a:buAutoNum type="arabicPeriod"/>
              <a:tabLst>
                <a:tab pos="166688" algn="l"/>
                <a:tab pos="525463" algn="l"/>
              </a:tabLst>
            </a:pPr>
            <a:r>
              <a:rPr lang="ru-RU" dirty="0" smtClean="0">
                <a:solidFill>
                  <a:schemeClr val="tx1"/>
                </a:solidFill>
              </a:rPr>
              <a:t> Маркетинг</a:t>
            </a:r>
          </a:p>
          <a:p>
            <a:pPr marL="12700" algn="just">
              <a:buFont typeface="+mj-lt"/>
              <a:buAutoNum type="arabicPeriod"/>
              <a:tabLst>
                <a:tab pos="166688" algn="l"/>
                <a:tab pos="525463" algn="l"/>
              </a:tabLst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Методология</a:t>
            </a:r>
          </a:p>
          <a:p>
            <a:pPr marL="12700" algn="just">
              <a:buFont typeface="+mj-lt"/>
              <a:buAutoNum type="arabicPeriod"/>
              <a:tabLst>
                <a:tab pos="166688" algn="l"/>
                <a:tab pos="525463" algn="l"/>
              </a:tabLst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Процессы</a:t>
            </a:r>
          </a:p>
          <a:p>
            <a:pPr marL="12700">
              <a:buFont typeface="+mj-lt"/>
              <a:buAutoNum type="arabicPeriod"/>
              <a:tabLst>
                <a:tab pos="166688" algn="l"/>
                <a:tab pos="525463" algn="l"/>
              </a:tabLst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Модель кросс-продаж</a:t>
            </a:r>
          </a:p>
          <a:p>
            <a:pPr marL="12700" algn="just">
              <a:buFont typeface="+mj-lt"/>
              <a:buAutoNum type="arabicPeriod"/>
              <a:tabLst>
                <a:tab pos="166688" algn="l"/>
                <a:tab pos="525463" algn="l"/>
              </a:tabLst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Отчетность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9210854" y="2785554"/>
            <a:ext cx="2381028" cy="2175866"/>
          </a:xfrm>
          <a:prstGeom prst="rect">
            <a:avLst/>
          </a:prstGeom>
          <a:noFill/>
          <a:ln w="38100">
            <a:solidFill>
              <a:srgbClr val="205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 algn="just">
              <a:buFont typeface="+mj-lt"/>
              <a:buAutoNum type="arabicPeriod"/>
              <a:tabLst>
                <a:tab pos="166688" algn="l"/>
                <a:tab pos="525463" algn="l"/>
              </a:tabLst>
            </a:pPr>
            <a:r>
              <a:rPr lang="ru-RU" dirty="0" smtClean="0">
                <a:solidFill>
                  <a:schemeClr val="tx1"/>
                </a:solidFill>
              </a:rPr>
              <a:t> Расширение каналов продаж</a:t>
            </a:r>
          </a:p>
          <a:p>
            <a:pPr marL="12700">
              <a:buFont typeface="+mj-lt"/>
              <a:buAutoNum type="arabicPeriod"/>
              <a:tabLst>
                <a:tab pos="166688" algn="l"/>
                <a:tab pos="525463" algn="l"/>
              </a:tabLst>
            </a:pPr>
            <a:r>
              <a:rPr lang="ru-RU" dirty="0" smtClean="0">
                <a:solidFill>
                  <a:schemeClr val="tx1"/>
                </a:solidFill>
              </a:rPr>
              <a:t> Генерация потока клиентов</a:t>
            </a:r>
          </a:p>
          <a:p>
            <a:pPr marL="12700">
              <a:buFont typeface="+mj-lt"/>
              <a:buAutoNum type="arabicPeriod"/>
              <a:tabLst>
                <a:tab pos="166688" algn="l"/>
                <a:tab pos="525463" algn="l"/>
              </a:tabLst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Стабилизация портфеля и его динамики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30200" y="5575300"/>
            <a:ext cx="11511267" cy="950934"/>
            <a:chOff x="330200" y="5575300"/>
            <a:chExt cx="11511267" cy="950934"/>
          </a:xfrm>
        </p:grpSpPr>
        <p:pic>
          <p:nvPicPr>
            <p:cNvPr id="21" name="Picture 10" descr="http://www.icgfirst.ru/upload/images/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259" y="5922928"/>
              <a:ext cx="2686208" cy="5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orlovd\Desktop\16708215_190509188099460_6068689017885110976_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5901856"/>
              <a:ext cx="2641600" cy="62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C:\Users\orlovd\Desktop\deloros-logo_1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358" y="5930574"/>
              <a:ext cx="2922684" cy="56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Прямая соединительная линия 23"/>
            <p:cNvCxnSpPr/>
            <p:nvPr/>
          </p:nvCxnSpPr>
          <p:spPr>
            <a:xfrm>
              <a:off x="330200" y="5575300"/>
              <a:ext cx="1151126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013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92700" y="1010993"/>
            <a:ext cx="674876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Падение портфеля МСП на 9%, до уровня 2013 г.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Наименьшее падение у банков ТОП-30 (-3%) за счет предоставления мер господдержки, остальные – (-15%)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Фиксация ставок в 1 полугодии на уровне 16-16,5% и поэтапное снижение во втором на 2.5%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Улучшение ситуации с ликвидностью у банков, обострение борьбы за лучших клиентов (корпоративных)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Увеличение доли корпоративного кредитного портфеля за счет доли МСП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Увеличение объема и количества мер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ГосПоддержки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для МСП, ограничивающееся жесткостью подходов и сложностью оформления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Ограниченный спрос на кредиты со стороны МСП – предприниматели предпочитают МФО (по ставкам 25%-30%), либо вообще отказываются (68%) от обращения в банк за кредитом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5" b="2642"/>
          <a:stretch/>
        </p:blipFill>
        <p:spPr>
          <a:xfrm>
            <a:off x="831408" y="1194758"/>
            <a:ext cx="3832799" cy="2234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358582" y="1943964"/>
            <a:ext cx="1708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Динамика ставок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5" b="28645"/>
          <a:stretch/>
        </p:blipFill>
        <p:spPr>
          <a:xfrm>
            <a:off x="814146" y="3671096"/>
            <a:ext cx="3753052" cy="15934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-462864" y="4350977"/>
            <a:ext cx="1999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Динамика портфеля</a:t>
            </a:r>
          </a:p>
        </p:txBody>
      </p:sp>
      <p:pic>
        <p:nvPicPr>
          <p:cNvPr id="14" name="Picture 2" descr="C:\Users\orlovd\Desktop\16708215_190509188099460_606868901788511097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5901856"/>
            <a:ext cx="2641600" cy="62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orlovd\Desktop\deloros-logo_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358" y="5930574"/>
            <a:ext cx="2922684" cy="56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30200" y="5575300"/>
            <a:ext cx="1151126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 descr="http://www.icgfirst.ru/upload/image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259" y="5922928"/>
            <a:ext cx="2686208" cy="58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15182" y="543853"/>
            <a:ext cx="420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Финансирование. Итоги 2016 г.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20208" y="1270000"/>
            <a:ext cx="4924241" cy="4532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3862" algn="just" defTabSz="914400">
              <a:spcBef>
                <a:spcPts val="600"/>
              </a:spcBef>
              <a:buClr>
                <a:srgbClr val="00B050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PF Square Sans Pro" charset="0"/>
              </a:rPr>
              <a:t>Необходима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  <a:sym typeface="PF Square Sans Pro" charset="0"/>
              </a:rPr>
              <a:t>ежедневная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PF Square Sans Pro" charset="0"/>
              </a:rPr>
              <a:t> поддержка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PF Square Sans Pro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PF Square Sans Pro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PF Square Sans Pro" charset="0"/>
              </a:rPr>
              <a:t>в работе с финансовыми организациями и институтами развития: </a:t>
            </a:r>
          </a:p>
          <a:p>
            <a:pPr marL="423862" algn="just" defTabSz="914400">
              <a:spcBef>
                <a:spcPts val="600"/>
              </a:spcBef>
              <a:buClr>
                <a:srgbClr val="00B050"/>
              </a:buClr>
              <a:buSzPct val="85000"/>
              <a:buFont typeface="Wingdings" panose="05000000000000000000" pitchFamily="2" charset="2"/>
              <a:buChar char="ü"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  <a:sym typeface="PF Square Sans Pro" charset="0"/>
            </a:endParaRPr>
          </a:p>
          <a:p>
            <a:pPr marL="823912" lvl="1" algn="just" defTabSz="914400">
              <a:spcBef>
                <a:spcPts val="0"/>
              </a:spcBef>
              <a:buSzPct val="85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PF Square Sans Pro" charset="0"/>
              </a:rPr>
              <a:t>Банковские гарантии;</a:t>
            </a:r>
          </a:p>
          <a:p>
            <a:pPr marL="823912" lvl="1" algn="just" defTabSz="914400">
              <a:spcBef>
                <a:spcPts val="0"/>
              </a:spcBef>
              <a:buSzPct val="85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PF Square Sans Pro" charset="0"/>
              </a:rPr>
              <a:t>Кредиты</a:t>
            </a:r>
          </a:p>
          <a:p>
            <a:pPr marL="823912" lvl="1" algn="just" defTabSz="914400">
              <a:spcBef>
                <a:spcPts val="0"/>
              </a:spcBef>
              <a:buSzPct val="85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PF Square Sans Pro" charset="0"/>
              </a:rPr>
              <a:t>Гранты, субсидии, займы</a:t>
            </a:r>
          </a:p>
          <a:p>
            <a:pPr marL="823912" lvl="1" algn="just" defTabSz="914400">
              <a:spcBef>
                <a:spcPts val="0"/>
              </a:spcBef>
              <a:buSzPct val="85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PF Square Sans Pro" charset="0"/>
              </a:rPr>
              <a:t>Государственные контракты</a:t>
            </a:r>
          </a:p>
          <a:p>
            <a:pPr marL="823912" lvl="1" algn="just" defTabSz="914400">
              <a:spcBef>
                <a:spcPts val="0"/>
              </a:spcBef>
              <a:buClr>
                <a:srgbClr val="00B050"/>
              </a:buClr>
              <a:buSzPct val="85000"/>
              <a:buFont typeface="Wingdings" panose="05000000000000000000" pitchFamily="2" charset="2"/>
              <a:buChar char="ü"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  <a:sym typeface="PF Square Sans Pro" charset="0"/>
            </a:endParaRPr>
          </a:p>
          <a:p>
            <a:pPr marL="823912" lvl="1" algn="just" defTabSz="914400">
              <a:spcBef>
                <a:spcPts val="0"/>
              </a:spcBef>
              <a:buClr>
                <a:srgbClr val="00B050"/>
              </a:buClr>
              <a:buSzPct val="85000"/>
              <a:buFont typeface="Wingdings" panose="05000000000000000000" pitchFamily="2" charset="2"/>
              <a:buChar char="ü"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PF Square Sans Pro" charset="0"/>
            </a:endParaRPr>
          </a:p>
          <a:p>
            <a:pPr marL="823912" lvl="1" algn="just" defTabSz="914400">
              <a:spcBef>
                <a:spcPts val="0"/>
              </a:spcBef>
              <a:buClr>
                <a:srgbClr val="00B050"/>
              </a:buClr>
              <a:buSzPct val="85000"/>
              <a:buFont typeface="Wingdings" panose="05000000000000000000" pitchFamily="2" charset="2"/>
              <a:buChar char="ü"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PF Square Sans Pro" charset="0"/>
            </a:endParaRPr>
          </a:p>
          <a:p>
            <a:pPr marL="823912" lvl="1" algn="just" defTabSz="914400">
              <a:spcBef>
                <a:spcPts val="0"/>
              </a:spcBef>
              <a:buClr>
                <a:srgbClr val="00B050"/>
              </a:buClr>
              <a:buSzPct val="85000"/>
              <a:buFont typeface="Wingdings" panose="05000000000000000000" pitchFamily="2" charset="2"/>
              <a:buChar char="ü"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  <a:sym typeface="PF Square Sans Pro" charset="0"/>
            </a:endParaRPr>
          </a:p>
          <a:p>
            <a:pPr marL="423862" algn="just" defTabSz="914400">
              <a:spcBef>
                <a:spcPts val="600"/>
              </a:spcBef>
              <a:buClr>
                <a:srgbClr val="00B050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PF Square Sans Pro" charset="0"/>
              </a:rPr>
              <a:t>Задача – упростить доступ предпринимателей к кредитным, инвестиционным  ресурсам, мерам Государственной поддержки</a:t>
            </a:r>
            <a:endParaRPr lang="ru-RU" alt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73328" y="1270000"/>
            <a:ext cx="5268139" cy="3815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algn="just">
              <a:spcBef>
                <a:spcPts val="600"/>
              </a:spcBef>
              <a:buClr>
                <a:srgbClr val="00B050"/>
              </a:buClr>
              <a:buSzPct val="85000"/>
              <a:defRPr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  <a:sym typeface="PF Square Sans Pro" charset="0"/>
              </a:rPr>
              <a:t>Создание АНО «Центр финансово-кредитной поддержки»</a:t>
            </a:r>
          </a:p>
          <a:p>
            <a:pPr marL="80962" algn="just">
              <a:spcBef>
                <a:spcPts val="600"/>
              </a:spcBef>
              <a:buClr>
                <a:srgbClr val="00B050"/>
              </a:buClr>
              <a:buSzPct val="85000"/>
              <a:defRPr/>
            </a:pPr>
            <a:r>
              <a:rPr lang="en-US" altLang="ru-RU" sz="1400" b="1" u="sng" dirty="0">
                <a:latin typeface="Arial" panose="020B0604020202020204" pitchFamily="34" charset="0"/>
                <a:cs typeface="Arial" panose="020B0604020202020204" pitchFamily="34" charset="0"/>
                <a:sym typeface="PF Square Sans Pro" charset="0"/>
              </a:rPr>
              <a:t/>
            </a:r>
            <a:br>
              <a:rPr lang="en-US" altLang="ru-RU" sz="1400" b="1" u="sng" dirty="0">
                <a:latin typeface="Arial" panose="020B0604020202020204" pitchFamily="34" charset="0"/>
                <a:cs typeface="Arial" panose="020B0604020202020204" pitchFamily="34" charset="0"/>
                <a:sym typeface="PF Square Sans Pro" charset="0"/>
              </a:rPr>
            </a:br>
            <a:r>
              <a:rPr lang="ru-RU" altLang="ru-RU" sz="1600" b="1" u="sng" dirty="0">
                <a:latin typeface="Arial" panose="020B0604020202020204" pitchFamily="34" charset="0"/>
                <a:cs typeface="Arial" panose="020B0604020202020204" pitchFamily="34" charset="0"/>
                <a:sym typeface="PF Square Sans Pro" charset="0"/>
              </a:rPr>
              <a:t>Миссия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  <a:sym typeface="PF Square Sans Pro" charset="0"/>
              </a:rPr>
              <a:t> -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доступности финансовых инструментов для предпринимателей в РФ </a:t>
            </a:r>
          </a:p>
          <a:p>
            <a:pPr marL="80962" algn="just">
              <a:spcBef>
                <a:spcPts val="600"/>
              </a:spcBef>
              <a:buClr>
                <a:srgbClr val="00B050"/>
              </a:buClr>
              <a:buSzPct val="85000"/>
              <a:defRPr/>
            </a:pPr>
            <a:r>
              <a:rPr lang="ru-RU" alt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Цели:</a:t>
            </a:r>
          </a:p>
          <a:p>
            <a:pPr lvl="1" algn="just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контролирующих инстанций и регулятора о реальной работе финансовых организаций и институтов развития </a:t>
            </a:r>
          </a:p>
          <a:p>
            <a:pPr lvl="1" algn="just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Выработка и продвижение предложений и инициатив по результатам мониторинга </a:t>
            </a:r>
          </a:p>
          <a:p>
            <a:pPr lvl="1" algn="just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Мониторинг и поддержка работы предпринимателей во взаимодействии с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финансовыми организациями и институтами развития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:\Users\orlovd\Desktop\16708215_190509188099460_606868901788511097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5901856"/>
            <a:ext cx="2641600" cy="62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orlovd\Desktop\deloros-logo_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358" y="5930574"/>
            <a:ext cx="2922684" cy="56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30200" y="5575300"/>
            <a:ext cx="1151126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0" descr="http://www.icgfirst.ru/upload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259" y="5922928"/>
            <a:ext cx="2686208" cy="58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5181" y="543853"/>
            <a:ext cx="7034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/>
                <a:cs typeface="Arial"/>
              </a:rPr>
              <a:t>АНО </a:t>
            </a:r>
            <a:r>
              <a:rPr lang="ru-RU" sz="2000" b="1" dirty="0">
                <a:latin typeface="Arial"/>
                <a:cs typeface="Arial"/>
              </a:rPr>
              <a:t>«</a:t>
            </a:r>
            <a:r>
              <a:rPr lang="ru-RU" sz="2000" b="1" dirty="0" smtClean="0">
                <a:latin typeface="Arial"/>
                <a:cs typeface="Arial"/>
              </a:rPr>
              <a:t>Центр финансово-кредитной поддержки»</a:t>
            </a:r>
            <a:endParaRPr lang="en-US" sz="2000" b="1" dirty="0">
              <a:latin typeface="Arial"/>
              <a:cs typeface="Arial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648632" y="3480007"/>
            <a:ext cx="0" cy="86083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524500" y="1270000"/>
            <a:ext cx="0" cy="3683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524500" y="3111500"/>
            <a:ext cx="789933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82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99636" y="1289184"/>
            <a:ext cx="668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 b="1">
                <a:latin typeface="Arial"/>
                <a:cs typeface="Arial"/>
              </a:defRPr>
            </a:lvl1pPr>
          </a:lstStyle>
          <a:p>
            <a:r>
              <a:rPr lang="ru-RU" dirty="0">
                <a:latin typeface="Cambria" panose="02040503050406030204" pitchFamily="18" charset="0"/>
                <a:cs typeface="+mn-cs"/>
              </a:rPr>
              <a:t>Роль ЦФКП в Инвестиционном лифте</a:t>
            </a:r>
            <a:endParaRPr lang="en-US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5230" y="1756093"/>
            <a:ext cx="751393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Проверка компании на соответствие требованиям Институтов развития.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Проверка проектов на соответствие программам Институтов развития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В случае выявления соответствия двум и более продуктам разных институтов - предложение клиенту воспользоваться ими одновременно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Передача структурированного под необходимые требования проекта в Институты развития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Полное сопровождение реализации проекта в Институтах развития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271" y="1273453"/>
            <a:ext cx="453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</a:rPr>
              <a:t>Институты развития, участвующие в «Инвестиционном лифте»: </a:t>
            </a:r>
          </a:p>
        </p:txBody>
      </p:sp>
      <p:pic>
        <p:nvPicPr>
          <p:cNvPr id="16" name="Изображение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62" y="2061844"/>
            <a:ext cx="1324248" cy="4424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15160"/>
          <a:stretch/>
        </p:blipFill>
        <p:spPr>
          <a:xfrm>
            <a:off x="1256858" y="2818023"/>
            <a:ext cx="1599437" cy="4548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13" y="3586616"/>
            <a:ext cx="1898729" cy="4424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24" y="4342795"/>
            <a:ext cx="1621525" cy="6350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0208" y="411679"/>
            <a:ext cx="12071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</a:rPr>
              <a:t>Инвестиционный лифт </a:t>
            </a:r>
            <a:r>
              <a:rPr lang="ru-RU" sz="1600" b="1" dirty="0">
                <a:latin typeface="Cambria" panose="02040503050406030204" pitchFamily="18" charset="0"/>
              </a:rPr>
              <a:t>– механизм, внедренный в рамках поддержки проектов субъектов МСП в сфере несырьевого экспорта в апреле 2016 г. и предусматривающий вовлечение ведущих институтов развития России в процесс финансовой поддержки субъектов МСП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30200" y="5575300"/>
            <a:ext cx="11511267" cy="950934"/>
            <a:chOff x="330200" y="5575300"/>
            <a:chExt cx="11511267" cy="950934"/>
          </a:xfrm>
        </p:grpSpPr>
        <p:pic>
          <p:nvPicPr>
            <p:cNvPr id="15" name="Picture 10" descr="http://www.icgfirst.ru/upload/images/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259" y="5922928"/>
              <a:ext cx="2686208" cy="5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orlovd\Desktop\16708215_190509188099460_6068689017885110976_n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5901856"/>
              <a:ext cx="2641600" cy="62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orlovd\Desktop\deloros-logo_15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358" y="5930574"/>
              <a:ext cx="2922684" cy="56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единительная линия 22"/>
            <p:cNvCxnSpPr/>
            <p:nvPr/>
          </p:nvCxnSpPr>
          <p:spPr>
            <a:xfrm>
              <a:off x="330200" y="5575300"/>
              <a:ext cx="1151126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5634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ev.net/uploads/images/00/07/26/2015/06/17/4312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694" y="3621683"/>
            <a:ext cx="1089193" cy="6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7547" y="2423268"/>
            <a:ext cx="2744555" cy="463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8099" y="174992"/>
            <a:ext cx="9395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Arial"/>
                <a:cs typeface="Arial"/>
              </a:rPr>
              <a:t>Финансирование в рамках Корпоративного </a:t>
            </a:r>
            <a:r>
              <a:rPr lang="ru-RU" sz="2000" b="1" dirty="0" smtClean="0">
                <a:latin typeface="Arial"/>
                <a:cs typeface="Arial"/>
              </a:rPr>
              <a:t>канала Корпорации </a:t>
            </a:r>
            <a:r>
              <a:rPr lang="ru-RU" sz="2000" b="1" dirty="0">
                <a:latin typeface="Arial"/>
                <a:cs typeface="Arial"/>
              </a:rPr>
              <a:t>МСП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3659" y="2319249"/>
            <a:ext cx="3092334" cy="20033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04602" y="2802671"/>
            <a:ext cx="2510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Предпринимательское сообщество </a:t>
            </a:r>
          </a:p>
          <a:p>
            <a:pPr algn="ctr"/>
            <a:r>
              <a:rPr lang="ru-RU" dirty="0"/>
              <a:t>10 рабочих дней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9629" y="834435"/>
            <a:ext cx="3133898" cy="5870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Cambria" panose="02040503050406030204" pitchFamily="18" charset="0"/>
              </a:rPr>
              <a:t>Заемщик</a:t>
            </a:r>
          </a:p>
        </p:txBody>
      </p:sp>
      <p:pic>
        <p:nvPicPr>
          <p:cNvPr id="9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47" y="3700443"/>
            <a:ext cx="2772455" cy="465088"/>
          </a:xfrm>
          <a:prstGeom prst="rect">
            <a:avLst/>
          </a:prstGeom>
        </p:spPr>
      </p:pic>
      <p:cxnSp>
        <p:nvCxnSpPr>
          <p:cNvPr id="11" name="Соединительная линия уступом 10"/>
          <p:cNvCxnSpPr>
            <a:stCxn id="8" idx="2"/>
            <a:endCxn id="6" idx="0"/>
          </p:cNvCxnSpPr>
          <p:nvPr/>
        </p:nvCxnSpPr>
        <p:spPr>
          <a:xfrm rot="16200000" flipH="1">
            <a:off x="1789316" y="1348739"/>
            <a:ext cx="897772" cy="1043248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55469" y="4490153"/>
            <a:ext cx="3208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/>
              <a:t>Консультации;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Помощь в оформлении документов;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Контроль прохождения заявки;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Организация взаимодействия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3204" y="2319246"/>
            <a:ext cx="3092334" cy="20033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13204" y="4489403"/>
            <a:ext cx="3092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/>
              <a:t>Предварительный акцепт заявки;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Отработка в рамках инвестиционного лифта;</a:t>
            </a:r>
          </a:p>
        </p:txBody>
      </p:sp>
      <p:cxnSp>
        <p:nvCxnSpPr>
          <p:cNvPr id="17" name="Соединительная линия уступом 16"/>
          <p:cNvCxnSpPr>
            <a:stCxn id="6" idx="3"/>
            <a:endCxn id="13" idx="1"/>
          </p:cNvCxnSpPr>
          <p:nvPr/>
        </p:nvCxnSpPr>
        <p:spPr>
          <a:xfrm flipV="1">
            <a:off x="4305993" y="3320931"/>
            <a:ext cx="407211" cy="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8212749" y="2319246"/>
            <a:ext cx="3092334" cy="20033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503694" y="2297828"/>
            <a:ext cx="25104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Банки</a:t>
            </a:r>
          </a:p>
        </p:txBody>
      </p:sp>
      <p:cxnSp>
        <p:nvCxnSpPr>
          <p:cNvPr id="29" name="Соединительная линия уступом 28"/>
          <p:cNvCxnSpPr/>
          <p:nvPr/>
        </p:nvCxnSpPr>
        <p:spPr>
          <a:xfrm flipV="1">
            <a:off x="7815178" y="3320927"/>
            <a:ext cx="407211" cy="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222389" y="4489403"/>
            <a:ext cx="3092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/>
              <a:t>Рассмотрение заявки;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Одобрение;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Финансирование;</a:t>
            </a:r>
          </a:p>
        </p:txBody>
      </p:sp>
      <p:cxnSp>
        <p:nvCxnSpPr>
          <p:cNvPr id="31" name="Соединительная линия уступом 30"/>
          <p:cNvCxnSpPr>
            <a:endCxn id="8" idx="3"/>
          </p:cNvCxnSpPr>
          <p:nvPr/>
        </p:nvCxnSpPr>
        <p:spPr>
          <a:xfrm rot="10800000">
            <a:off x="3283527" y="1127956"/>
            <a:ext cx="6399196" cy="1175690"/>
          </a:xfrm>
          <a:prstGeom prst="bentConnector3">
            <a:avLst>
              <a:gd name="adj1" fmla="val 11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 descr="Original file ‎ (SVG file, nominally 48 × 48 pixels, file size: 16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99" y="1661904"/>
            <a:ext cx="573578" cy="573578"/>
          </a:xfrm>
          <a:prstGeom prst="rect">
            <a:avLst/>
          </a:prstGeom>
        </p:spPr>
      </p:pic>
      <p:pic>
        <p:nvPicPr>
          <p:cNvPr id="36" name="Рисунок 35" descr="Original file ‎ (SVG file, nominally 48 × 48 pixels, file size: 16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92" y="3246119"/>
            <a:ext cx="573578" cy="573578"/>
          </a:xfrm>
          <a:prstGeom prst="rect">
            <a:avLst/>
          </a:prstGeom>
        </p:spPr>
      </p:pic>
      <p:pic>
        <p:nvPicPr>
          <p:cNvPr id="37" name="Рисунок 36" descr="Original file ‎ (SVG file, nominally 48 × 48 pixels, file size: 16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00" y="3246927"/>
            <a:ext cx="573578" cy="573578"/>
          </a:xfrm>
          <a:prstGeom prst="rect">
            <a:avLst/>
          </a:prstGeom>
        </p:spPr>
      </p:pic>
      <p:pic>
        <p:nvPicPr>
          <p:cNvPr id="38" name="Рисунок 37" descr="Original file ‎ (1,125 × 809 pixels, file size: 370 KB, MIME type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618" y="868622"/>
            <a:ext cx="804166" cy="577994"/>
          </a:xfrm>
          <a:prstGeom prst="rect">
            <a:avLst/>
          </a:prstGeom>
        </p:spPr>
      </p:pic>
      <p:pic>
        <p:nvPicPr>
          <p:cNvPr id="41" name="Рисунок 40" descr="Файл:&lt;strong&gt;Sberbank&lt;/strong&gt;.svg — Википедия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978" y="2784756"/>
            <a:ext cx="2144684" cy="536171"/>
          </a:xfrm>
          <a:prstGeom prst="rect">
            <a:avLst/>
          </a:prstGeom>
        </p:spPr>
      </p:pic>
      <p:pic>
        <p:nvPicPr>
          <p:cNvPr id="43" name="Рисунок 42" descr="Файл История файла Использование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88" y="3270022"/>
            <a:ext cx="1565911" cy="430421"/>
          </a:xfrm>
          <a:prstGeom prst="rect">
            <a:avLst/>
          </a:prstGeom>
        </p:spPr>
      </p:pic>
      <p:pic>
        <p:nvPicPr>
          <p:cNvPr id="44" name="Рисунок 43" descr="File:&lt;strong&gt;Skb&lt;/strong&gt; logo.png - Wikimedia Common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99" y="3373659"/>
            <a:ext cx="1323175" cy="307299"/>
          </a:xfrm>
          <a:prstGeom prst="rect">
            <a:avLst/>
          </a:prstGeom>
        </p:spPr>
      </p:pic>
      <p:pic>
        <p:nvPicPr>
          <p:cNvPr id="1028" name="Picture 4" descr="https://tradernet.ru/data/blogs/users/786942/x1444831420_1.jpg.pagespeed.ic.k5GSZfoVl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616" y="3742166"/>
            <a:ext cx="1448738" cy="47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001787" y="3302445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10 рабочих дней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6" b="10449"/>
          <a:stretch/>
        </p:blipFill>
        <p:spPr>
          <a:xfrm>
            <a:off x="5065005" y="2562979"/>
            <a:ext cx="2447225" cy="787698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30200" y="5738578"/>
            <a:ext cx="11511267" cy="950934"/>
            <a:chOff x="330200" y="5575300"/>
            <a:chExt cx="11511267" cy="950934"/>
          </a:xfrm>
        </p:grpSpPr>
        <p:pic>
          <p:nvPicPr>
            <p:cNvPr id="49" name="Picture 10" descr="http://www.icgfirst.ru/upload/images/logo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259" y="5922928"/>
              <a:ext cx="2686208" cy="5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C:\Users\orlovd\Desktop\16708215_190509188099460_6068689017885110976_n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5901856"/>
              <a:ext cx="2641600" cy="62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3" descr="C:\Users\orlovd\Desktop\deloros-logo_15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358" y="5930574"/>
              <a:ext cx="2922684" cy="56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2" name="Прямая соединительная линия 51"/>
            <p:cNvCxnSpPr/>
            <p:nvPr/>
          </p:nvCxnSpPr>
          <p:spPr>
            <a:xfrm>
              <a:off x="330200" y="5575300"/>
              <a:ext cx="1151126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7229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>
              <a:defRPr/>
            </a:pPr>
            <a:fld id="{F1028051-1F81-4B24-9CEB-C6C2F9F7B4A2}" type="slidenum">
              <a:rPr lang="ru-RU" smtClean="0"/>
              <a:pPr algn="just">
                <a:defRPr/>
              </a:pPr>
              <a:t>23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26C362-BFA1-4480-B82B-2F39042569B4}"/>
              </a:ext>
            </a:extLst>
          </p:cNvPr>
          <p:cNvSpPr txBox="1"/>
          <p:nvPr/>
        </p:nvSpPr>
        <p:spPr>
          <a:xfrm>
            <a:off x="2567031" y="3707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CED37F6-F622-497C-864D-E5A0E6D2A753}"/>
              </a:ext>
            </a:extLst>
          </p:cNvPr>
          <p:cNvSpPr/>
          <p:nvPr/>
        </p:nvSpPr>
        <p:spPr>
          <a:xfrm>
            <a:off x="763397" y="4330596"/>
            <a:ext cx="108805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>
              <a:latin typeface="Cambria" panose="02040503050406030204" pitchFamily="18" charset="0"/>
            </a:endParaRPr>
          </a:p>
          <a:p>
            <a:pPr algn="just"/>
            <a:r>
              <a:rPr lang="ru-RU" b="1" dirty="0">
                <a:latin typeface="Cambria" panose="02040503050406030204" pitchFamily="18" charset="0"/>
              </a:rPr>
              <a:t>Цель - снятие административных, финансовых и информационных барьеров для субъектов МСП при участии в закупках и поставке товаров, выполнении работ и оказании услуг Государственной компании и иным обществам, входящим в ГК «</a:t>
            </a:r>
            <a:r>
              <a:rPr lang="ru-RU" b="1" dirty="0" err="1">
                <a:latin typeface="Cambria" panose="02040503050406030204" pitchFamily="18" charset="0"/>
              </a:rPr>
              <a:t>Автодор</a:t>
            </a:r>
            <a:r>
              <a:rPr lang="ru-RU" b="1" dirty="0">
                <a:latin typeface="Cambria" panose="02040503050406030204" pitchFamily="18" charset="0"/>
              </a:rPr>
              <a:t>».</a:t>
            </a:r>
          </a:p>
          <a:p>
            <a:pPr algn="just"/>
            <a:endParaRPr lang="ru-RU" b="1" dirty="0">
              <a:latin typeface="Cambria" panose="02040503050406030204" pitchFamily="18" charset="0"/>
            </a:endParaRPr>
          </a:p>
          <a:p>
            <a:pPr algn="just"/>
            <a:r>
              <a:rPr lang="ru-RU" b="1" dirty="0">
                <a:latin typeface="Cambria" panose="02040503050406030204" pitchFamily="18" charset="0"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599193-C06D-4F4F-870F-24C11265AB8D}"/>
              </a:ext>
            </a:extLst>
          </p:cNvPr>
          <p:cNvSpPr txBox="1"/>
          <p:nvPr/>
        </p:nvSpPr>
        <p:spPr>
          <a:xfrm>
            <a:off x="5332576" y="163251"/>
            <a:ext cx="6582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Cambria" panose="02040503050406030204" pitchFamily="18" charset="0"/>
                <a:cs typeface="Arial"/>
              </a:rPr>
              <a:t>Необходимость заключение </a:t>
            </a:r>
            <a:r>
              <a:rPr lang="ru-RU" sz="2000" b="1" dirty="0">
                <a:latin typeface="Cambria" panose="02040503050406030204" pitchFamily="18" charset="0"/>
                <a:cs typeface="Arial"/>
              </a:rPr>
              <a:t>Соглашения между </a:t>
            </a:r>
            <a:r>
              <a:rPr lang="ru-RU" sz="2000" b="1" dirty="0" smtClean="0">
                <a:latin typeface="Cambria" panose="02040503050406030204" pitchFamily="18" charset="0"/>
                <a:cs typeface="Arial"/>
              </a:rPr>
              <a:t>Деловой Россией</a:t>
            </a:r>
            <a:r>
              <a:rPr lang="ru-RU" sz="2000" b="1" dirty="0" smtClean="0">
                <a:latin typeface="Cambria" panose="02040503050406030204" pitchFamily="18" charset="0"/>
                <a:cs typeface="Arial"/>
              </a:rPr>
              <a:t> </a:t>
            </a:r>
            <a:r>
              <a:rPr lang="ru-RU" sz="2000" b="1" dirty="0">
                <a:latin typeface="Cambria" panose="02040503050406030204" pitchFamily="18" charset="0"/>
                <a:cs typeface="Arial"/>
              </a:rPr>
              <a:t>и ГК </a:t>
            </a:r>
            <a:r>
              <a:rPr lang="ru-RU" sz="2000" b="1" dirty="0" err="1" smtClean="0">
                <a:latin typeface="Cambria" panose="02040503050406030204" pitchFamily="18" charset="0"/>
                <a:cs typeface="Arial"/>
              </a:rPr>
              <a:t>Автодор</a:t>
            </a:r>
            <a:endParaRPr lang="ru-RU" sz="2000" b="1" dirty="0">
              <a:latin typeface="Cambria" panose="02040503050406030204" pitchFamily="18" charset="0"/>
              <a:cs typeface="Arial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556A5EC-0E85-4D19-B45F-7B43AA20C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415" y="1165266"/>
            <a:ext cx="2919370" cy="1161777"/>
          </a:xfrm>
          <a:prstGeom prst="rect">
            <a:avLst/>
          </a:prstGeom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B9CE97DB-D61D-48F6-8B91-201D0C1F9349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2280452" y="2243579"/>
            <a:ext cx="2126997" cy="348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4631B1AF-EC57-4D38-9BEC-48BED7CB3EC5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6400802" y="2327043"/>
            <a:ext cx="2672298" cy="279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EFBAE92-5972-4C06-ADC7-C9143CC9DC8F}"/>
              </a:ext>
            </a:extLst>
          </p:cNvPr>
          <p:cNvSpPr txBox="1"/>
          <p:nvPr/>
        </p:nvSpPr>
        <p:spPr>
          <a:xfrm>
            <a:off x="4407449" y="2330598"/>
            <a:ext cx="2147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Соглашение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09B51D5-0E16-4191-BF3F-C214E4779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97" y="2787566"/>
            <a:ext cx="2838508" cy="14495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153" y="1672899"/>
            <a:ext cx="3380597" cy="57068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330200" y="5575300"/>
            <a:ext cx="11511267" cy="950934"/>
            <a:chOff x="330200" y="5575300"/>
            <a:chExt cx="11511267" cy="950934"/>
          </a:xfrm>
        </p:grpSpPr>
        <p:pic>
          <p:nvPicPr>
            <p:cNvPr id="19" name="Picture 10" descr="http://www.icgfirst.ru/upload/images/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259" y="5922928"/>
              <a:ext cx="2686208" cy="5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orlovd\Desktop\16708215_190509188099460_6068689017885110976_n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5901856"/>
              <a:ext cx="2641600" cy="62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orlovd\Desktop\deloros-logo_15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358" y="5930574"/>
              <a:ext cx="2922684" cy="56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Прямая соединительная линия 23"/>
            <p:cNvCxnSpPr/>
            <p:nvPr/>
          </p:nvCxnSpPr>
          <p:spPr>
            <a:xfrm>
              <a:off x="330200" y="5575300"/>
              <a:ext cx="1151126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0180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>
              <a:defRPr/>
            </a:pPr>
            <a:fld id="{F1028051-1F81-4B24-9CEB-C6C2F9F7B4A2}" type="slidenum">
              <a:rPr lang="ru-RU" smtClean="0"/>
              <a:pPr algn="just">
                <a:defRPr/>
              </a:pPr>
              <a:t>24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26C362-BFA1-4480-B82B-2F39042569B4}"/>
              </a:ext>
            </a:extLst>
          </p:cNvPr>
          <p:cNvSpPr txBox="1"/>
          <p:nvPr/>
        </p:nvSpPr>
        <p:spPr>
          <a:xfrm>
            <a:off x="2567031" y="3707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93EFBC2-211E-4AA0-9E0F-08B8E69CE0B8}"/>
              </a:ext>
            </a:extLst>
          </p:cNvPr>
          <p:cNvSpPr/>
          <p:nvPr/>
        </p:nvSpPr>
        <p:spPr>
          <a:xfrm>
            <a:off x="4352082" y="1362374"/>
            <a:ext cx="7648788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Обеспечение четких и прозрачных процедур аккредитации субъектов МСП в целях их присоединения к Программе партнерства.</a:t>
            </a:r>
          </a:p>
          <a:p>
            <a:pPr marL="285750" indent="-285750" algn="just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Проведение конференций, информационных семинаров, открытых обсуждений с Участниками Программы партнерства по вопросам осуществления закупочной деятельности Государственной компании и иных обществ, входящих в ГК «</a:t>
            </a:r>
            <a:r>
              <a:rPr lang="ru-RU" dirty="0" err="1">
                <a:latin typeface="Cambria" panose="02040503050406030204" pitchFamily="18" charset="0"/>
              </a:rPr>
              <a:t>Автодор</a:t>
            </a:r>
            <a:r>
              <a:rPr lang="ru-RU" dirty="0">
                <a:latin typeface="Cambria" panose="02040503050406030204" pitchFamily="18" charset="0"/>
              </a:rPr>
              <a:t>».</a:t>
            </a:r>
          </a:p>
          <a:p>
            <a:pPr marL="285750" indent="-285750" algn="just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Организация обучения специалистов различных категорий Участника Программы партнерства положениям и требованиям стандартов Государственной компании и иных обществ, входящих в группу компаний «</a:t>
            </a:r>
            <a:r>
              <a:rPr lang="ru-RU" dirty="0" err="1">
                <a:latin typeface="Cambria" panose="02040503050406030204" pitchFamily="18" charset="0"/>
              </a:rPr>
              <a:t>Автодор</a:t>
            </a:r>
            <a:r>
              <a:rPr lang="ru-RU" dirty="0">
                <a:latin typeface="Cambria" panose="02040503050406030204" pitchFamily="18" charset="0"/>
              </a:rPr>
              <a:t>».</a:t>
            </a:r>
          </a:p>
          <a:p>
            <a:pPr marL="285750" indent="-285750" algn="just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Организация нотификации органов по сертификации на право проводить оценку соответствия систем менеджмента качества Участника Программы партнерства.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EB522E2-F879-4753-BFD9-AA4F6CA5D5D0}"/>
              </a:ext>
            </a:extLst>
          </p:cNvPr>
          <p:cNvSpPr txBox="1"/>
          <p:nvPr/>
        </p:nvSpPr>
        <p:spPr>
          <a:xfrm>
            <a:off x="2152841" y="163251"/>
            <a:ext cx="976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Cambria" panose="02040503050406030204" pitchFamily="18" charset="0"/>
                <a:cs typeface="Arial"/>
              </a:rPr>
              <a:t>Соглашение между Деловой Россией и ГК «</a:t>
            </a:r>
            <a:r>
              <a:rPr lang="ru-RU" sz="2000" b="1" dirty="0" err="1">
                <a:latin typeface="Cambria" panose="02040503050406030204" pitchFamily="18" charset="0"/>
                <a:cs typeface="Arial"/>
              </a:rPr>
              <a:t>Автодор</a:t>
            </a:r>
            <a:r>
              <a:rPr lang="ru-RU" sz="2000" b="1" dirty="0">
                <a:latin typeface="Cambria" panose="02040503050406030204" pitchFamily="18" charset="0"/>
                <a:cs typeface="Arial"/>
              </a:rPr>
              <a:t>»</a:t>
            </a:r>
            <a:endParaRPr lang="ru-RU" sz="2000" b="1" dirty="0">
              <a:latin typeface="Cambria" panose="02040503050406030204" pitchFamily="18" charset="0"/>
              <a:cs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7502A33-F870-48E4-8E30-A378C289F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9" y="1852558"/>
            <a:ext cx="3405405" cy="317664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30200" y="5575300"/>
            <a:ext cx="11511267" cy="950934"/>
            <a:chOff x="330200" y="5575300"/>
            <a:chExt cx="11511267" cy="950934"/>
          </a:xfrm>
        </p:grpSpPr>
        <p:pic>
          <p:nvPicPr>
            <p:cNvPr id="15" name="Picture 10" descr="http://www.icgfirst.ru/upload/images/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259" y="5922928"/>
              <a:ext cx="2686208" cy="5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orlovd\Desktop\16708215_190509188099460_6068689017885110976_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5901856"/>
              <a:ext cx="2641600" cy="62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Users\orlovd\Desktop\deloros-logo_1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358" y="5930574"/>
              <a:ext cx="2922684" cy="56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Прямая соединительная линия 17"/>
            <p:cNvCxnSpPr/>
            <p:nvPr/>
          </p:nvCxnSpPr>
          <p:spPr>
            <a:xfrm>
              <a:off x="330200" y="5575300"/>
              <a:ext cx="1151126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4032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>
              <a:defRPr/>
            </a:pPr>
            <a:fld id="{F1028051-1F81-4B24-9CEB-C6C2F9F7B4A2}" type="slidenum">
              <a:rPr lang="ru-RU" smtClean="0"/>
              <a:pPr algn="just">
                <a:defRPr/>
              </a:pPr>
              <a:t>25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26C362-BFA1-4480-B82B-2F39042569B4}"/>
              </a:ext>
            </a:extLst>
          </p:cNvPr>
          <p:cNvSpPr txBox="1"/>
          <p:nvPr/>
        </p:nvSpPr>
        <p:spPr>
          <a:xfrm>
            <a:off x="2567031" y="3707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6F02FFB-89FD-4F5A-9470-1294ACDEA6A2}"/>
              </a:ext>
            </a:extLst>
          </p:cNvPr>
          <p:cNvSpPr/>
          <p:nvPr/>
        </p:nvSpPr>
        <p:spPr>
          <a:xfrm>
            <a:off x="4357296" y="1033574"/>
            <a:ext cx="763096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Организация Конференций с поставщиками по вопросам участия в закупочной деятельности (10 шагов поставщика), в </a:t>
            </a:r>
            <a:r>
              <a:rPr lang="ru-RU" dirty="0" err="1">
                <a:latin typeface="Cambria" panose="02040503050406030204" pitchFamily="18" charset="0"/>
              </a:rPr>
              <a:t>т.ч</a:t>
            </a:r>
            <a:r>
              <a:rPr lang="ru-RU" dirty="0">
                <a:latin typeface="Cambria" panose="02040503050406030204" pitchFamily="18" charset="0"/>
              </a:rPr>
              <a:t>. обеспечения доступа к финансовым ресурсам.</a:t>
            </a:r>
          </a:p>
          <a:p>
            <a:pPr marL="285750" indent="-285750" algn="just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Повышение доступности кредитных (финансовых) ресурсов для поставщиков в целях обеспечения заявки, обеспечения исполнения контракта.</a:t>
            </a:r>
          </a:p>
          <a:p>
            <a:pPr marL="285750" indent="-285750" algn="just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Информирование поставщиков о существующих мерах государственной финансовой поддержки.</a:t>
            </a:r>
          </a:p>
          <a:p>
            <a:pPr marL="285750" indent="-285750" algn="just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Проведение совместных с центральным банком мероприятий, направленных на увеличение количества банков, имеющих право выдавать банковские гарантии. </a:t>
            </a:r>
          </a:p>
          <a:p>
            <a:pPr marL="285750" indent="-285750" algn="just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Проведение мероприятий, направленных на увеличение числа аккредитованных банков торговой площадкой ГК «</a:t>
            </a:r>
            <a:r>
              <a:rPr lang="ru-RU" dirty="0" err="1">
                <a:latin typeface="Cambria" panose="02040503050406030204" pitchFamily="18" charset="0"/>
              </a:rPr>
              <a:t>Автодор</a:t>
            </a:r>
            <a:r>
              <a:rPr lang="ru-RU" dirty="0">
                <a:latin typeface="Cambria" panose="02040503050406030204" pitchFamily="18" charset="0"/>
              </a:rPr>
              <a:t>», способных выдавать кредитные ресурсы в целях обеспечения заявок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D14D839-6B01-4B94-9DFC-F3466206204C}"/>
              </a:ext>
            </a:extLst>
          </p:cNvPr>
          <p:cNvSpPr txBox="1"/>
          <p:nvPr/>
        </p:nvSpPr>
        <p:spPr>
          <a:xfrm>
            <a:off x="2152841" y="163251"/>
            <a:ext cx="976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Cambria" panose="02040503050406030204" pitchFamily="18" charset="0"/>
                <a:cs typeface="Arial"/>
              </a:rPr>
              <a:t>Соглашение между </a:t>
            </a:r>
            <a:r>
              <a:rPr lang="ru-RU" sz="2000" b="1" dirty="0" smtClean="0">
                <a:latin typeface="Cambria" panose="02040503050406030204" pitchFamily="18" charset="0"/>
                <a:cs typeface="Arial"/>
              </a:rPr>
              <a:t>Деловой Россией </a:t>
            </a:r>
            <a:r>
              <a:rPr lang="ru-RU" sz="2000" b="1" dirty="0">
                <a:latin typeface="Cambria" panose="02040503050406030204" pitchFamily="18" charset="0"/>
                <a:cs typeface="Arial"/>
              </a:rPr>
              <a:t>и ГК </a:t>
            </a:r>
            <a:r>
              <a:rPr lang="ru-RU" sz="2000" b="1" dirty="0" err="1" smtClean="0">
                <a:latin typeface="Cambria" panose="02040503050406030204" pitchFamily="18" charset="0"/>
                <a:cs typeface="Arial"/>
              </a:rPr>
              <a:t>Автодор</a:t>
            </a:r>
            <a:endParaRPr lang="ru-RU" sz="2000" b="1" dirty="0">
              <a:latin typeface="Cambria" panose="02040503050406030204" pitchFamily="18" charset="0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D67C2C5-BA2A-4F71-B8DD-453007132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6" y="1288010"/>
            <a:ext cx="4160520" cy="278925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26066" y="5738578"/>
            <a:ext cx="11511267" cy="950934"/>
            <a:chOff x="330200" y="5575300"/>
            <a:chExt cx="11511267" cy="950934"/>
          </a:xfrm>
        </p:grpSpPr>
        <p:pic>
          <p:nvPicPr>
            <p:cNvPr id="14" name="Picture 10" descr="http://www.icgfirst.ru/upload/images/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259" y="5922928"/>
              <a:ext cx="2686208" cy="5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orlovd\Desktop\16708215_190509188099460_6068689017885110976_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5901856"/>
              <a:ext cx="2641600" cy="62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orlovd\Desktop\deloros-logo_1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358" y="5930574"/>
              <a:ext cx="2922684" cy="56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330200" y="5575300"/>
              <a:ext cx="1151126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1525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26491" y="1218091"/>
            <a:ext cx="8537745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</a:pPr>
            <a:endParaRPr lang="ru-RU" sz="2800" dirty="0">
              <a:latin typeface="Cambria" panose="02040503050406030204" pitchFamily="18" charset="0"/>
            </a:endParaRPr>
          </a:p>
          <a:p>
            <a:r>
              <a:rPr lang="ru-RU" sz="3500" dirty="0">
                <a:solidFill>
                  <a:srgbClr val="14398B"/>
                </a:solidFill>
                <a:latin typeface="Cambria" panose="02040503050406030204" pitchFamily="18" charset="0"/>
              </a:rPr>
              <a:t>Алексей Порошин</a:t>
            </a:r>
          </a:p>
          <a:p>
            <a:r>
              <a:rPr lang="ru-RU" dirty="0">
                <a:latin typeface="Cambria" panose="02040503050406030204" pitchFamily="18" charset="0"/>
              </a:rPr>
              <a:t>Член Генерального совета,</a:t>
            </a:r>
          </a:p>
          <a:p>
            <a:r>
              <a:rPr lang="ru-RU" dirty="0">
                <a:latin typeface="Cambria" panose="02040503050406030204" pitchFamily="18" charset="0"/>
              </a:rPr>
              <a:t>Сопредседатель Центра финансово-кредитной поддержки</a:t>
            </a:r>
          </a:p>
          <a:p>
            <a:r>
              <a:rPr lang="ru-RU" dirty="0">
                <a:latin typeface="Cambria" panose="02040503050406030204" pitchFamily="18" charset="0"/>
              </a:rPr>
              <a:t>ДЕЛОВАЯ РОССИЯ</a:t>
            </a:r>
          </a:p>
          <a:p>
            <a:pPr lvl="0">
              <a:spcBef>
                <a:spcPts val="1200"/>
              </a:spcBef>
            </a:pPr>
            <a:r>
              <a:rPr lang="ru-RU" sz="3000" dirty="0">
                <a:latin typeface="Cambria" panose="02040503050406030204" pitchFamily="18" charset="0"/>
              </a:rPr>
              <a:t>+7(495)150-43-01</a:t>
            </a:r>
          </a:p>
          <a:p>
            <a:pPr>
              <a:spcBef>
                <a:spcPts val="1200"/>
              </a:spcBef>
            </a:pPr>
            <a:r>
              <a:rPr lang="en-US" sz="3000" u="sng" dirty="0" smtClean="0">
                <a:latin typeface="Cambria" panose="02040503050406030204" pitchFamily="18" charset="0"/>
                <a:hlinkClick r:id="rId2"/>
              </a:rPr>
              <a:t>cfkp@deloros.ru</a:t>
            </a:r>
            <a:endParaRPr lang="ru-RU" sz="3000" u="sng" dirty="0" smtClean="0">
              <a:latin typeface="Cambria" panose="02040503050406030204" pitchFamily="18" charset="0"/>
            </a:endParaRPr>
          </a:p>
          <a:p>
            <a:pPr>
              <a:spcBef>
                <a:spcPts val="1200"/>
              </a:spcBef>
            </a:pPr>
            <a:endParaRPr lang="ru-RU" sz="3000" u="sng" dirty="0">
              <a:latin typeface="Cambria" panose="020405030504060302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МЫ НА ВАШЕЙ СТОРОНЕ!</a:t>
            </a:r>
          </a:p>
          <a:p>
            <a:pPr lvl="0">
              <a:spcBef>
                <a:spcPts val="1200"/>
              </a:spcBef>
            </a:pPr>
            <a:endParaRPr lang="ru-RU" sz="4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1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9000" y="948691"/>
            <a:ext cx="84857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Основной проблемой развития </a:t>
            </a:r>
            <a:r>
              <a:rPr lang="ru-RU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МСП</a:t>
            </a:r>
            <a:r>
              <a:rPr lang="ru-RU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 </a:t>
            </a: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остается доступ к кредитным и инвестиционным ресурсам</a:t>
            </a:r>
          </a:p>
          <a:p>
            <a:pPr marL="342900" lvl="0" indent="-342900" defTabSz="914400"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Самые востребованные банки с госучастием - Сбербанк и ВТБ</a:t>
            </a:r>
          </a:p>
          <a:p>
            <a:pPr marL="342900" lvl="0" indent="-342900" defTabSz="914400"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42,9% участников опроса оценили уровень доступности услуг банков с госучастием на 4 балла из 5</a:t>
            </a:r>
          </a:p>
          <a:p>
            <a:pPr marL="342900" lvl="0" indent="-342900" defTabSz="914400"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Дефицит в продуктах: инвестиционные кредиты, прямые инвестиции в капитал, оборотные средства, </a:t>
            </a:r>
            <a:r>
              <a:rPr lang="ru-RU" b="1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факторинг</a:t>
            </a:r>
          </a:p>
          <a:p>
            <a:pPr marL="342900" lvl="0" indent="-342900" defTabSz="914400"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Самые популярные Институты поддержки: Корпорация МСП и Региональный гарантийный фонд</a:t>
            </a:r>
          </a:p>
          <a:p>
            <a:pPr marL="342900" lvl="0" indent="-342900" defTabSz="914400"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Уровень доступности услуг Институтов поддержки 45,8% анкетируемых оценили в 3 балла из 5</a:t>
            </a:r>
          </a:p>
          <a:p>
            <a:pPr marL="342900" lvl="0" indent="-342900" defTabSz="914400"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Основные проблемы – затягивание сроков рассмотрения (53,8%), занижение стоимости предполагаемого обеспечения (53.8%), выставление заведомо невыполнимых требований на этапе рассмотрения (46,2%).</a:t>
            </a:r>
          </a:p>
          <a:p>
            <a:pPr lvl="0" defTabSz="914400">
              <a:spcBef>
                <a:spcPts val="900"/>
              </a:spcBef>
              <a:buClr>
                <a:schemeClr val="tx2"/>
              </a:buClr>
              <a:defRPr/>
            </a:pPr>
            <a:endParaRPr lang="ru-RU" sz="2400" dirty="0">
              <a:solidFill>
                <a:srgbClr val="EAEBDE">
                  <a:lumMod val="25000"/>
                </a:srgbClr>
              </a:solidFill>
              <a:latin typeface="Cambria" panose="02040503050406030204" pitchFamily="18" charset="0"/>
              <a:cs typeface="Arial" charset="0"/>
            </a:endParaRPr>
          </a:p>
          <a:p>
            <a:pPr marL="342900" lvl="0" indent="-342900" defTabSz="914400"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endParaRPr lang="ru-RU" sz="2400" dirty="0">
              <a:solidFill>
                <a:srgbClr val="EAEBDE">
                  <a:lumMod val="2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2841" y="163251"/>
            <a:ext cx="976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Cambria" panose="02040503050406030204" pitchFamily="18" charset="0"/>
                <a:cs typeface="Arial"/>
              </a:rPr>
              <a:t>Опрос предпринимателей по мерам финансовой поддержки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514908"/>
            <a:ext cx="3152775" cy="381952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30199" y="5738578"/>
            <a:ext cx="11511267" cy="950934"/>
            <a:chOff x="330200" y="5575300"/>
            <a:chExt cx="11511267" cy="950934"/>
          </a:xfrm>
        </p:grpSpPr>
        <p:pic>
          <p:nvPicPr>
            <p:cNvPr id="15" name="Picture 10" descr="http://www.icgfirst.ru/upload/images/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259" y="5922928"/>
              <a:ext cx="2686208" cy="5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orlovd\Desktop\16708215_190509188099460_6068689017885110976_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5901856"/>
              <a:ext cx="2641600" cy="62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orlovd\Desktop\deloros-logo_1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358" y="5930574"/>
              <a:ext cx="2922684" cy="56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330200" y="5575300"/>
              <a:ext cx="1151126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470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>
              <a:defRPr/>
            </a:pPr>
            <a:fld id="{F1028051-1F81-4B24-9CEB-C6C2F9F7B4A2}" type="slidenum">
              <a:rPr lang="ru-RU" smtClean="0"/>
              <a:pPr algn="just">
                <a:defRPr/>
              </a:pPr>
              <a:t>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26C362-BFA1-4480-B82B-2F39042569B4}"/>
              </a:ext>
            </a:extLst>
          </p:cNvPr>
          <p:cNvSpPr txBox="1"/>
          <p:nvPr/>
        </p:nvSpPr>
        <p:spPr>
          <a:xfrm>
            <a:off x="2567031" y="3707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52932B3-1E70-4731-8D34-F12D1D95646A}"/>
              </a:ext>
            </a:extLst>
          </p:cNvPr>
          <p:cNvSpPr/>
          <p:nvPr/>
        </p:nvSpPr>
        <p:spPr>
          <a:xfrm>
            <a:off x="4069609" y="2876256"/>
            <a:ext cx="785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Уменьшение количества игроков в связи с удорожанием продукта </a:t>
            </a:r>
          </a:p>
          <a:p>
            <a:pPr marL="457200">
              <a:spcAft>
                <a:spcPts val="0"/>
              </a:spcAft>
            </a:pPr>
            <a:endParaRPr lang="ru-RU" dirty="0">
              <a:solidFill>
                <a:srgbClr val="EAEBDE">
                  <a:lumMod val="25000"/>
                </a:srgbClr>
              </a:solidFill>
              <a:latin typeface="Cambria" panose="02040503050406030204" pitchFamily="18" charset="0"/>
              <a:cs typeface="Arial" charset="0"/>
            </a:endParaRPr>
          </a:p>
          <a:p>
            <a:pPr marL="6286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Низкая диверсификация партнеров по предоставлению тендерных кредитов</a:t>
            </a:r>
            <a:r>
              <a:rPr lang="en-US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/</a:t>
            </a: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займов </a:t>
            </a:r>
            <a:r>
              <a:rPr lang="ru-RU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(текущие партнеры МФО - ООО </a:t>
            </a: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«Корпорация РИМ» и ООО «ТК – Тендер», </a:t>
            </a: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  <a:hlinkClick r:id="rId2"/>
              </a:rPr>
              <a:t>https://etp-avtodor.ru/credits/</a:t>
            </a: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 ) и, соответственно, отсутствие конкуренции, приводит к:</a:t>
            </a:r>
          </a:p>
          <a:p>
            <a:pPr marL="1200150" lvl="1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удорожание предлагаемого продукта </a:t>
            </a:r>
          </a:p>
          <a:p>
            <a:pPr marL="1200150" lvl="1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повышение количества отказов в предоставлении </a:t>
            </a:r>
            <a:r>
              <a:rPr lang="ru-RU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продукта</a:t>
            </a:r>
          </a:p>
          <a:p>
            <a:pPr marL="1200150" lvl="1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Дорогому механизму «отложенного платежа» - 1% от суммы</a:t>
            </a:r>
            <a:endParaRPr lang="ru-RU" dirty="0">
              <a:solidFill>
                <a:srgbClr val="EAEBDE">
                  <a:lumMod val="25000"/>
                </a:srgbClr>
              </a:solidFill>
              <a:latin typeface="Cambria" panose="02040503050406030204" pitchFamily="18" charset="0"/>
              <a:cs typeface="Arial" charset="0"/>
            </a:endParaRPr>
          </a:p>
          <a:p>
            <a:pPr marL="6286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dirty="0">
              <a:solidFill>
                <a:srgbClr val="EAEBDE">
                  <a:lumMod val="2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9ED5976-FA52-41AE-A773-42089FC32C9A}"/>
              </a:ext>
            </a:extLst>
          </p:cNvPr>
          <p:cNvSpPr/>
          <p:nvPr/>
        </p:nvSpPr>
        <p:spPr>
          <a:xfrm>
            <a:off x="4132162" y="132594"/>
            <a:ext cx="7729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Cambria" panose="02040503050406030204" pitchFamily="18" charset="0"/>
                <a:cs typeface="Arial"/>
              </a:rPr>
              <a:t>Обеспечение участия в закупках на примере ГК АВТОДОР</a:t>
            </a:r>
            <a:endParaRPr lang="ru-RU" sz="2000" b="1" dirty="0">
              <a:latin typeface="Cambria" panose="02040503050406030204" pitchFamily="18" charset="0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AF81DC-E932-41FD-A3E4-C132605CC55F}"/>
              </a:ext>
            </a:extLst>
          </p:cNvPr>
          <p:cNvSpPr txBox="1"/>
          <p:nvPr/>
        </p:nvSpPr>
        <p:spPr>
          <a:xfrm>
            <a:off x="226066" y="681602"/>
            <a:ext cx="11604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</a:rPr>
              <a:t>Проблема 1 - </a:t>
            </a:r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</a:rPr>
              <a:t>Необходимость предоставления денежного покрытия/банковской гарантии для участия в конкурсе на право заключения контракта (тендерный кредит</a:t>
            </a:r>
            <a:r>
              <a:rPr lang="en-US" b="1" dirty="0">
                <a:latin typeface="Cambria" panose="02040503050406030204" pitchFamily="18" charset="0"/>
                <a:ea typeface="Calibri" panose="020F0502020204030204" pitchFamily="34" charset="0"/>
              </a:rPr>
              <a:t>/</a:t>
            </a:r>
            <a:r>
              <a:rPr lang="ru-RU" b="1" dirty="0" err="1">
                <a:latin typeface="Cambria" panose="02040503050406030204" pitchFamily="18" charset="0"/>
                <a:ea typeface="Calibri" panose="020F0502020204030204" pitchFamily="34" charset="0"/>
              </a:rPr>
              <a:t>займ</a:t>
            </a:r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</a:rPr>
              <a:t>).</a:t>
            </a:r>
          </a:p>
          <a:p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D320C7D-7066-4CE6-B3D4-8CC3C85DA6E2}"/>
              </a:ext>
            </a:extLst>
          </p:cNvPr>
          <p:cNvSpPr txBox="1"/>
          <p:nvPr/>
        </p:nvSpPr>
        <p:spPr>
          <a:xfrm>
            <a:off x="354706" y="3193523"/>
            <a:ext cx="2827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Отсечение </a:t>
            </a:r>
            <a:endParaRPr lang="ru-RU" dirty="0">
              <a:solidFill>
                <a:srgbClr val="EAEBDE">
                  <a:lumMod val="25000"/>
                </a:srgbClr>
              </a:solidFill>
              <a:latin typeface="Cambria" panose="02040503050406030204" pitchFamily="18" charset="0"/>
              <a:cs typeface="Arial" charset="0"/>
            </a:endParaRPr>
          </a:p>
          <a:p>
            <a:pPr marL="457200" indent="-228600">
              <a:spcAft>
                <a:spcPts val="0"/>
              </a:spcAft>
            </a:pP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недобросовестных</a:t>
            </a:r>
          </a:p>
          <a:p>
            <a:pPr marL="457200" indent="-228600">
              <a:spcAft>
                <a:spcPts val="0"/>
              </a:spcAft>
            </a:pP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игроков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FAEAD13-9B8C-4278-A920-70DF54A59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39" y="1604932"/>
            <a:ext cx="957742" cy="8682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B87ABD3-E16D-418D-80AB-CB602633D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11" y="1622890"/>
            <a:ext cx="1066680" cy="850339"/>
          </a:xfrm>
          <a:prstGeom prst="rect">
            <a:avLst/>
          </a:prstGeom>
        </p:spPr>
      </p:pic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F4A21963-63EB-4962-988A-DA7E3249C3EE}"/>
              </a:ext>
            </a:extLst>
          </p:cNvPr>
          <p:cNvCxnSpPr>
            <a:cxnSpLocks/>
          </p:cNvCxnSpPr>
          <p:nvPr/>
        </p:nvCxnSpPr>
        <p:spPr>
          <a:xfrm>
            <a:off x="1768251" y="2322571"/>
            <a:ext cx="0" cy="729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2C9FC49B-B608-4D97-9B56-C164030CBD9E}"/>
              </a:ext>
            </a:extLst>
          </p:cNvPr>
          <p:cNvCxnSpPr>
            <a:cxnSpLocks/>
          </p:cNvCxnSpPr>
          <p:nvPr/>
        </p:nvCxnSpPr>
        <p:spPr>
          <a:xfrm>
            <a:off x="8337029" y="2459040"/>
            <a:ext cx="0" cy="45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226066" y="5738578"/>
            <a:ext cx="11511267" cy="950934"/>
            <a:chOff x="330200" y="5575300"/>
            <a:chExt cx="11511267" cy="950934"/>
          </a:xfrm>
        </p:grpSpPr>
        <p:pic>
          <p:nvPicPr>
            <p:cNvPr id="18" name="Picture 10" descr="http://www.icgfirst.ru/upload/images/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259" y="5922928"/>
              <a:ext cx="2686208" cy="5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orlovd\Desktop\16708215_190509188099460_6068689017885110976_n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5901856"/>
              <a:ext cx="2641600" cy="62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orlovd\Desktop\deloros-logo_15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358" y="5930574"/>
              <a:ext cx="2922684" cy="56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единительная линия 22"/>
            <p:cNvCxnSpPr/>
            <p:nvPr/>
          </p:nvCxnSpPr>
          <p:spPr>
            <a:xfrm>
              <a:off x="330200" y="5575300"/>
              <a:ext cx="1151126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726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>
              <a:defRPr/>
            </a:pPr>
            <a:fld id="{F1028051-1F81-4B24-9CEB-C6C2F9F7B4A2}" type="slidenum">
              <a:rPr lang="ru-RU" smtClean="0"/>
              <a:pPr algn="just">
                <a:defRPr/>
              </a:pPr>
              <a:t>5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26C362-BFA1-4480-B82B-2F39042569B4}"/>
              </a:ext>
            </a:extLst>
          </p:cNvPr>
          <p:cNvSpPr txBox="1"/>
          <p:nvPr/>
        </p:nvSpPr>
        <p:spPr>
          <a:xfrm>
            <a:off x="2567031" y="3707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52932B3-1E70-4731-8D34-F12D1D95646A}"/>
              </a:ext>
            </a:extLst>
          </p:cNvPr>
          <p:cNvSpPr/>
          <p:nvPr/>
        </p:nvSpPr>
        <p:spPr>
          <a:xfrm>
            <a:off x="3194613" y="2428531"/>
            <a:ext cx="8750459" cy="3500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Уменьшение количества игроков в связи с удорожанием продукта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Установление заказчиком дополнительных требований к банкам-гарантам приводит к ситуации, когда для ряда компаний, которые обслуживаются не в крупных банках, получение гарантии является, фактически, невозможным </a:t>
            </a:r>
          </a:p>
          <a:p>
            <a:pPr>
              <a:spcBef>
                <a:spcPts val="600"/>
              </a:spcBef>
            </a:pPr>
            <a:r>
              <a:rPr lang="ru-RU" sz="1600" b="1" i="1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Проблемы получения гарантии в крупных </a:t>
            </a:r>
            <a:r>
              <a:rPr lang="ru-RU" sz="1600" b="1" i="1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банках-партнерах  ГК РОСАВТОДОР:</a:t>
            </a:r>
            <a:endParaRPr lang="ru-RU" sz="1600" b="1" i="1" dirty="0">
              <a:solidFill>
                <a:srgbClr val="EAEBDE">
                  <a:lumMod val="25000"/>
                </a:srgbClr>
              </a:solidFill>
              <a:latin typeface="Cambria" panose="02040503050406030204" pitchFamily="18" charset="0"/>
              <a:cs typeface="Arial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Длительный срок рассмотрения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«</a:t>
            </a:r>
            <a:r>
              <a:rPr lang="ru-RU" sz="1600" dirty="0" err="1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Неподъёмность</a:t>
            </a:r>
            <a:r>
              <a:rPr lang="ru-RU" sz="1600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» пакета запрашиваемых документов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Отсутствие в </a:t>
            </a:r>
            <a:r>
              <a:rPr lang="ru-RU" sz="1600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штате субъекта МСП финансистов, </a:t>
            </a:r>
            <a:r>
              <a:rPr lang="ru-RU" sz="1600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умеющих  работать </a:t>
            </a:r>
            <a:r>
              <a:rPr lang="ru-RU" sz="1600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с </a:t>
            </a:r>
            <a:r>
              <a:rPr lang="ru-RU" sz="1600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банками - </a:t>
            </a:r>
            <a:r>
              <a:rPr lang="ru-RU" sz="1600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существенное увеличение сроков </a:t>
            </a:r>
            <a:r>
              <a:rPr lang="ru-RU" sz="1600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- немотивированный отказ </a:t>
            </a:r>
            <a:r>
              <a:rPr lang="ru-RU" sz="1600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со стороны банка в предоставлении гарантии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Необходимость </a:t>
            </a:r>
            <a:r>
              <a:rPr lang="ru-RU" sz="1600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твердых залогов </a:t>
            </a:r>
            <a:r>
              <a:rPr lang="ru-RU" sz="1600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– гарантийные депозиты, залог недвижимости и пр.</a:t>
            </a:r>
          </a:p>
          <a:p>
            <a:pPr>
              <a:spcBef>
                <a:spcPts val="600"/>
              </a:spcBef>
            </a:pPr>
            <a:r>
              <a:rPr lang="ru-RU" sz="1050" i="1" dirty="0"/>
              <a:t>             </a:t>
            </a:r>
            <a:endParaRPr lang="ru-RU" sz="1000" dirty="0">
              <a:solidFill>
                <a:srgbClr val="EAEBDE">
                  <a:lumMod val="2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9ED5976-FA52-41AE-A773-42089FC32C9A}"/>
              </a:ext>
            </a:extLst>
          </p:cNvPr>
          <p:cNvSpPr/>
          <p:nvPr/>
        </p:nvSpPr>
        <p:spPr>
          <a:xfrm>
            <a:off x="741894" y="132594"/>
            <a:ext cx="11120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Cambria" panose="02040503050406030204" pitchFamily="18" charset="0"/>
                <a:cs typeface="Arial"/>
              </a:rPr>
              <a:t>Гарантия исполнения и авансирования по контракту на примере ГК АВТОДОР</a:t>
            </a:r>
            <a:endParaRPr lang="ru-RU" sz="2000" b="1" dirty="0">
              <a:latin typeface="Cambria" panose="02040503050406030204" pitchFamily="18" charset="0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AF81DC-E932-41FD-A3E4-C132605CC55F}"/>
              </a:ext>
            </a:extLst>
          </p:cNvPr>
          <p:cNvSpPr txBox="1"/>
          <p:nvPr/>
        </p:nvSpPr>
        <p:spPr>
          <a:xfrm>
            <a:off x="226066" y="763685"/>
            <a:ext cx="1160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</a:rPr>
              <a:t>Проблема 2 - Необходимость предоставления гарантии в целях надлежащего исполнения контракта.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D320C7D-7066-4CE6-B3D4-8CC3C85DA6E2}"/>
              </a:ext>
            </a:extLst>
          </p:cNvPr>
          <p:cNvSpPr txBox="1"/>
          <p:nvPr/>
        </p:nvSpPr>
        <p:spPr>
          <a:xfrm>
            <a:off x="741894" y="3153936"/>
            <a:ext cx="2827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Отсечение</a:t>
            </a:r>
            <a:endParaRPr lang="ru-RU" dirty="0">
              <a:solidFill>
                <a:srgbClr val="EAEBDE">
                  <a:lumMod val="25000"/>
                </a:srgbClr>
              </a:solidFill>
              <a:latin typeface="Cambria" panose="02040503050406030204" pitchFamily="18" charset="0"/>
              <a:cs typeface="Arial" charset="0"/>
            </a:endParaRPr>
          </a:p>
          <a:p>
            <a:pPr marL="457200" indent="-228600">
              <a:spcAft>
                <a:spcPts val="0"/>
              </a:spcAft>
            </a:pP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недобросовестных</a:t>
            </a:r>
          </a:p>
          <a:p>
            <a:pPr marL="457200" indent="-228600">
              <a:spcAft>
                <a:spcPts val="0"/>
              </a:spcAft>
            </a:pPr>
            <a:r>
              <a:rPr lang="ru-RU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игроков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FAEAD13-9B8C-4278-A920-70DF54A59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79" y="1426513"/>
            <a:ext cx="957742" cy="8682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B87ABD3-E16D-418D-80AB-CB602633D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77" y="1420216"/>
            <a:ext cx="1066680" cy="850339"/>
          </a:xfrm>
          <a:prstGeom prst="rect">
            <a:avLst/>
          </a:prstGeom>
        </p:spPr>
      </p:pic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F4A21963-63EB-4962-988A-DA7E3249C3EE}"/>
              </a:ext>
            </a:extLst>
          </p:cNvPr>
          <p:cNvCxnSpPr>
            <a:cxnSpLocks/>
          </p:cNvCxnSpPr>
          <p:nvPr/>
        </p:nvCxnSpPr>
        <p:spPr>
          <a:xfrm>
            <a:off x="1783117" y="2325439"/>
            <a:ext cx="0" cy="729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2C9FC49B-B608-4D97-9B56-C164030CBD9E}"/>
              </a:ext>
            </a:extLst>
          </p:cNvPr>
          <p:cNvCxnSpPr>
            <a:cxnSpLocks/>
          </p:cNvCxnSpPr>
          <p:nvPr/>
        </p:nvCxnSpPr>
        <p:spPr>
          <a:xfrm>
            <a:off x="8401150" y="2325439"/>
            <a:ext cx="0" cy="219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226066" y="5738578"/>
            <a:ext cx="11511267" cy="950934"/>
            <a:chOff x="330200" y="5575300"/>
            <a:chExt cx="11511267" cy="950934"/>
          </a:xfrm>
        </p:grpSpPr>
        <p:pic>
          <p:nvPicPr>
            <p:cNvPr id="18" name="Picture 10" descr="http://www.icgfirst.ru/upload/images/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259" y="5922928"/>
              <a:ext cx="2686208" cy="5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orlovd\Desktop\16708215_190509188099460_6068689017885110976_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5901856"/>
              <a:ext cx="2641600" cy="62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orlovd\Desktop\deloros-logo_15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358" y="5930574"/>
              <a:ext cx="2922684" cy="56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единительная линия 22"/>
            <p:cNvCxnSpPr/>
            <p:nvPr/>
          </p:nvCxnSpPr>
          <p:spPr>
            <a:xfrm>
              <a:off x="330200" y="5575300"/>
              <a:ext cx="1151126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570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>
              <a:defRPr/>
            </a:pPr>
            <a:fld id="{F1028051-1F81-4B24-9CEB-C6C2F9F7B4A2}" type="slidenum">
              <a:rPr lang="ru-RU" smtClean="0"/>
              <a:pPr algn="just">
                <a:defRPr/>
              </a:pPr>
              <a:t>6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26C362-BFA1-4480-B82B-2F39042569B4}"/>
              </a:ext>
            </a:extLst>
          </p:cNvPr>
          <p:cNvSpPr txBox="1"/>
          <p:nvPr/>
        </p:nvSpPr>
        <p:spPr>
          <a:xfrm>
            <a:off x="2567031" y="3707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52932B3-1E70-4731-8D34-F12D1D95646A}"/>
              </a:ext>
            </a:extLst>
          </p:cNvPr>
          <p:cNvSpPr/>
          <p:nvPr/>
        </p:nvSpPr>
        <p:spPr>
          <a:xfrm>
            <a:off x="5162309" y="1551673"/>
            <a:ext cx="669972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b="1" dirty="0">
                <a:latin typeface="Cambria" panose="02040503050406030204" pitchFamily="18" charset="0"/>
              </a:rPr>
              <a:t>Требования к банкам гарантам: 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</a:rPr>
              <a:t>Наличие собственных средств (капитала) Гаранта в размере не менее 10 000 000 000 (десяти миллиардов) рублей.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</a:rPr>
              <a:t>Гарант должен иметь рейтинг международных рейтинговых агентств «</a:t>
            </a:r>
            <a:r>
              <a:rPr lang="ru-RU" dirty="0" err="1">
                <a:latin typeface="Cambria" panose="02040503050406030204" pitchFamily="18" charset="0"/>
              </a:rPr>
              <a:t>Стэндард</a:t>
            </a:r>
            <a:r>
              <a:rPr lang="ru-RU" dirty="0">
                <a:latin typeface="Cambria" panose="02040503050406030204" pitchFamily="18" charset="0"/>
              </a:rPr>
              <a:t> энд </a:t>
            </a:r>
            <a:r>
              <a:rPr lang="ru-RU" dirty="0" err="1">
                <a:latin typeface="Cambria" panose="02040503050406030204" pitchFamily="18" charset="0"/>
              </a:rPr>
              <a:t>Пурс</a:t>
            </a:r>
            <a:r>
              <a:rPr lang="ru-RU" dirty="0">
                <a:latin typeface="Cambria" panose="02040503050406030204" pitchFamily="18" charset="0"/>
              </a:rPr>
              <a:t>» (</a:t>
            </a:r>
            <a:r>
              <a:rPr lang="ru-RU" dirty="0" err="1">
                <a:latin typeface="Cambria" panose="02040503050406030204" pitchFamily="18" charset="0"/>
              </a:rPr>
              <a:t>Standard</a:t>
            </a:r>
            <a:r>
              <a:rPr lang="ru-RU" dirty="0">
                <a:latin typeface="Cambria" panose="02040503050406030204" pitchFamily="18" charset="0"/>
              </a:rPr>
              <a:t> &amp; </a:t>
            </a:r>
            <a:r>
              <a:rPr lang="ru-RU" dirty="0" err="1">
                <a:latin typeface="Cambria" panose="02040503050406030204" pitchFamily="18" charset="0"/>
              </a:rPr>
              <a:t>Poor’s</a:t>
            </a:r>
            <a:r>
              <a:rPr lang="ru-RU" dirty="0">
                <a:latin typeface="Cambria" panose="02040503050406030204" pitchFamily="18" charset="0"/>
              </a:rPr>
              <a:t>), и/или «</a:t>
            </a:r>
            <a:r>
              <a:rPr lang="ru-RU" dirty="0" err="1">
                <a:latin typeface="Cambria" panose="02040503050406030204" pitchFamily="18" charset="0"/>
              </a:rPr>
              <a:t>Мудис</a:t>
            </a:r>
            <a:r>
              <a:rPr lang="ru-RU" dirty="0">
                <a:latin typeface="Cambria" panose="02040503050406030204" pitchFamily="18" charset="0"/>
              </a:rPr>
              <a:t> Инвестор Сервис» (</a:t>
            </a:r>
            <a:r>
              <a:rPr lang="ru-RU" dirty="0" err="1">
                <a:latin typeface="Cambria" panose="02040503050406030204" pitchFamily="18" charset="0"/>
              </a:rPr>
              <a:t>Moody’s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Investor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Service</a:t>
            </a:r>
            <a:r>
              <a:rPr lang="ru-RU" dirty="0">
                <a:latin typeface="Cambria" panose="02040503050406030204" pitchFamily="18" charset="0"/>
              </a:rPr>
              <a:t>) и/или «</a:t>
            </a:r>
            <a:r>
              <a:rPr lang="ru-RU" dirty="0" err="1">
                <a:latin typeface="Cambria" panose="02040503050406030204" pitchFamily="18" charset="0"/>
              </a:rPr>
              <a:t>Фитч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Рейтингз</a:t>
            </a:r>
            <a:r>
              <a:rPr lang="ru-RU" dirty="0">
                <a:latin typeface="Cambria" panose="02040503050406030204" pitchFamily="18" charset="0"/>
              </a:rPr>
              <a:t>» (</a:t>
            </a:r>
            <a:r>
              <a:rPr lang="ru-RU" dirty="0" err="1">
                <a:latin typeface="Cambria" panose="02040503050406030204" pitchFamily="18" charset="0"/>
              </a:rPr>
              <a:t>Fitch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Ratings</a:t>
            </a:r>
            <a:r>
              <a:rPr lang="ru-RU" dirty="0">
                <a:latin typeface="Cambria" panose="02040503050406030204" pitchFamily="18" charset="0"/>
              </a:rPr>
              <a:t>) не более чем на 3 (три) ступени ниже суверенного рейтинга Российской Федерации, присвоенного соответствующим рейтинговым агентством.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9ED5976-FA52-41AE-A773-42089FC32C9A}"/>
              </a:ext>
            </a:extLst>
          </p:cNvPr>
          <p:cNvSpPr/>
          <p:nvPr/>
        </p:nvSpPr>
        <p:spPr>
          <a:xfrm>
            <a:off x="5766033" y="13259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>
                <a:latin typeface="Cambria" panose="02040503050406030204" pitchFamily="18" charset="0"/>
                <a:cs typeface="Arial"/>
              </a:rPr>
              <a:t>Гарантия исполнения и авансирования по контракту на примере ГК </a:t>
            </a:r>
            <a:r>
              <a:rPr lang="ru-RU" sz="2000" b="1" dirty="0" smtClean="0">
                <a:latin typeface="Cambria" panose="02040503050406030204" pitchFamily="18" charset="0"/>
                <a:cs typeface="Arial"/>
              </a:rPr>
              <a:t>АВТОДОР</a:t>
            </a:r>
            <a:endParaRPr lang="ru-RU" sz="2000" b="1" dirty="0">
              <a:latin typeface="Cambria" panose="02040503050406030204" pitchFamily="18" charset="0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AF81DC-E932-41FD-A3E4-C132605CC55F}"/>
              </a:ext>
            </a:extLst>
          </p:cNvPr>
          <p:cNvSpPr txBox="1"/>
          <p:nvPr/>
        </p:nvSpPr>
        <p:spPr>
          <a:xfrm>
            <a:off x="257262" y="301871"/>
            <a:ext cx="1160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</a:rPr>
              <a:t>Проблема 2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F823638-D54F-460A-9258-DFA16F24A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6" y="1193599"/>
            <a:ext cx="4173069" cy="312103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0200" y="5575300"/>
            <a:ext cx="11511267" cy="950934"/>
            <a:chOff x="330200" y="5575300"/>
            <a:chExt cx="11511267" cy="950934"/>
          </a:xfrm>
        </p:grpSpPr>
        <p:pic>
          <p:nvPicPr>
            <p:cNvPr id="13" name="Picture 10" descr="http://www.icgfirst.ru/upload/images/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259" y="5922928"/>
              <a:ext cx="2686208" cy="5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orlovd\Desktop\16708215_190509188099460_6068689017885110976_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5901856"/>
              <a:ext cx="2641600" cy="62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orlovd\Desktop\deloros-logo_1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358" y="5930574"/>
              <a:ext cx="2922684" cy="56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330200" y="5575300"/>
              <a:ext cx="1151126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545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>
              <a:defRPr/>
            </a:pPr>
            <a:fld id="{F1028051-1F81-4B24-9CEB-C6C2F9F7B4A2}" type="slidenum">
              <a:rPr lang="ru-RU" smtClean="0"/>
              <a:pPr algn="just">
                <a:defRPr/>
              </a:pPr>
              <a:t>7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26C362-BFA1-4480-B82B-2F39042569B4}"/>
              </a:ext>
            </a:extLst>
          </p:cNvPr>
          <p:cNvSpPr txBox="1"/>
          <p:nvPr/>
        </p:nvSpPr>
        <p:spPr>
          <a:xfrm>
            <a:off x="2567031" y="3707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9ED5976-FA52-41AE-A773-42089FC32C9A}"/>
              </a:ext>
            </a:extLst>
          </p:cNvPr>
          <p:cNvSpPr/>
          <p:nvPr/>
        </p:nvSpPr>
        <p:spPr>
          <a:xfrm>
            <a:off x="5766033" y="13259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>
                <a:latin typeface="Cambria" panose="02040503050406030204" pitchFamily="18" charset="0"/>
                <a:cs typeface="Arial"/>
              </a:rPr>
              <a:t>Гарантия исполнения и авансирования по контракту на примере ГК </a:t>
            </a:r>
            <a:r>
              <a:rPr lang="ru-RU" sz="2000" b="1" dirty="0" smtClean="0">
                <a:latin typeface="Cambria" panose="02040503050406030204" pitchFamily="18" charset="0"/>
                <a:cs typeface="Arial"/>
              </a:rPr>
              <a:t>АВТОДОР</a:t>
            </a:r>
            <a:endParaRPr lang="ru-RU" sz="2000" b="1" dirty="0">
              <a:latin typeface="Cambria" panose="02040503050406030204" pitchFamily="18" charset="0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AF81DC-E932-41FD-A3E4-C132605CC55F}"/>
              </a:ext>
            </a:extLst>
          </p:cNvPr>
          <p:cNvSpPr txBox="1"/>
          <p:nvPr/>
        </p:nvSpPr>
        <p:spPr>
          <a:xfrm>
            <a:off x="0" y="301742"/>
            <a:ext cx="1160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</a:rPr>
              <a:t>Проблема 2 </a:t>
            </a:r>
            <a:r>
              <a:rPr lang="ru-RU" b="1" dirty="0" smtClean="0">
                <a:latin typeface="Cambria" panose="02040503050406030204" pitchFamily="18" charset="0"/>
              </a:rPr>
              <a:t> </a:t>
            </a:r>
            <a:endParaRPr lang="ru-RU" b="1" dirty="0"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040E782A-8B45-427E-9B51-525A9CD20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879787"/>
              </p:ext>
            </p:extLst>
          </p:nvPr>
        </p:nvGraphicFramePr>
        <p:xfrm>
          <a:off x="141514" y="1300999"/>
          <a:ext cx="6190673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6190673">
                  <a:extLst>
                    <a:ext uri="{9D8B030D-6E8A-4147-A177-3AD203B41FA5}">
                      <a16:colId xmlns:a16="http://schemas.microsoft.com/office/drawing/2014/main" xmlns="" val="1284497938"/>
                    </a:ext>
                  </a:extLst>
                </a:gridCol>
              </a:tblGrid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             </a:t>
                      </a:r>
                      <a:r>
                        <a:rPr lang="ru-RU" sz="1400" b="1" u="sng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СПИСОК БАНКОВ, ИМЕЮЩИХ РЕЙТИНГ МУДИС (до «В1» вкл.)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7378825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1.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2"/>
                        </a:rPr>
                        <a:t>Альфа-Банк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(No.1326, Москва и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2133564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3"/>
                        </a:rPr>
                        <a:t>БМ-Банк (</a:t>
                      </a:r>
                      <a:r>
                        <a:rPr lang="ru-RU" sz="1400" u="none" strike="noStrike" dirty="0" err="1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3"/>
                        </a:rPr>
                        <a:t>бывш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3"/>
                        </a:rPr>
                        <a:t>. Банк Москвы)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(No.2748, Москва и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5057541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3.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4"/>
                        </a:rPr>
                        <a:t>ВТБ 24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(No.1623, Москва и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1704389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4.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5"/>
                        </a:rPr>
                        <a:t>Всероссийский Банк Развития Регионов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  (No.3287, Москва и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0667015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5.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6"/>
                        </a:rPr>
                        <a:t>Газпромбанк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(No.354, Москва и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009806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6.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7"/>
                        </a:rPr>
                        <a:t>ДельтаКредит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(No.3338, Москва и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3547649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7.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8"/>
                        </a:rPr>
                        <a:t>ИНГ Банк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(No.2495, Москва и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9294170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8.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9"/>
                        </a:rPr>
                        <a:t>Райффайзенбанк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(No.3292, Москва и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2113112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9.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10"/>
                        </a:rPr>
                        <a:t>Росбанк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(No.2272, Москва и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3261211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10.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11"/>
                        </a:rPr>
                        <a:t>Россельхозбанк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(No.3349, Москва и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952572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11.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12"/>
                        </a:rPr>
                        <a:t>Русфинанс Банк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(No.1792, Самарская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5029426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12.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13"/>
                        </a:rPr>
                        <a:t>Сбербанк России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(No.1481, Москва и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8654633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13.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14"/>
                        </a:rPr>
                        <a:t>Банк «ФК Открытие»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(No.2209, Москва и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1981186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14.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15"/>
                        </a:rPr>
                        <a:t>Зенит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(No.3255, Москва и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8216969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790DE742-95E3-4962-83BD-B9D7F0D48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300038"/>
              </p:ext>
            </p:extLst>
          </p:nvPr>
        </p:nvGraphicFramePr>
        <p:xfrm>
          <a:off x="6919323" y="1811278"/>
          <a:ext cx="4525652" cy="2773680"/>
        </p:xfrm>
        <a:graphic>
          <a:graphicData uri="http://schemas.openxmlformats.org/drawingml/2006/table">
            <a:tbl>
              <a:tblPr firstRow="1" firstCol="1" bandRow="1"/>
              <a:tblGrid>
                <a:gridCol w="4525652">
                  <a:extLst>
                    <a:ext uri="{9D8B030D-6E8A-4147-A177-3AD203B41FA5}">
                      <a16:colId xmlns:a16="http://schemas.microsoft.com/office/drawing/2014/main" xmlns="" val="3720121182"/>
                    </a:ext>
                  </a:extLst>
                </a:gridCol>
              </a:tblGrid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15.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16"/>
                        </a:rPr>
                        <a:t>Промсвязьбанк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(No.3251, Москва и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1998980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16.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17"/>
                        </a:rPr>
                        <a:t>Центр-инвест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(No.2225, Ростовская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8858385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17.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18"/>
                        </a:rPr>
                        <a:t>Абсолют Банк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(No.2306, Москва и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9285365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18.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19"/>
                        </a:rPr>
                        <a:t>Банк «Санкт-Петербург»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(No.436, Санкт-Петербург и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3144284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19.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20"/>
                        </a:rPr>
                        <a:t>Возрождение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(No.1439, Москва и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7573697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21"/>
                        </a:rPr>
                        <a:t>Кредит Европа Банк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(No.3311, Москва и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4177392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21.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22"/>
                        </a:rPr>
                        <a:t>Локо-Банк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(No.2707, Москва и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4021414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22.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23"/>
                        </a:rPr>
                        <a:t>Московский Кредитный Банк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(No.1978, Москва и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6306228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23.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24"/>
                        </a:rPr>
                        <a:t>Совкомбанк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(No.963, Костромская </a:t>
                      </a:r>
                      <a:r>
                        <a:rPr lang="ru-RU" sz="1400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обл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6404903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24.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25"/>
                        </a:rPr>
                        <a:t>Тинькофф Банк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(No.2673, Москва и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0525311"/>
                  </a:ext>
                </a:extLst>
              </a:tr>
              <a:tr h="1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25.</a:t>
                      </a:r>
                      <a:r>
                        <a:rPr lang="ru-RU" sz="1400" u="none" strike="noStrike" dirty="0">
                          <a:solidFill>
                            <a:srgbClr val="0563C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hlinkClick r:id="rId26"/>
                        </a:rPr>
                        <a:t>Транскапиталбанк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(No.2210, Москва и обл.)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6814706"/>
                  </a:ext>
                </a:extLst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330200" y="5575300"/>
            <a:ext cx="11511267" cy="950934"/>
            <a:chOff x="330200" y="5575300"/>
            <a:chExt cx="11511267" cy="950934"/>
          </a:xfrm>
        </p:grpSpPr>
        <p:pic>
          <p:nvPicPr>
            <p:cNvPr id="14" name="Picture 10" descr="http://www.icgfirst.ru/upload/images/logo.pn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259" y="5922928"/>
              <a:ext cx="2686208" cy="5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orlovd\Desktop\16708215_190509188099460_6068689017885110976_n.jp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5901856"/>
              <a:ext cx="2641600" cy="62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orlovd\Desktop\deloros-logo_15.pn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358" y="5930574"/>
              <a:ext cx="2922684" cy="56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330200" y="5575300"/>
              <a:ext cx="1151126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761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>
              <a:defRPr/>
            </a:pPr>
            <a:fld id="{F1028051-1F81-4B24-9CEB-C6C2F9F7B4A2}" type="slidenum">
              <a:rPr lang="ru-RU" smtClean="0"/>
              <a:pPr algn="just">
                <a:defRPr/>
              </a:pPr>
              <a:t>8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26C362-BFA1-4480-B82B-2F39042569B4}"/>
              </a:ext>
            </a:extLst>
          </p:cNvPr>
          <p:cNvSpPr txBox="1"/>
          <p:nvPr/>
        </p:nvSpPr>
        <p:spPr>
          <a:xfrm>
            <a:off x="2567031" y="3707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9ED5976-FA52-41AE-A773-42089FC32C9A}"/>
              </a:ext>
            </a:extLst>
          </p:cNvPr>
          <p:cNvSpPr/>
          <p:nvPr/>
        </p:nvSpPr>
        <p:spPr>
          <a:xfrm>
            <a:off x="4328931" y="223736"/>
            <a:ext cx="7625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mbria" panose="02040503050406030204" pitchFamily="18" charset="0"/>
                <a:cs typeface="Arial"/>
              </a:rPr>
              <a:t>Финансовая доступность субъектов МСП на примере ГК АВТОДОР</a:t>
            </a:r>
            <a:endParaRPr lang="ru-RU" b="1" dirty="0">
              <a:latin typeface="Cambria" panose="02040503050406030204" pitchFamily="18" charset="0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AF81DC-E932-41FD-A3E4-C132605CC55F}"/>
              </a:ext>
            </a:extLst>
          </p:cNvPr>
          <p:cNvSpPr txBox="1"/>
          <p:nvPr/>
        </p:nvSpPr>
        <p:spPr>
          <a:xfrm>
            <a:off x="95213" y="223736"/>
            <a:ext cx="116047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mbria" panose="02040503050406030204" pitchFamily="18" charset="0"/>
              </a:rPr>
              <a:t>Решение</a:t>
            </a:r>
            <a:endParaRPr lang="ru-RU" sz="2000" b="1" dirty="0">
              <a:latin typeface="Cambria" panose="02040503050406030204" pitchFamily="18" charset="0"/>
            </a:endParaRPr>
          </a:p>
          <a:p>
            <a:endParaRPr lang="ru-RU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C3B2467D-8659-45EE-AE3A-FD9E47D70263}"/>
              </a:ext>
            </a:extLst>
          </p:cNvPr>
          <p:cNvSpPr/>
          <p:nvPr/>
        </p:nvSpPr>
        <p:spPr>
          <a:xfrm>
            <a:off x="3727048" y="1137674"/>
            <a:ext cx="8227581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Развитие </a:t>
            </a:r>
            <a:r>
              <a:rPr lang="ru-RU" sz="1700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доступных финансовых продуктов с помощью финансовых институтов, узконаправленных на сектор 44, 223 и 185-ФЗ, где любой финансовый продукт возможно получить в течение 2-3 дней без залогов и обременений</a:t>
            </a:r>
          </a:p>
          <a:p>
            <a:pPr marL="74295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Механизм получения тендерных займов </a:t>
            </a:r>
            <a:r>
              <a:rPr lang="ru-RU" sz="1700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суммой до 40 млн реализовывать через МФО, ориентированные на этот сегмент. Свыше 40 млн - через банки партнеры, где процесс занимает больше времени (однако, все-равно укладывается в нужные сроки</a:t>
            </a:r>
            <a:r>
              <a:rPr lang="ru-RU" sz="1700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) </a:t>
            </a:r>
            <a:endParaRPr lang="ru-RU" sz="1700" dirty="0">
              <a:solidFill>
                <a:srgbClr val="EAEBDE">
                  <a:lumMod val="25000"/>
                </a:srgbClr>
              </a:solidFill>
              <a:latin typeface="Cambria" panose="02040503050406030204" pitchFamily="18" charset="0"/>
              <a:cs typeface="Arial" charset="0"/>
            </a:endParaRPr>
          </a:p>
          <a:p>
            <a:pPr marL="74295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Возможность получения нескольких продуктов в режиме «одного окна», экономя время и </a:t>
            </a:r>
            <a:r>
              <a:rPr lang="ru-RU" sz="1700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трудозатраты – создание продуктового </a:t>
            </a:r>
            <a:r>
              <a:rPr lang="ru-RU" sz="1700" dirty="0" err="1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маркет-плэйс</a:t>
            </a:r>
            <a:r>
              <a:rPr lang="ru-RU" sz="1700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 на торговой площадке</a:t>
            </a:r>
            <a:endParaRPr lang="ru-RU" sz="1700" dirty="0">
              <a:solidFill>
                <a:srgbClr val="EAEBDE">
                  <a:lumMod val="25000"/>
                </a:srgbClr>
              </a:solidFill>
              <a:latin typeface="Cambria" panose="02040503050406030204" pitchFamily="18" charset="0"/>
              <a:cs typeface="Arial" charset="0"/>
            </a:endParaRPr>
          </a:p>
          <a:p>
            <a:pPr marL="74295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Определение в «едином окне» по </a:t>
            </a:r>
            <a:r>
              <a:rPr lang="ru-RU" sz="1700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каждому поставщику </a:t>
            </a:r>
            <a:r>
              <a:rPr lang="ru-RU" sz="1700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кредитного </a:t>
            </a:r>
            <a:r>
              <a:rPr lang="ru-RU" sz="1700" dirty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лимита, который позволяет ему точно знать, какой у него максимальный предел на рынке по получению гарантии на исполнение </a:t>
            </a:r>
            <a:r>
              <a:rPr lang="ru-RU" sz="1700" dirty="0" smtClean="0">
                <a:solidFill>
                  <a:srgbClr val="EAEBDE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контракта</a:t>
            </a:r>
            <a:endParaRPr lang="ru-RU" sz="1700" dirty="0">
              <a:solidFill>
                <a:srgbClr val="EAEBDE">
                  <a:lumMod val="2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4D5CBFC-C914-4079-AA8C-413BD596E7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44" y="1129652"/>
            <a:ext cx="3494607" cy="294761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0200" y="5575300"/>
            <a:ext cx="11511267" cy="950934"/>
            <a:chOff x="330200" y="5575300"/>
            <a:chExt cx="11511267" cy="950934"/>
          </a:xfrm>
        </p:grpSpPr>
        <p:pic>
          <p:nvPicPr>
            <p:cNvPr id="14" name="Picture 10" descr="http://www.icgfirst.ru/upload/images/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259" y="5922928"/>
              <a:ext cx="2686208" cy="5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orlovd\Desktop\16708215_190509188099460_6068689017885110976_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5901856"/>
              <a:ext cx="2641600" cy="62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orlovd\Desktop\deloros-logo_1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358" y="5930574"/>
              <a:ext cx="2922684" cy="56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330200" y="5575300"/>
              <a:ext cx="1151126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977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68951" y="145015"/>
            <a:ext cx="9761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Arial"/>
                <a:cs typeface="Arial"/>
              </a:rPr>
              <a:t>Повсеместный уход в «цифру»:</a:t>
            </a:r>
          </a:p>
          <a:p>
            <a:pPr algn="r"/>
            <a:r>
              <a:rPr lang="ru-RU" sz="2000" b="1" dirty="0">
                <a:latin typeface="Arial"/>
                <a:cs typeface="Arial"/>
              </a:rPr>
              <a:t>э</a:t>
            </a:r>
            <a:r>
              <a:rPr lang="ru-RU" sz="2000" b="1" dirty="0" smtClean="0">
                <a:latin typeface="Arial"/>
                <a:cs typeface="Arial"/>
              </a:rPr>
              <a:t>то уже происходит</a:t>
            </a:r>
            <a:endParaRPr lang="ru-RU" sz="2000" b="1" dirty="0"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9609" y="1232841"/>
            <a:ext cx="1113723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ru-RU" dirty="0" smtClean="0"/>
              <a:t>Постепенное распространение он-</a:t>
            </a:r>
            <a:r>
              <a:rPr lang="ru-RU" dirty="0" err="1" smtClean="0"/>
              <a:t>лайн</a:t>
            </a:r>
            <a:r>
              <a:rPr lang="ru-RU" dirty="0" smtClean="0"/>
              <a:t> платформ не только отвечает потребностям массового потребителя, но и позволяет средним по размеру банкам достигать результатов, сопоставимых с результатами лидеров индустрии.</a:t>
            </a:r>
          </a:p>
          <a:p>
            <a:pPr lvl="0" algn="just">
              <a:spcBef>
                <a:spcPts val="1200"/>
              </a:spcBef>
            </a:pPr>
            <a:r>
              <a:rPr lang="ru-RU" b="1" dirty="0" smtClean="0"/>
              <a:t>Топ-10 банков </a:t>
            </a:r>
            <a:r>
              <a:rPr lang="ru-RU" dirty="0" smtClean="0"/>
              <a:t>по количеству выданных банковских гарантий, Реестр </a:t>
            </a:r>
            <a:r>
              <a:rPr lang="ru-RU" dirty="0" smtClean="0"/>
              <a:t>БГ, 44-ФЗ за 1 </a:t>
            </a:r>
            <a:r>
              <a:rPr lang="ru-RU" dirty="0" err="1" smtClean="0"/>
              <a:t>кв</a:t>
            </a:r>
            <a:r>
              <a:rPr lang="ru-RU" dirty="0" smtClean="0"/>
              <a:t> 2017 года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11622331" y="3335199"/>
            <a:ext cx="377164" cy="1178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11616982" y="3535727"/>
            <a:ext cx="377164" cy="1178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11611631" y="4193453"/>
            <a:ext cx="377164" cy="1178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11622319" y="5031655"/>
            <a:ext cx="377164" cy="1178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563957" y="5579879"/>
            <a:ext cx="377164" cy="1178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73791" y="5486239"/>
            <a:ext cx="111372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ru-RU" sz="1200" dirty="0" smtClean="0"/>
              <a:t>Банки, активно использующие электронные платформы для продвижения своих продуктов </a:t>
            </a:r>
            <a:endParaRPr lang="ru-RU"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213016"/>
              </p:ext>
            </p:extLst>
          </p:nvPr>
        </p:nvGraphicFramePr>
        <p:xfrm>
          <a:off x="484444" y="2688567"/>
          <a:ext cx="10575820" cy="2793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762"/>
                <a:gridCol w="1525359"/>
                <a:gridCol w="3279521"/>
                <a:gridCol w="1245710"/>
                <a:gridCol w="1881275"/>
                <a:gridCol w="223719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Сумма, руб.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Средняя сумма гарантии, руб.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0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4003011294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Современный Коммерческий Инновационный Банк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22 296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5 062 157 707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227 043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7729003482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АКБДержава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16 897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4 904 430 856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290 255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7707083893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СБЕРБАНК РОССИИ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4 731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11 384 271 114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2 406 314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5249046404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ОБЪЕДИНЕННЫЙ КРЕДИТНЫЙ БАНК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3 342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1 648 445 027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493 251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4401116480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СОВКОМБАНК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3 192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6 404 546 416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2 006 437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1504030038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К2 БАНК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2 663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1 203 942 147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452 100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7701219266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РосЕвроБанк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1 892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3 200 985 252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1 691 853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6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541012405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ЕВРОКАПИТАЛ-АЛЬЯНС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1 820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2 541 353 143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1 396 348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7707288837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Северо-Восточный Альянс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1 726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2 008 161 202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1 163 477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5433107271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ипотечный банк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1 654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645 200 106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390 085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08558" y="5794265"/>
            <a:ext cx="11511267" cy="950934"/>
            <a:chOff x="330200" y="5575300"/>
            <a:chExt cx="11511267" cy="950934"/>
          </a:xfrm>
        </p:grpSpPr>
        <p:pic>
          <p:nvPicPr>
            <p:cNvPr id="21" name="Picture 10" descr="http://www.icgfirst.ru/upload/images/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259" y="5922928"/>
              <a:ext cx="2686208" cy="5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orlovd\Desktop\16708215_190509188099460_6068689017885110976_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5901856"/>
              <a:ext cx="2641600" cy="62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C:\Users\orlovd\Desktop\deloros-logo_1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358" y="5930574"/>
              <a:ext cx="2922684" cy="56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Прямая соединительная линия 23"/>
            <p:cNvCxnSpPr/>
            <p:nvPr/>
          </p:nvCxnSpPr>
          <p:spPr>
            <a:xfrm>
              <a:off x="330200" y="5575300"/>
              <a:ext cx="1151126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55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3368</TotalTime>
  <Words>2522</Words>
  <Application>Microsoft Office PowerPoint</Application>
  <PresentationFormat>Произвольный</PresentationFormat>
  <Paragraphs>417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Т</dc:creator>
  <cp:lastModifiedBy>Aleksey</cp:lastModifiedBy>
  <cp:revision>90</cp:revision>
  <cp:lastPrinted>2017-05-16T08:46:26Z</cp:lastPrinted>
  <dcterms:created xsi:type="dcterms:W3CDTF">2017-02-27T13:55:07Z</dcterms:created>
  <dcterms:modified xsi:type="dcterms:W3CDTF">2017-06-14T21:53:28Z</dcterms:modified>
</cp:coreProperties>
</file>